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65.xml" ContentType="application/vnd.openxmlformats-officedocument.presentationml.notesSlide+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8"/>
  </p:notesMasterIdLst>
  <p:handoutMasterIdLst>
    <p:handoutMasterId r:id="rId179"/>
  </p:handoutMasterIdLst>
  <p:sldIdLst>
    <p:sldId id="489" r:id="rId2"/>
    <p:sldId id="491" r:id="rId3"/>
    <p:sldId id="545" r:id="rId4"/>
    <p:sldId id="803" r:id="rId5"/>
    <p:sldId id="804" r:id="rId6"/>
    <p:sldId id="805" r:id="rId7"/>
    <p:sldId id="811" r:id="rId8"/>
    <p:sldId id="806" r:id="rId9"/>
    <p:sldId id="807" r:id="rId10"/>
    <p:sldId id="809" r:id="rId11"/>
    <p:sldId id="810" r:id="rId12"/>
    <p:sldId id="1078" r:id="rId13"/>
    <p:sldId id="1075" r:id="rId14"/>
    <p:sldId id="1076" r:id="rId15"/>
    <p:sldId id="1077" r:id="rId16"/>
    <p:sldId id="492" r:id="rId17"/>
    <p:sldId id="547" r:id="rId18"/>
    <p:sldId id="497" r:id="rId19"/>
    <p:sldId id="498" r:id="rId20"/>
    <p:sldId id="631" r:id="rId21"/>
    <p:sldId id="630" r:id="rId22"/>
    <p:sldId id="725" r:id="rId23"/>
    <p:sldId id="726" r:id="rId24"/>
    <p:sldId id="499" r:id="rId25"/>
    <p:sldId id="500" r:id="rId26"/>
    <p:sldId id="542" r:id="rId27"/>
    <p:sldId id="543" r:id="rId28"/>
    <p:sldId id="502" r:id="rId29"/>
    <p:sldId id="503" r:id="rId30"/>
    <p:sldId id="505" r:id="rId31"/>
    <p:sldId id="508" r:id="rId32"/>
    <p:sldId id="506" r:id="rId33"/>
    <p:sldId id="560" r:id="rId34"/>
    <p:sldId id="509" r:id="rId35"/>
    <p:sldId id="511" r:id="rId36"/>
    <p:sldId id="510" r:id="rId37"/>
    <p:sldId id="632" r:id="rId38"/>
    <p:sldId id="1083" r:id="rId39"/>
    <p:sldId id="544" r:id="rId40"/>
    <p:sldId id="512" r:id="rId41"/>
    <p:sldId id="513" r:id="rId42"/>
    <p:sldId id="514" r:id="rId43"/>
    <p:sldId id="516" r:id="rId44"/>
    <p:sldId id="518" r:id="rId45"/>
    <p:sldId id="1080" r:id="rId46"/>
    <p:sldId id="1079" r:id="rId47"/>
    <p:sldId id="549" r:id="rId48"/>
    <p:sldId id="551" r:id="rId49"/>
    <p:sldId id="522" r:id="rId50"/>
    <p:sldId id="523" r:id="rId51"/>
    <p:sldId id="1081" r:id="rId52"/>
    <p:sldId id="525" r:id="rId53"/>
    <p:sldId id="526" r:id="rId54"/>
    <p:sldId id="528" r:id="rId55"/>
    <p:sldId id="529" r:id="rId56"/>
    <p:sldId id="581" r:id="rId57"/>
    <p:sldId id="601" r:id="rId58"/>
    <p:sldId id="1085" r:id="rId59"/>
    <p:sldId id="1084" r:id="rId60"/>
    <p:sldId id="533" r:id="rId61"/>
    <p:sldId id="1086" r:id="rId62"/>
    <p:sldId id="561" r:id="rId63"/>
    <p:sldId id="563" r:id="rId64"/>
    <p:sldId id="562" r:id="rId65"/>
    <p:sldId id="651" r:id="rId66"/>
    <p:sldId id="652" r:id="rId67"/>
    <p:sldId id="653" r:id="rId68"/>
    <p:sldId id="654" r:id="rId69"/>
    <p:sldId id="655" r:id="rId70"/>
    <p:sldId id="656" r:id="rId71"/>
    <p:sldId id="657" r:id="rId72"/>
    <p:sldId id="658" r:id="rId73"/>
    <p:sldId id="659" r:id="rId74"/>
    <p:sldId id="660" r:id="rId75"/>
    <p:sldId id="661" r:id="rId76"/>
    <p:sldId id="662" r:id="rId77"/>
    <p:sldId id="565" r:id="rId78"/>
    <p:sldId id="772" r:id="rId79"/>
    <p:sldId id="773" r:id="rId80"/>
    <p:sldId id="534" r:id="rId81"/>
    <p:sldId id="594" r:id="rId82"/>
    <p:sldId id="602" r:id="rId83"/>
    <p:sldId id="595" r:id="rId84"/>
    <p:sldId id="536" r:id="rId85"/>
    <p:sldId id="537" r:id="rId86"/>
    <p:sldId id="535" r:id="rId87"/>
    <p:sldId id="771" r:id="rId88"/>
    <p:sldId id="553" r:id="rId89"/>
    <p:sldId id="579" r:id="rId90"/>
    <p:sldId id="555" r:id="rId91"/>
    <p:sldId id="554" r:id="rId92"/>
    <p:sldId id="580" r:id="rId93"/>
    <p:sldId id="556" r:id="rId94"/>
    <p:sldId id="557" r:id="rId95"/>
    <p:sldId id="600" r:id="rId96"/>
    <p:sldId id="569" r:id="rId97"/>
    <p:sldId id="577" r:id="rId98"/>
    <p:sldId id="572" r:id="rId99"/>
    <p:sldId id="578" r:id="rId100"/>
    <p:sldId id="604" r:id="rId101"/>
    <p:sldId id="606" r:id="rId102"/>
    <p:sldId id="636" r:id="rId103"/>
    <p:sldId id="765" r:id="rId104"/>
    <p:sldId id="763" r:id="rId105"/>
    <p:sldId id="766" r:id="rId106"/>
    <p:sldId id="767" r:id="rId107"/>
    <p:sldId id="768" r:id="rId108"/>
    <p:sldId id="670" r:id="rId109"/>
    <p:sldId id="792" r:id="rId110"/>
    <p:sldId id="793" r:id="rId111"/>
    <p:sldId id="794" r:id="rId112"/>
    <p:sldId id="702" r:id="rId113"/>
    <p:sldId id="671" r:id="rId114"/>
    <p:sldId id="708" r:id="rId115"/>
    <p:sldId id="688" r:id="rId116"/>
    <p:sldId id="647" r:id="rId117"/>
    <p:sldId id="649" r:id="rId118"/>
    <p:sldId id="687" r:id="rId119"/>
    <p:sldId id="703" r:id="rId120"/>
    <p:sldId id="691" r:id="rId121"/>
    <p:sldId id="692" r:id="rId122"/>
    <p:sldId id="693" r:id="rId123"/>
    <p:sldId id="694" r:id="rId124"/>
    <p:sldId id="695" r:id="rId125"/>
    <p:sldId id="696" r:id="rId126"/>
    <p:sldId id="697" r:id="rId127"/>
    <p:sldId id="699" r:id="rId128"/>
    <p:sldId id="744" r:id="rId129"/>
    <p:sldId id="728" r:id="rId130"/>
    <p:sldId id="770" r:id="rId131"/>
    <p:sldId id="774" r:id="rId132"/>
    <p:sldId id="745" r:id="rId133"/>
    <p:sldId id="747" r:id="rId134"/>
    <p:sldId id="797" r:id="rId135"/>
    <p:sldId id="799" r:id="rId136"/>
    <p:sldId id="748" r:id="rId137"/>
    <p:sldId id="798" r:id="rId138"/>
    <p:sldId id="782" r:id="rId139"/>
    <p:sldId id="724" r:id="rId140"/>
    <p:sldId id="749" r:id="rId141"/>
    <p:sldId id="750" r:id="rId142"/>
    <p:sldId id="751" r:id="rId143"/>
    <p:sldId id="755" r:id="rId144"/>
    <p:sldId id="783" r:id="rId145"/>
    <p:sldId id="786" r:id="rId146"/>
    <p:sldId id="784" r:id="rId147"/>
    <p:sldId id="738" r:id="rId148"/>
    <p:sldId id="757" r:id="rId149"/>
    <p:sldId id="732" r:id="rId150"/>
    <p:sldId id="733" r:id="rId151"/>
    <p:sldId id="734" r:id="rId152"/>
    <p:sldId id="758" r:id="rId153"/>
    <p:sldId id="735" r:id="rId154"/>
    <p:sldId id="761" r:id="rId155"/>
    <p:sldId id="785" r:id="rId156"/>
    <p:sldId id="736" r:id="rId157"/>
    <p:sldId id="737" r:id="rId158"/>
    <p:sldId id="787" r:id="rId159"/>
    <p:sldId id="788" r:id="rId160"/>
    <p:sldId id="789" r:id="rId161"/>
    <p:sldId id="790" r:id="rId162"/>
    <p:sldId id="791" r:id="rId163"/>
    <p:sldId id="668" r:id="rId164"/>
    <p:sldId id="634" r:id="rId165"/>
    <p:sldId id="633" r:id="rId166"/>
    <p:sldId id="643" r:id="rId167"/>
    <p:sldId id="635" r:id="rId168"/>
    <p:sldId id="777" r:id="rId169"/>
    <p:sldId id="776" r:id="rId170"/>
    <p:sldId id="1087" r:id="rId171"/>
    <p:sldId id="1088" r:id="rId172"/>
    <p:sldId id="1089" r:id="rId173"/>
    <p:sldId id="722" r:id="rId174"/>
    <p:sldId id="672" r:id="rId175"/>
    <p:sldId id="673" r:id="rId176"/>
    <p:sldId id="645" r:id="rId177"/>
  </p:sldIdLst>
  <p:sldSz cx="9144000" cy="6858000" type="screen4x3"/>
  <p:notesSz cx="9144000" cy="6858000"/>
  <p:defaultTextStyle>
    <a:defPPr>
      <a:defRPr lang="en-US"/>
    </a:defPPr>
    <a:lvl1pPr algn="l" rtl="0" fontAlgn="base">
      <a:spcBef>
        <a:spcPct val="0"/>
      </a:spcBef>
      <a:spcAft>
        <a:spcPct val="0"/>
      </a:spcAft>
      <a:defRPr sz="2400" b="1" i="1" kern="1200">
        <a:solidFill>
          <a:schemeClr val="tx1"/>
        </a:solidFill>
        <a:latin typeface="Times New Roman" charset="0"/>
        <a:ea typeface="ＭＳ Ｐゴシック" charset="0"/>
        <a:cs typeface="ＭＳ Ｐゴシック" charset="0"/>
      </a:defRPr>
    </a:lvl1pPr>
    <a:lvl2pPr marL="457200" algn="l" rtl="0" fontAlgn="base">
      <a:spcBef>
        <a:spcPct val="0"/>
      </a:spcBef>
      <a:spcAft>
        <a:spcPct val="0"/>
      </a:spcAft>
      <a:defRPr sz="2400" b="1" i="1" kern="1200">
        <a:solidFill>
          <a:schemeClr val="tx1"/>
        </a:solidFill>
        <a:latin typeface="Times New Roman" charset="0"/>
        <a:ea typeface="ＭＳ Ｐゴシック" charset="0"/>
        <a:cs typeface="ＭＳ Ｐゴシック" charset="0"/>
      </a:defRPr>
    </a:lvl2pPr>
    <a:lvl3pPr marL="914400" algn="l" rtl="0" fontAlgn="base">
      <a:spcBef>
        <a:spcPct val="0"/>
      </a:spcBef>
      <a:spcAft>
        <a:spcPct val="0"/>
      </a:spcAft>
      <a:defRPr sz="2400" b="1" i="1" kern="1200">
        <a:solidFill>
          <a:schemeClr val="tx1"/>
        </a:solidFill>
        <a:latin typeface="Times New Roman" charset="0"/>
        <a:ea typeface="ＭＳ Ｐゴシック" charset="0"/>
        <a:cs typeface="ＭＳ Ｐゴシック" charset="0"/>
      </a:defRPr>
    </a:lvl3pPr>
    <a:lvl4pPr marL="1371600" algn="l" rtl="0" fontAlgn="base">
      <a:spcBef>
        <a:spcPct val="0"/>
      </a:spcBef>
      <a:spcAft>
        <a:spcPct val="0"/>
      </a:spcAft>
      <a:defRPr sz="2400" b="1" i="1" kern="1200">
        <a:solidFill>
          <a:schemeClr val="tx1"/>
        </a:solidFill>
        <a:latin typeface="Times New Roman" charset="0"/>
        <a:ea typeface="ＭＳ Ｐゴシック" charset="0"/>
        <a:cs typeface="ＭＳ Ｐゴシック" charset="0"/>
      </a:defRPr>
    </a:lvl4pPr>
    <a:lvl5pPr marL="1828800" algn="l" rtl="0" fontAlgn="base">
      <a:spcBef>
        <a:spcPct val="0"/>
      </a:spcBef>
      <a:spcAft>
        <a:spcPct val="0"/>
      </a:spcAft>
      <a:defRPr sz="2400" b="1" i="1"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b="1" i="1"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b="1" i="1"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b="1" i="1"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b="1" i="1" kern="1200">
        <a:solidFill>
          <a:schemeClr val="tx1"/>
        </a:solidFill>
        <a:latin typeface="Times New Roman" charset="0"/>
        <a:ea typeface="ＭＳ Ｐゴシック" charset="0"/>
        <a:cs typeface="ＭＳ Ｐゴシック"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FF0000"/>
    <a:srgbClr val="FFCC00"/>
    <a:srgbClr val="FF3300"/>
    <a:srgbClr val="6666FF"/>
    <a:srgbClr val="CC3300"/>
    <a:srgbClr val="FF6600"/>
    <a:srgbClr val="000000"/>
    <a:srgbClr val="66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107" autoAdjust="0"/>
    <p:restoredTop sz="87701" autoAdjust="0"/>
  </p:normalViewPr>
  <p:slideViewPr>
    <p:cSldViewPr>
      <p:cViewPr varScale="1">
        <p:scale>
          <a:sx n="61" d="100"/>
          <a:sy n="61" d="100"/>
        </p:scale>
        <p:origin x="-804"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93" d="100"/>
        <a:sy n="93" d="100"/>
      </p:scale>
      <p:origin x="0" y="12216"/>
    </p:cViewPr>
  </p:sorterViewPr>
  <p:notesViewPr>
    <p:cSldViewPr>
      <p:cViewPr varScale="1">
        <p:scale>
          <a:sx n="75" d="100"/>
          <a:sy n="75" d="100"/>
        </p:scale>
        <p:origin x="-1596" y="-96"/>
      </p:cViewPr>
      <p:guideLst>
        <p:guide orient="horz" pos="2160"/>
        <p:guide pos="288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_rels/viewProps.xml.rels><?xml version="1.0" encoding="UTF-8" standalone="yes"?>
<Relationships xmlns="http://schemas.openxmlformats.org/package/2006/relationships"><Relationship Id="rId1"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lstStyle>
            <a:lvl1pPr>
              <a:defRPr sz="1200" b="0" i="0">
                <a:latin typeface="Arial" pitchFamily="34" charset="0"/>
                <a:ea typeface="+mn-ea"/>
                <a:cs typeface="+mn-cs"/>
              </a:defRPr>
            </a:lvl1pPr>
          </a:lstStyle>
          <a:p>
            <a:pPr>
              <a:defRPr/>
            </a:pPr>
            <a:endParaRPr lang="en-US"/>
          </a:p>
        </p:txBody>
      </p:sp>
      <p:sp>
        <p:nvSpPr>
          <p:cNvPr id="210947" name="Rectangle 3"/>
          <p:cNvSpPr>
            <a:spLocks noGrp="1" noChangeArrowheads="1"/>
          </p:cNvSpPr>
          <p:nvPr>
            <p:ph type="dt" sz="quarter" idx="1"/>
          </p:nvPr>
        </p:nvSpPr>
        <p:spPr bwMode="auto">
          <a:xfrm>
            <a:off x="5181600" y="0"/>
            <a:ext cx="3962400" cy="342900"/>
          </a:xfrm>
          <a:prstGeom prst="rect">
            <a:avLst/>
          </a:prstGeom>
          <a:noFill/>
          <a:ln>
            <a:noFill/>
          </a:ln>
          <a:effectLst/>
        </p:spPr>
        <p:txBody>
          <a:bodyPr vert="horz" wrap="square" lIns="91440" tIns="45720" rIns="91440" bIns="45720" numCol="1" anchor="t" anchorCtr="0" compatLnSpc="1"/>
          <a:lstStyle>
            <a:lvl1pPr algn="r">
              <a:defRPr sz="1200" b="0" i="0">
                <a:latin typeface="Arial" pitchFamily="34" charset="0"/>
                <a:ea typeface="+mn-ea"/>
                <a:cs typeface="+mn-cs"/>
              </a:defRPr>
            </a:lvl1pPr>
          </a:lstStyle>
          <a:p>
            <a:pPr>
              <a:defRPr/>
            </a:pPr>
            <a:endParaRPr lang="en-US"/>
          </a:p>
        </p:txBody>
      </p:sp>
      <p:sp>
        <p:nvSpPr>
          <p:cNvPr id="210948" name="Rectangle 4"/>
          <p:cNvSpPr>
            <a:spLocks noGrp="1" noChangeArrowheads="1"/>
          </p:cNvSpPr>
          <p:nvPr>
            <p:ph type="ftr" sz="quarter" idx="2"/>
          </p:nvPr>
        </p:nvSpPr>
        <p:spPr bwMode="auto">
          <a:xfrm>
            <a:off x="0" y="6515100"/>
            <a:ext cx="3962400" cy="342900"/>
          </a:xfrm>
          <a:prstGeom prst="rect">
            <a:avLst/>
          </a:prstGeom>
          <a:noFill/>
          <a:ln>
            <a:noFill/>
          </a:ln>
          <a:effectLst/>
        </p:spPr>
        <p:txBody>
          <a:bodyPr vert="horz" wrap="square" lIns="91440" tIns="45720" rIns="91440" bIns="45720" numCol="1" anchor="b" anchorCtr="0" compatLnSpc="1"/>
          <a:lstStyle>
            <a:lvl1pPr>
              <a:defRPr sz="1200" b="0" i="0">
                <a:latin typeface="Arial" pitchFamily="34" charset="0"/>
                <a:ea typeface="+mn-ea"/>
                <a:cs typeface="+mn-cs"/>
              </a:defRPr>
            </a:lvl1pPr>
          </a:lstStyle>
          <a:p>
            <a:pPr>
              <a:defRPr/>
            </a:pPr>
            <a:endParaRPr lang="en-US"/>
          </a:p>
        </p:txBody>
      </p:sp>
      <p:sp>
        <p:nvSpPr>
          <p:cNvPr id="210949" name="Rectangle 5"/>
          <p:cNvSpPr>
            <a:spLocks noGrp="1" noChangeArrowheads="1"/>
          </p:cNvSpPr>
          <p:nvPr>
            <p:ph type="sldNum" sz="quarter" idx="3"/>
          </p:nvPr>
        </p:nvSpPr>
        <p:spPr bwMode="auto">
          <a:xfrm>
            <a:off x="5181600" y="6515100"/>
            <a:ext cx="3962400" cy="342900"/>
          </a:xfrm>
          <a:prstGeom prst="rect">
            <a:avLst/>
          </a:prstGeom>
          <a:noFill/>
          <a:ln>
            <a:noFill/>
          </a:ln>
          <a:effectLst/>
        </p:spPr>
        <p:txBody>
          <a:bodyPr vert="horz" wrap="square" lIns="91440" tIns="45720" rIns="91440" bIns="45720" numCol="1" anchor="b" anchorCtr="0" compatLnSpc="1"/>
          <a:lstStyle>
            <a:lvl1pPr algn="r">
              <a:defRPr sz="1200" b="0" i="0" smtClean="0">
                <a:latin typeface="Arial" charset="0"/>
                <a:cs typeface="+mn-cs"/>
              </a:defRPr>
            </a:lvl1pPr>
          </a:lstStyle>
          <a:p>
            <a:pPr>
              <a:defRPr/>
            </a:pPr>
            <a:fld id="{C10AA1E4-EA97-AE49-A034-D8C8F1564ECA}" type="slidenum">
              <a:rPr lang="en-US"/>
              <a:pPr>
                <a:defRPr/>
              </a:pPr>
              <a:t>‹#›</a:t>
            </a:fld>
            <a:endParaRPr lang="en-US"/>
          </a:p>
        </p:txBody>
      </p:sp>
    </p:spTree>
    <p:extLst>
      <p:ext uri="{BB962C8B-B14F-4D97-AF65-F5344CB8AC3E}">
        <p14:creationId xmlns:p14="http://schemas.microsoft.com/office/powerpoint/2010/main" xmlns="" val="502834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3962400" cy="342900"/>
          </a:xfrm>
          <a:prstGeom prst="rect">
            <a:avLst/>
          </a:prstGeom>
          <a:noFill/>
          <a:ln>
            <a:noFill/>
          </a:ln>
          <a:effectLst/>
        </p:spPr>
        <p:txBody>
          <a:bodyPr vert="horz" wrap="square" lIns="91440" tIns="45720" rIns="91440" bIns="45720" numCol="1" anchor="t" anchorCtr="0" compatLnSpc="1"/>
          <a:lstStyle>
            <a:lvl1pPr>
              <a:defRPr sz="1200" b="0" i="0">
                <a:latin typeface="Arial" pitchFamily="34" charset="0"/>
                <a:ea typeface="+mn-ea"/>
                <a:cs typeface="+mn-cs"/>
              </a:defRPr>
            </a:lvl1pPr>
          </a:lstStyle>
          <a:p>
            <a:pPr>
              <a:defRPr/>
            </a:pPr>
            <a:endParaRPr lang="en-US"/>
          </a:p>
        </p:txBody>
      </p:sp>
      <p:sp>
        <p:nvSpPr>
          <p:cNvPr id="152579" name="Rectangle 3"/>
          <p:cNvSpPr>
            <a:spLocks noGrp="1" noChangeArrowheads="1"/>
          </p:cNvSpPr>
          <p:nvPr>
            <p:ph type="dt" idx="1"/>
          </p:nvPr>
        </p:nvSpPr>
        <p:spPr bwMode="auto">
          <a:xfrm>
            <a:off x="5181600" y="0"/>
            <a:ext cx="3962400" cy="342900"/>
          </a:xfrm>
          <a:prstGeom prst="rect">
            <a:avLst/>
          </a:prstGeom>
          <a:noFill/>
          <a:ln>
            <a:noFill/>
          </a:ln>
          <a:effectLst/>
        </p:spPr>
        <p:txBody>
          <a:bodyPr vert="horz" wrap="square" lIns="91440" tIns="45720" rIns="91440" bIns="45720" numCol="1" anchor="t" anchorCtr="0" compatLnSpc="1"/>
          <a:lstStyle>
            <a:lvl1pPr algn="r">
              <a:defRPr sz="1200" b="0" i="0">
                <a:latin typeface="Arial" pitchFamily="34" charset="0"/>
                <a:ea typeface="+mn-ea"/>
                <a:cs typeface="+mn-cs"/>
              </a:defRPr>
            </a:lvl1pPr>
          </a:lstStyle>
          <a:p>
            <a:pPr>
              <a:defRPr/>
            </a:pPr>
            <a:endParaRPr lang="en-US"/>
          </a:p>
        </p:txBody>
      </p:sp>
      <p:sp>
        <p:nvSpPr>
          <p:cNvPr id="15155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ln>
          <a:effectLst/>
        </p:spPr>
      </p:sp>
      <p:sp>
        <p:nvSpPr>
          <p:cNvPr id="152581" name="Rectangle 5"/>
          <p:cNvSpPr>
            <a:spLocks noGrp="1" noChangeArrowheads="1"/>
          </p:cNvSpPr>
          <p:nvPr>
            <p:ph type="body" sz="quarter" idx="3"/>
          </p:nvPr>
        </p:nvSpPr>
        <p:spPr bwMode="auto">
          <a:xfrm>
            <a:off x="1219200" y="3257550"/>
            <a:ext cx="6705600" cy="3086100"/>
          </a:xfrm>
          <a:prstGeom prst="rect">
            <a:avLst/>
          </a:prstGeom>
          <a:noFill/>
          <a:ln>
            <a:noFill/>
          </a:ln>
          <a:effectLst/>
        </p:spPr>
        <p:txBody>
          <a:bodyPr vert="horz" wrap="square" lIns="91440" tIns="45720" rIns="91440" bIns="45720" numCol="1" anchor="t" anchorCtr="0" compatLnSpc="1"/>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52582" name="Rectangle 6"/>
          <p:cNvSpPr>
            <a:spLocks noGrp="1" noChangeArrowheads="1"/>
          </p:cNvSpPr>
          <p:nvPr>
            <p:ph type="ftr" sz="quarter" idx="4"/>
          </p:nvPr>
        </p:nvSpPr>
        <p:spPr bwMode="auto">
          <a:xfrm>
            <a:off x="0" y="6515100"/>
            <a:ext cx="3962400" cy="342900"/>
          </a:xfrm>
          <a:prstGeom prst="rect">
            <a:avLst/>
          </a:prstGeom>
          <a:noFill/>
          <a:ln>
            <a:noFill/>
          </a:ln>
          <a:effectLst/>
        </p:spPr>
        <p:txBody>
          <a:bodyPr vert="horz" wrap="square" lIns="91440" tIns="45720" rIns="91440" bIns="45720" numCol="1" anchor="b" anchorCtr="0" compatLnSpc="1"/>
          <a:lstStyle>
            <a:lvl1pPr>
              <a:defRPr sz="1200" b="0" i="0">
                <a:latin typeface="Arial" pitchFamily="34" charset="0"/>
                <a:ea typeface="+mn-ea"/>
                <a:cs typeface="+mn-cs"/>
              </a:defRPr>
            </a:lvl1pPr>
          </a:lstStyle>
          <a:p>
            <a:pPr>
              <a:defRPr/>
            </a:pPr>
            <a:endParaRPr lang="en-US"/>
          </a:p>
        </p:txBody>
      </p:sp>
      <p:sp>
        <p:nvSpPr>
          <p:cNvPr id="152583" name="Rectangle 7"/>
          <p:cNvSpPr>
            <a:spLocks noGrp="1" noChangeArrowheads="1"/>
          </p:cNvSpPr>
          <p:nvPr>
            <p:ph type="sldNum" sz="quarter" idx="5"/>
          </p:nvPr>
        </p:nvSpPr>
        <p:spPr bwMode="auto">
          <a:xfrm>
            <a:off x="5181600" y="6515100"/>
            <a:ext cx="3962400" cy="342900"/>
          </a:xfrm>
          <a:prstGeom prst="rect">
            <a:avLst/>
          </a:prstGeom>
          <a:noFill/>
          <a:ln>
            <a:noFill/>
          </a:ln>
          <a:effectLst/>
        </p:spPr>
        <p:txBody>
          <a:bodyPr vert="horz" wrap="square" lIns="91440" tIns="45720" rIns="91440" bIns="45720" numCol="1" anchor="b" anchorCtr="0" compatLnSpc="1"/>
          <a:lstStyle>
            <a:lvl1pPr algn="r">
              <a:defRPr sz="1200" b="0" i="0" smtClean="0">
                <a:latin typeface="Arial" charset="0"/>
                <a:cs typeface="+mn-cs"/>
              </a:defRPr>
            </a:lvl1pPr>
          </a:lstStyle>
          <a:p>
            <a:pPr>
              <a:defRPr/>
            </a:pPr>
            <a:fld id="{5823FB93-936C-2840-92A9-6ECC70CB2565}" type="slidenum">
              <a:rPr lang="en-US"/>
              <a:pPr>
                <a:defRPr/>
              </a:pPr>
              <a:t>‹#›</a:t>
            </a:fld>
            <a:endParaRPr lang="en-US"/>
          </a:p>
        </p:txBody>
      </p:sp>
    </p:spTree>
    <p:extLst>
      <p:ext uri="{BB962C8B-B14F-4D97-AF65-F5344CB8AC3E}">
        <p14:creationId xmlns:p14="http://schemas.microsoft.com/office/powerpoint/2010/main" xmlns="" val="5708637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34" charset="0"/>
        <a:ea typeface="ＭＳ Ｐゴシック" charset="0"/>
        <a:cs typeface="ＭＳ Ｐゴシック" charset="0"/>
      </a:defRPr>
    </a:lvl1pPr>
    <a:lvl2pPr marL="457200" algn="l" rtl="0" eaLnBrk="0" fontAlgn="base" hangingPunct="0">
      <a:spcBef>
        <a:spcPct val="30000"/>
      </a:spcBef>
      <a:spcAft>
        <a:spcPct val="0"/>
      </a:spcAft>
      <a:defRPr kumimoji="1" sz="1200" kern="1200">
        <a:solidFill>
          <a:schemeClr val="tx1"/>
        </a:solidFill>
        <a:latin typeface="Arial" pitchFamily="34" charset="0"/>
        <a:ea typeface="ＭＳ Ｐゴシック" charset="0"/>
        <a:cs typeface="+mn-cs"/>
      </a:defRPr>
    </a:lvl2pPr>
    <a:lvl3pPr marL="914400" algn="l" rtl="0" eaLnBrk="0" fontAlgn="base" hangingPunct="0">
      <a:spcBef>
        <a:spcPct val="30000"/>
      </a:spcBef>
      <a:spcAft>
        <a:spcPct val="0"/>
      </a:spcAft>
      <a:defRPr kumimoji="1" sz="1200" kern="1200">
        <a:solidFill>
          <a:schemeClr val="tx1"/>
        </a:solidFill>
        <a:latin typeface="Arial" pitchFamily="34" charset="0"/>
        <a:ea typeface="ＭＳ Ｐゴシック" charset="0"/>
        <a:cs typeface="+mn-cs"/>
      </a:defRPr>
    </a:lvl3pPr>
    <a:lvl4pPr marL="1371600" algn="l" rtl="0" eaLnBrk="0" fontAlgn="base" hangingPunct="0">
      <a:spcBef>
        <a:spcPct val="30000"/>
      </a:spcBef>
      <a:spcAft>
        <a:spcPct val="0"/>
      </a:spcAft>
      <a:defRPr kumimoji="1" sz="1200" kern="1200">
        <a:solidFill>
          <a:schemeClr val="tx1"/>
        </a:solidFill>
        <a:latin typeface="Arial" pitchFamily="34" charset="0"/>
        <a:ea typeface="ＭＳ Ｐゴシック" charset="0"/>
        <a:cs typeface="+mn-cs"/>
      </a:defRPr>
    </a:lvl4pPr>
    <a:lvl5pPr marL="1828800" algn="l" rtl="0" eaLnBrk="0" fontAlgn="base" hangingPunct="0">
      <a:spcBef>
        <a:spcPct val="30000"/>
      </a:spcBef>
      <a:spcAft>
        <a:spcPct val="0"/>
      </a:spcAft>
      <a:defRPr kumimoji="1" sz="1200" kern="1200">
        <a:solidFill>
          <a:schemeClr val="tx1"/>
        </a:solidFill>
        <a:latin typeface="Arial"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3AC527D-A690-DA47-B2DC-178D146CCE43}" type="slidenum">
              <a:rPr kumimoji="0" lang="en-US" smtClean="0"/>
              <a:pPr>
                <a:defRPr/>
              </a:pPr>
              <a:t>1</a:t>
            </a:fld>
            <a:endParaRPr kumimoji="0" lang="en-US" smtClean="0"/>
          </a:p>
        </p:txBody>
      </p:sp>
      <p:sp>
        <p:nvSpPr>
          <p:cNvPr id="152579" name="Rectangle 2"/>
          <p:cNvSpPr>
            <a:spLocks noGrp="1" noRot="1" noChangeAspect="1" noChangeArrowheads="1" noTextEdit="1"/>
          </p:cNvSpPr>
          <p:nvPr>
            <p:ph type="sldImg"/>
          </p:nvPr>
        </p:nvSpPr>
        <p:spPr/>
      </p:sp>
      <p:sp>
        <p:nvSpPr>
          <p:cNvPr id="152580" name="Rectangle 3"/>
          <p:cNvSpPr>
            <a:spLocks noGrp="1" noChangeArrowheads="1"/>
          </p:cNvSpPr>
          <p:nvPr>
            <p:ph type="body" idx="1"/>
          </p:nvPr>
        </p:nvSpPr>
        <p:spPr/>
        <p:txBody>
          <a:bodyPr/>
          <a:lstStyle/>
          <a:p>
            <a:pPr eaLnBrk="1" hangingPunct="1">
              <a:defRPr/>
            </a:pPr>
            <a:r>
              <a:rPr lang="en-US" sz="1000" b="1">
                <a:latin typeface="Arial" charset="0"/>
                <a:cs typeface="+mn-cs"/>
              </a:rPr>
              <a:t>Description of Presentations</a:t>
            </a:r>
          </a:p>
          <a:p>
            <a:pPr eaLnBrk="1" hangingPunct="1">
              <a:defRPr/>
            </a:pPr>
            <a:r>
              <a:rPr lang="en-US" sz="1000" b="1">
                <a:latin typeface="Arial" charset="0"/>
                <a:cs typeface="+mn-cs"/>
              </a:rPr>
              <a:t>CLICK SLIDE:</a:t>
            </a:r>
            <a:r>
              <a:rPr lang="en-US" sz="1000">
                <a:latin typeface="Arial" charset="0"/>
                <a:cs typeface="+mn-cs"/>
              </a:rPr>
              <a:t> click once for entire slide</a:t>
            </a:r>
          </a:p>
          <a:p>
            <a:pPr eaLnBrk="1" hangingPunct="1">
              <a:defRPr/>
            </a:pPr>
            <a:r>
              <a:rPr lang="en-US" sz="1000" b="1">
                <a:latin typeface="Arial" charset="0"/>
                <a:cs typeface="+mn-cs"/>
              </a:rPr>
              <a:t>CLICK EACH:</a:t>
            </a:r>
            <a:r>
              <a:rPr lang="en-US" sz="1000">
                <a:latin typeface="Arial" charset="0"/>
                <a:cs typeface="+mn-cs"/>
              </a:rPr>
              <a:t> click once for each main heading</a:t>
            </a:r>
          </a:p>
          <a:p>
            <a:pPr eaLnBrk="1" hangingPunct="1">
              <a:defRPr/>
            </a:pPr>
            <a:r>
              <a:rPr lang="en-US" sz="1000" b="1">
                <a:latin typeface="Arial" charset="0"/>
                <a:cs typeface="+mn-cs"/>
              </a:rPr>
              <a:t>CLICK EACH SUB:</a:t>
            </a:r>
            <a:r>
              <a:rPr lang="en-US" sz="1000">
                <a:latin typeface="Arial" charset="0"/>
                <a:cs typeface="+mn-cs"/>
              </a:rPr>
              <a:t> click once for each main heading and all subheadings</a:t>
            </a:r>
          </a:p>
          <a:p>
            <a:pPr eaLnBrk="1" hangingPunct="1">
              <a:defRPr/>
            </a:pPr>
            <a:r>
              <a:rPr lang="en-US" sz="1000" b="1">
                <a:latin typeface="Arial" charset="0"/>
                <a:cs typeface="+mn-cs"/>
              </a:rPr>
              <a:t>CLICK ANIM:</a:t>
            </a:r>
            <a:r>
              <a:rPr lang="en-US" sz="1000">
                <a:latin typeface="Arial" charset="0"/>
                <a:cs typeface="+mn-cs"/>
              </a:rPr>
              <a:t> click for each step of animation</a:t>
            </a:r>
          </a:p>
        </p:txBody>
      </p:sp>
    </p:spTree>
    <p:extLst>
      <p:ext uri="{BB962C8B-B14F-4D97-AF65-F5344CB8AC3E}">
        <p14:creationId xmlns:p14="http://schemas.microsoft.com/office/powerpoint/2010/main" xmlns="" val="1003241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2476EFE1-9659-ED40-A6B6-FB0FF287D435}" type="slidenum">
              <a:rPr kumimoji="0" lang="en-US" smtClean="0"/>
              <a:pPr>
                <a:defRPr/>
              </a:pPr>
              <a:t>24</a:t>
            </a:fld>
            <a:endParaRPr kumimoji="0" lang="en-US" smtClean="0"/>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 ANIM</a:t>
            </a:r>
          </a:p>
          <a:p>
            <a:pPr eaLnBrk="1" hangingPunct="1">
              <a:defRPr/>
            </a:pPr>
            <a:r>
              <a:rPr lang="en-US" sz="1000">
                <a:latin typeface="Arial" charset="0"/>
                <a:cs typeface="+mn-cs"/>
              </a:rPr>
              <a:t>multi-unit 1 layered perceptrons are collection of independent units since no connection between units</a:t>
            </a:r>
          </a:p>
        </p:txBody>
      </p:sp>
    </p:spTree>
    <p:extLst>
      <p:ext uri="{BB962C8B-B14F-4D97-AF65-F5344CB8AC3E}">
        <p14:creationId xmlns:p14="http://schemas.microsoft.com/office/powerpoint/2010/main" xmlns="" val="372707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06BAA041-9EF5-8244-A966-A47385DB43A9}" type="slidenum">
              <a:rPr kumimoji="0" lang="en-US" smtClean="0"/>
              <a:pPr>
                <a:defRPr/>
              </a:pPr>
              <a:t>25</a:t>
            </a:fld>
            <a:endParaRPr kumimoji="0" lang="en-US" smtClean="0"/>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528130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59B483FD-9C7D-3F4F-8A9A-752787E92E17}" type="slidenum">
              <a:rPr kumimoji="0" lang="en-US" smtClean="0"/>
              <a:pPr>
                <a:defRPr/>
              </a:pPr>
              <a:t>26</a:t>
            </a:fld>
            <a:endParaRPr kumimoji="0" lang="en-US" smtClean="0"/>
          </a:p>
        </p:txBody>
      </p:sp>
      <p:sp>
        <p:nvSpPr>
          <p:cNvPr id="167939" name="Rectangle 2"/>
          <p:cNvSpPr>
            <a:spLocks noGrp="1" noRot="1" noChangeAspect="1" noChangeArrowheads="1" noTextEdit="1"/>
          </p:cNvSpPr>
          <p:nvPr>
            <p:ph type="sldImg"/>
          </p:nvPr>
        </p:nvSpPr>
        <p:spPr/>
      </p:sp>
      <p:sp>
        <p:nvSpPr>
          <p:cNvPr id="16794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2970344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6856C47E-14ED-1A4E-BA42-2E124AEEAB41}" type="slidenum">
              <a:rPr kumimoji="0" lang="en-US" smtClean="0"/>
              <a:pPr>
                <a:defRPr/>
              </a:pPr>
              <a:t>27</a:t>
            </a:fld>
            <a:endParaRPr kumimoji="0" lang="en-US" smtClean="0"/>
          </a:p>
        </p:txBody>
      </p:sp>
      <p:sp>
        <p:nvSpPr>
          <p:cNvPr id="168963" name="Rectangle 2"/>
          <p:cNvSpPr>
            <a:spLocks noGrp="1" noRot="1" noChangeAspect="1" noChangeArrowheads="1" noTextEdit="1"/>
          </p:cNvSpPr>
          <p:nvPr>
            <p:ph type="sldImg"/>
          </p:nvPr>
        </p:nvSpPr>
        <p:spPr/>
      </p:sp>
      <p:sp>
        <p:nvSpPr>
          <p:cNvPr id="16896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206202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08E5323-CCE2-2746-9DBB-CB079E6F423E}" type="slidenum">
              <a:rPr kumimoji="0" lang="en-US" smtClean="0"/>
              <a:pPr>
                <a:defRPr/>
              </a:pPr>
              <a:t>28</a:t>
            </a:fld>
            <a:endParaRPr kumimoji="0" lang="en-US" smtClean="0"/>
          </a:p>
        </p:txBody>
      </p:sp>
      <p:sp>
        <p:nvSpPr>
          <p:cNvPr id="169987" name="Rectangle 2"/>
          <p:cNvSpPr>
            <a:spLocks noGrp="1" noRot="1" noChangeAspect="1" noChangeArrowheads="1" noTextEdit="1"/>
          </p:cNvSpPr>
          <p:nvPr>
            <p:ph type="sldImg"/>
          </p:nvPr>
        </p:nvSpPr>
        <p:spPr/>
      </p:sp>
      <p:sp>
        <p:nvSpPr>
          <p:cNvPr id="169988"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4236665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67A6EB27-5599-B940-B62B-5F156BBE7325}" type="slidenum">
              <a:rPr kumimoji="0" lang="en-US" smtClean="0"/>
              <a:pPr>
                <a:defRPr/>
              </a:pPr>
              <a:t>29</a:t>
            </a:fld>
            <a:endParaRPr kumimoji="0" lang="en-US" smtClean="0"/>
          </a:p>
        </p:txBody>
      </p:sp>
      <p:sp>
        <p:nvSpPr>
          <p:cNvPr id="171011" name="Rectangle 2"/>
          <p:cNvSpPr>
            <a:spLocks noGrp="1" noRot="1" noChangeAspect="1" noChangeArrowheads="1" noTextEdit="1"/>
          </p:cNvSpPr>
          <p:nvPr>
            <p:ph type="sldImg"/>
          </p:nvPr>
        </p:nvSpPr>
        <p:spPr/>
      </p:sp>
      <p:sp>
        <p:nvSpPr>
          <p:cNvPr id="17101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949682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8CC0B57-0BDA-E044-9803-79FC95998494}" type="slidenum">
              <a:rPr kumimoji="0" lang="en-US" smtClean="0"/>
              <a:pPr>
                <a:defRPr/>
              </a:pPr>
              <a:t>30</a:t>
            </a:fld>
            <a:endParaRPr kumimoji="0" lang="en-US" smtClean="0"/>
          </a:p>
        </p:txBody>
      </p:sp>
      <p:sp>
        <p:nvSpPr>
          <p:cNvPr id="172035" name="Rectangle 2"/>
          <p:cNvSpPr>
            <a:spLocks noGrp="1" noRot="1" noChangeAspect="1" noChangeArrowheads="1" noTextEdit="1"/>
          </p:cNvSpPr>
          <p:nvPr>
            <p:ph type="sldImg"/>
          </p:nvPr>
        </p:nvSpPr>
        <p:spPr/>
      </p:sp>
      <p:sp>
        <p:nvSpPr>
          <p:cNvPr id="172036"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4266952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BF129A0-9473-514A-BC49-FB639931D692}" type="slidenum">
              <a:rPr kumimoji="0" lang="en-US" smtClean="0"/>
              <a:pPr>
                <a:defRPr/>
              </a:pPr>
              <a:t>31</a:t>
            </a:fld>
            <a:endParaRPr kumimoji="0" lang="en-US" smtClean="0"/>
          </a:p>
        </p:txBody>
      </p:sp>
      <p:sp>
        <p:nvSpPr>
          <p:cNvPr id="173059" name="Rectangle 2"/>
          <p:cNvSpPr>
            <a:spLocks noGrp="1" noRot="1" noChangeAspect="1" noChangeArrowheads="1" noTextEdit="1"/>
          </p:cNvSpPr>
          <p:nvPr>
            <p:ph type="sldImg"/>
          </p:nvPr>
        </p:nvSpPr>
        <p:spPr/>
      </p:sp>
      <p:sp>
        <p:nvSpPr>
          <p:cNvPr id="17306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19047125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0AA1A935-F483-C548-83D2-318B3604B845}" type="slidenum">
              <a:rPr kumimoji="0" lang="en-US" smtClean="0"/>
              <a:pPr>
                <a:defRPr/>
              </a:pPr>
              <a:t>32</a:t>
            </a:fld>
            <a:endParaRPr kumimoji="0" lang="en-US" smtClean="0"/>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p:txBody>
          <a:bodyPr/>
          <a:lstStyle/>
          <a:p>
            <a:pPr eaLnBrk="1" hangingPunct="1">
              <a:defRPr/>
            </a:pPr>
            <a:r>
              <a:rPr lang="en-US" sz="1000" b="1">
                <a:latin typeface="Arial" charset="0"/>
                <a:cs typeface="+mn-cs"/>
              </a:rPr>
              <a:t>CLICK SLIDE</a:t>
            </a:r>
          </a:p>
        </p:txBody>
      </p:sp>
    </p:spTree>
    <p:extLst>
      <p:ext uri="{BB962C8B-B14F-4D97-AF65-F5344CB8AC3E}">
        <p14:creationId xmlns:p14="http://schemas.microsoft.com/office/powerpoint/2010/main" xmlns="" val="2453856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p:sp>
      <p:sp>
        <p:nvSpPr>
          <p:cNvPr id="175107" name="Notes Placeholder 2"/>
          <p:cNvSpPr>
            <a:spLocks noGrp="1"/>
          </p:cNvSpPr>
          <p:nvPr>
            <p:ph type="body" idx="1"/>
          </p:nvPr>
        </p:nvSpPr>
        <p:spPr/>
        <p:txBody>
          <a:bodyPr/>
          <a:lstStyle/>
          <a:p>
            <a:pPr>
              <a:defRPr/>
            </a:pPr>
            <a:endParaRPr lang="en-US">
              <a:latin typeface="Arial" charset="0"/>
              <a:cs typeface="+mn-cs"/>
            </a:endParaRPr>
          </a:p>
        </p:txBody>
      </p:sp>
      <p:sp>
        <p:nvSpPr>
          <p:cNvPr id="175108"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707B1830-732E-294E-91E6-B9754AEAF5FC}" type="slidenum">
              <a:rPr kumimoji="0" lang="en-US" smtClean="0">
                <a:solidFill>
                  <a:srgbClr val="000000"/>
                </a:solidFill>
              </a:rPr>
              <a:pPr>
                <a:defRPr/>
              </a:pPr>
              <a:t>33</a:t>
            </a:fld>
            <a:endParaRPr kumimoji="0" lang="en-US" smtClean="0">
              <a:solidFill>
                <a:srgbClr val="000000"/>
              </a:solidFill>
            </a:endParaRPr>
          </a:p>
        </p:txBody>
      </p:sp>
    </p:spTree>
    <p:extLst>
      <p:ext uri="{BB962C8B-B14F-4D97-AF65-F5344CB8AC3E}">
        <p14:creationId xmlns:p14="http://schemas.microsoft.com/office/powerpoint/2010/main" xmlns="" val="255565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E634EF8C-ACED-9D4A-91DB-3FE3C5353505}" type="slidenum">
              <a:rPr kumimoji="0" lang="en-US" smtClean="0"/>
              <a:pPr>
                <a:defRPr/>
              </a:pPr>
              <a:t>2</a:t>
            </a:fld>
            <a:endParaRPr kumimoji="0" lang="en-US" smtClean="0"/>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p:txBody>
      </p:sp>
    </p:spTree>
    <p:extLst>
      <p:ext uri="{BB962C8B-B14F-4D97-AF65-F5344CB8AC3E}">
        <p14:creationId xmlns:p14="http://schemas.microsoft.com/office/powerpoint/2010/main" xmlns="" val="3557807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07F4225D-B61C-CC43-B441-636D9692505A}" type="slidenum">
              <a:rPr kumimoji="0" lang="en-US" smtClean="0"/>
              <a:pPr>
                <a:defRPr/>
              </a:pPr>
              <a:t>34</a:t>
            </a:fld>
            <a:endParaRPr kumimoji="0" lang="en-US" smtClean="0"/>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p:txBody>
      </p:sp>
    </p:spTree>
    <p:extLst>
      <p:ext uri="{BB962C8B-B14F-4D97-AF65-F5344CB8AC3E}">
        <p14:creationId xmlns:p14="http://schemas.microsoft.com/office/powerpoint/2010/main" xmlns="" val="863950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99B5408-F496-844B-996B-55ABA4FF2A54}" type="slidenum">
              <a:rPr kumimoji="0" lang="en-US" smtClean="0"/>
              <a:pPr>
                <a:defRPr/>
              </a:pPr>
              <a:t>35</a:t>
            </a:fld>
            <a:endParaRPr kumimoji="0" lang="en-US" smtClean="0"/>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a:p>
            <a:pPr eaLnBrk="1" hangingPunct="1">
              <a:defRPr/>
            </a:pPr>
            <a:r>
              <a:rPr lang="en-US" sz="1000">
                <a:latin typeface="Arial" charset="0"/>
                <a:cs typeface="+mn-cs"/>
              </a:rPr>
              <a:t>Convergence occurs as long as learning rate isn't too high to cause learning to overshoot.</a:t>
            </a:r>
          </a:p>
          <a:p>
            <a:pPr eaLnBrk="1" hangingPunct="1">
              <a:defRPr/>
            </a:pPr>
            <a:r>
              <a:rPr lang="en-US" sz="1000">
                <a:latin typeface="Arial" charset="0"/>
                <a:cs typeface="+mn-cs"/>
              </a:rPr>
              <a:t>Convergence shouldn't be surprising because linear separable functions are simple having weight spaces which don't have local minima.</a:t>
            </a:r>
          </a:p>
        </p:txBody>
      </p:sp>
    </p:spTree>
    <p:extLst>
      <p:ext uri="{BB962C8B-B14F-4D97-AF65-F5344CB8AC3E}">
        <p14:creationId xmlns:p14="http://schemas.microsoft.com/office/powerpoint/2010/main" xmlns="" val="1678133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EAF3916-AD02-0D46-BD7C-532B8883F857}" type="slidenum">
              <a:rPr kumimoji="0" lang="en-US" smtClean="0"/>
              <a:pPr>
                <a:defRPr/>
              </a:pPr>
              <a:t>36</a:t>
            </a:fld>
            <a:endParaRPr kumimoji="0" lang="en-US" smtClean="0"/>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p:txBody>
      </p:sp>
    </p:spTree>
    <p:extLst>
      <p:ext uri="{BB962C8B-B14F-4D97-AF65-F5344CB8AC3E}">
        <p14:creationId xmlns:p14="http://schemas.microsoft.com/office/powerpoint/2010/main" xmlns="" val="1467196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961F553-A816-7B4A-8270-D6CFFF999972}" type="slidenum">
              <a:rPr kumimoji="0" lang="en-US" smtClean="0"/>
              <a:pPr>
                <a:defRPr/>
              </a:pPr>
              <a:t>37</a:t>
            </a:fld>
            <a:endParaRPr kumimoji="0" lang="en-US" smtClean="0"/>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120545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B3215A7-D30A-7944-9C0C-97A7E7A85D09}" type="slidenum">
              <a:rPr kumimoji="0" lang="en-US" smtClean="0"/>
              <a:pPr>
                <a:defRPr/>
              </a:pPr>
              <a:t>39</a:t>
            </a:fld>
            <a:endParaRPr kumimoji="0" lang="en-US" smtClean="0"/>
          </a:p>
        </p:txBody>
      </p:sp>
      <p:sp>
        <p:nvSpPr>
          <p:cNvPr id="181251" name="Rectangle 2"/>
          <p:cNvSpPr>
            <a:spLocks noGrp="1" noRot="1" noChangeAspect="1" noChangeArrowheads="1" noTextEdit="1"/>
          </p:cNvSpPr>
          <p:nvPr>
            <p:ph type="sldImg"/>
          </p:nvPr>
        </p:nvSpPr>
        <p:spPr>
          <a:solidFill>
            <a:srgbClr val="FFFFFF"/>
          </a:solidFill>
        </p:spPr>
      </p:sp>
      <p:sp>
        <p:nvSpPr>
          <p:cNvPr id="181252"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3019533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1D24AF27-AD92-2345-B89F-55ABB3FC1777}" type="slidenum">
              <a:rPr kumimoji="0" lang="en-US" smtClean="0"/>
              <a:pPr>
                <a:defRPr/>
              </a:pPr>
              <a:t>40</a:t>
            </a:fld>
            <a:endParaRPr kumimoji="0" lang="en-US" smtClean="0"/>
          </a:p>
        </p:txBody>
      </p:sp>
      <p:sp>
        <p:nvSpPr>
          <p:cNvPr id="182275" name="Rectangle 2"/>
          <p:cNvSpPr>
            <a:spLocks noGrp="1" noRot="1" noChangeAspect="1" noChangeArrowheads="1" noTextEdit="1"/>
          </p:cNvSpPr>
          <p:nvPr>
            <p:ph type="sldImg"/>
          </p:nvPr>
        </p:nvSpPr>
        <p:spPr/>
      </p:sp>
      <p:sp>
        <p:nvSpPr>
          <p:cNvPr id="182276"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p:txBody>
      </p:sp>
    </p:spTree>
    <p:extLst>
      <p:ext uri="{BB962C8B-B14F-4D97-AF65-F5344CB8AC3E}">
        <p14:creationId xmlns:p14="http://schemas.microsoft.com/office/powerpoint/2010/main" xmlns="" val="62447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BA38A9CA-DB03-814C-A562-CE4DF4B36EDE}" type="slidenum">
              <a:rPr kumimoji="0" lang="en-US" smtClean="0"/>
              <a:pPr>
                <a:defRPr/>
              </a:pPr>
              <a:t>41</a:t>
            </a:fld>
            <a:endParaRPr kumimoji="0" lang="en-US" smtClean="0"/>
          </a:p>
        </p:txBody>
      </p:sp>
      <p:sp>
        <p:nvSpPr>
          <p:cNvPr id="183299" name="Rectangle 2"/>
          <p:cNvSpPr>
            <a:spLocks noGrp="1" noRot="1" noChangeAspect="1" noChangeArrowheads="1" noTextEdit="1"/>
          </p:cNvSpPr>
          <p:nvPr>
            <p:ph type="sldImg"/>
          </p:nvPr>
        </p:nvSpPr>
        <p:spPr/>
      </p:sp>
      <p:sp>
        <p:nvSpPr>
          <p:cNvPr id="18330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933791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6317B94-7810-EF4A-973E-5C9C052E4147}" type="slidenum">
              <a:rPr kumimoji="0" lang="en-US" smtClean="0"/>
              <a:pPr>
                <a:defRPr/>
              </a:pPr>
              <a:t>42</a:t>
            </a:fld>
            <a:endParaRPr kumimoji="0" lang="en-US" smtClean="0"/>
          </a:p>
        </p:txBody>
      </p:sp>
      <p:sp>
        <p:nvSpPr>
          <p:cNvPr id="184323" name="Rectangle 2"/>
          <p:cNvSpPr>
            <a:spLocks noGrp="1" noRot="1" noChangeAspect="1" noChangeArrowheads="1" noTextEdit="1"/>
          </p:cNvSpPr>
          <p:nvPr>
            <p:ph type="sldImg"/>
          </p:nvPr>
        </p:nvSpPr>
        <p:spPr/>
      </p:sp>
      <p:sp>
        <p:nvSpPr>
          <p:cNvPr id="18432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445276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FCD23054-0CD7-134E-B82B-D82169B808AD}" type="slidenum">
              <a:rPr kumimoji="0" lang="en-US" smtClean="0"/>
              <a:pPr>
                <a:defRPr/>
              </a:pPr>
              <a:t>43</a:t>
            </a:fld>
            <a:endParaRPr kumimoji="0" lang="en-US" smtClean="0"/>
          </a:p>
        </p:txBody>
      </p:sp>
      <p:sp>
        <p:nvSpPr>
          <p:cNvPr id="186371" name="Rectangle 2"/>
          <p:cNvSpPr>
            <a:spLocks noGrp="1" noRot="1" noChangeAspect="1" noChangeArrowheads="1" noTextEdit="1"/>
          </p:cNvSpPr>
          <p:nvPr>
            <p:ph type="sldImg"/>
          </p:nvPr>
        </p:nvSpPr>
        <p:spPr/>
      </p:sp>
      <p:sp>
        <p:nvSpPr>
          <p:cNvPr id="186372" name="Rectangle 3"/>
          <p:cNvSpPr>
            <a:spLocks noGrp="1" noChangeArrowheads="1"/>
          </p:cNvSpPr>
          <p:nvPr>
            <p:ph type="body" idx="1"/>
          </p:nvPr>
        </p:nvSpPr>
        <p:spPr/>
        <p:txBody>
          <a:bodyPr/>
          <a:lstStyle/>
          <a:p>
            <a:pPr eaLnBrk="1" hangingPunct="1">
              <a:defRPr/>
            </a:pPr>
            <a:r>
              <a:rPr lang="en-US" sz="1000" b="1">
                <a:latin typeface="Arial" charset="0"/>
                <a:cs typeface="+mn-cs"/>
              </a:rPr>
              <a:t>CLICK ANIM</a:t>
            </a:r>
            <a:endParaRPr lang="en-US">
              <a:latin typeface="Arial" charset="0"/>
              <a:cs typeface="+mn-cs"/>
            </a:endParaRPr>
          </a:p>
        </p:txBody>
      </p:sp>
    </p:spTree>
    <p:extLst>
      <p:ext uri="{BB962C8B-B14F-4D97-AF65-F5344CB8AC3E}">
        <p14:creationId xmlns:p14="http://schemas.microsoft.com/office/powerpoint/2010/main" xmlns="" val="3512657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03EBE0AE-BAF4-284A-B579-AF9DBF35AE8E}" type="slidenum">
              <a:rPr kumimoji="0" lang="en-US" smtClean="0"/>
              <a:pPr>
                <a:defRPr/>
              </a:pPr>
              <a:t>44</a:t>
            </a:fld>
            <a:endParaRPr kumimoji="0" lang="en-US" smtClean="0"/>
          </a:p>
        </p:txBody>
      </p:sp>
      <p:sp>
        <p:nvSpPr>
          <p:cNvPr id="187395" name="Rectangle 2"/>
          <p:cNvSpPr>
            <a:spLocks noGrp="1" noRot="1" noChangeAspect="1" noChangeArrowheads="1" noTextEdit="1"/>
          </p:cNvSpPr>
          <p:nvPr>
            <p:ph type="sldImg"/>
          </p:nvPr>
        </p:nvSpPr>
        <p:spPr/>
      </p:sp>
      <p:sp>
        <p:nvSpPr>
          <p:cNvPr id="187396" name="Rectangle 3"/>
          <p:cNvSpPr>
            <a:spLocks noGrp="1" noChangeArrowheads="1"/>
          </p:cNvSpPr>
          <p:nvPr>
            <p:ph type="body" idx="1"/>
          </p:nvPr>
        </p:nvSpPr>
        <p:spPr/>
        <p:txBody>
          <a:bodyPr/>
          <a:lstStyle/>
          <a:p>
            <a:pPr eaLnBrk="1" hangingPunct="1">
              <a:defRPr/>
            </a:pPr>
            <a:r>
              <a:rPr lang="en-US" sz="1000" b="1">
                <a:latin typeface="Arial" charset="0"/>
                <a:cs typeface="+mn-cs"/>
              </a:rPr>
              <a:t>CLICK ANIM</a:t>
            </a:r>
          </a:p>
          <a:p>
            <a:pPr eaLnBrk="1" hangingPunct="1">
              <a:defRPr/>
            </a:pPr>
            <a:r>
              <a:rPr lang="en-US">
                <a:latin typeface="Arial" charset="0"/>
                <a:cs typeface="+mn-cs"/>
              </a:rPr>
              <a:t>activation from prior time step plays no part in computing current activation</a:t>
            </a:r>
          </a:p>
        </p:txBody>
      </p:sp>
    </p:spTree>
    <p:extLst>
      <p:ext uri="{BB962C8B-B14F-4D97-AF65-F5344CB8AC3E}">
        <p14:creationId xmlns:p14="http://schemas.microsoft.com/office/powerpoint/2010/main" xmlns="" val="3280150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A7C905F1-E0B1-0F4F-A785-3F452A213170}" type="slidenum">
              <a:rPr kumimoji="0" lang="en-US" smtClean="0"/>
              <a:pPr>
                <a:defRPr/>
              </a:pPr>
              <a:t>3</a:t>
            </a:fld>
            <a:endParaRPr kumimoji="0" lang="en-US" smtClean="0"/>
          </a:p>
        </p:txBody>
      </p:sp>
      <p:sp>
        <p:nvSpPr>
          <p:cNvPr id="155651" name="Rectangle 2"/>
          <p:cNvSpPr>
            <a:spLocks noGrp="1" noRot="1" noChangeAspect="1" noChangeArrowheads="1" noTextEdit="1"/>
          </p:cNvSpPr>
          <p:nvPr>
            <p:ph type="sldImg"/>
          </p:nvPr>
        </p:nvSpPr>
        <p:spPr/>
      </p:sp>
      <p:sp>
        <p:nvSpPr>
          <p:cNvPr id="155652" name="Rectangle 3"/>
          <p:cNvSpPr>
            <a:spLocks noGrp="1" noChangeArrowheads="1"/>
          </p:cNvSpPr>
          <p:nvPr>
            <p:ph type="body" idx="1"/>
          </p:nvPr>
        </p:nvSpPr>
        <p:spPr/>
        <p:txBody>
          <a:bodyPr/>
          <a:lstStyle/>
          <a:p>
            <a:pPr eaLnBrk="1" hangingPunct="1">
              <a:defRPr/>
            </a:pPr>
            <a:r>
              <a:rPr lang="en-US" sz="1000" b="1">
                <a:latin typeface="Arial" charset="0"/>
                <a:cs typeface="+mn-cs"/>
              </a:rPr>
              <a:t>CLICK EACH</a:t>
            </a:r>
          </a:p>
        </p:txBody>
      </p:sp>
    </p:spTree>
    <p:extLst>
      <p:ext uri="{BB962C8B-B14F-4D97-AF65-F5344CB8AC3E}">
        <p14:creationId xmlns:p14="http://schemas.microsoft.com/office/powerpoint/2010/main" xmlns="" val="540312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F5B6FB3-2B13-FB42-BD31-D52088BE2FF8}" type="slidenum">
              <a:rPr kumimoji="0" lang="en-US" smtClean="0"/>
              <a:pPr>
                <a:defRPr/>
              </a:pPr>
              <a:t>45</a:t>
            </a:fld>
            <a:endParaRPr kumimoji="0" lang="en-US" smtClean="0"/>
          </a:p>
        </p:txBody>
      </p:sp>
      <p:sp>
        <p:nvSpPr>
          <p:cNvPr id="185347" name="Rectangle 2"/>
          <p:cNvSpPr>
            <a:spLocks noGrp="1" noRot="1" noChangeAspect="1" noChangeArrowheads="1" noTextEdit="1"/>
          </p:cNvSpPr>
          <p:nvPr>
            <p:ph type="sldImg"/>
          </p:nvPr>
        </p:nvSpPr>
        <p:spPr/>
      </p:sp>
      <p:sp>
        <p:nvSpPr>
          <p:cNvPr id="185348"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a:p>
            <a:pPr eaLnBrk="1" hangingPunct="1">
              <a:defRPr/>
            </a:pPr>
            <a:r>
              <a:rPr lang="en-US" sz="1000">
                <a:latin typeface="Arial" charset="0"/>
                <a:cs typeface="+mn-cs"/>
              </a:rPr>
              <a:t>recurrent networks are multi-layered networks with feedback (cyclic connections). Mutual inhibition links are cyclic links where one output unit connects to other output units.</a:t>
            </a:r>
          </a:p>
        </p:txBody>
      </p:sp>
    </p:spTree>
    <p:extLst>
      <p:ext uri="{BB962C8B-B14F-4D97-AF65-F5344CB8AC3E}">
        <p14:creationId xmlns:p14="http://schemas.microsoft.com/office/powerpoint/2010/main" xmlns="" val="1141681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E364D536-2329-4C40-880A-4859BD308DEF}" type="slidenum">
              <a:rPr kumimoji="0" lang="en-US" smtClean="0"/>
              <a:pPr>
                <a:defRPr/>
              </a:pPr>
              <a:t>47</a:t>
            </a:fld>
            <a:endParaRPr kumimoji="0" lang="en-US" smtClean="0"/>
          </a:p>
        </p:txBody>
      </p:sp>
      <p:sp>
        <p:nvSpPr>
          <p:cNvPr id="188419" name="Rectangle 2"/>
          <p:cNvSpPr>
            <a:spLocks noGrp="1" noRot="1" noChangeAspect="1" noChangeArrowheads="1" noTextEdit="1"/>
          </p:cNvSpPr>
          <p:nvPr>
            <p:ph type="sldImg"/>
          </p:nvPr>
        </p:nvSpPr>
        <p:spPr>
          <a:solidFill>
            <a:srgbClr val="FFFFFF"/>
          </a:solidFill>
        </p:spPr>
      </p:sp>
      <p:sp>
        <p:nvSpPr>
          <p:cNvPr id="188420"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r>
              <a:rPr lang="en-US" sz="1000" b="1">
                <a:latin typeface="Arial" charset="0"/>
                <a:cs typeface="+mn-cs"/>
              </a:rPr>
              <a:t>CLICK EACH SUB, ANIM</a:t>
            </a:r>
          </a:p>
        </p:txBody>
      </p:sp>
    </p:spTree>
    <p:extLst>
      <p:ext uri="{BB962C8B-B14F-4D97-AF65-F5344CB8AC3E}">
        <p14:creationId xmlns:p14="http://schemas.microsoft.com/office/powerpoint/2010/main" xmlns="" val="846727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4A96932-0E22-8542-BA55-89A619AC568E}" type="slidenum">
              <a:rPr kumimoji="0" lang="en-US" smtClean="0"/>
              <a:pPr>
                <a:defRPr/>
              </a:pPr>
              <a:t>48</a:t>
            </a:fld>
            <a:endParaRPr kumimoji="0" lang="en-US" smtClean="0"/>
          </a:p>
        </p:txBody>
      </p:sp>
      <p:sp>
        <p:nvSpPr>
          <p:cNvPr id="189443" name="Rectangle 2"/>
          <p:cNvSpPr>
            <a:spLocks noGrp="1" noRot="1" noChangeAspect="1" noChangeArrowheads="1" noTextEdit="1"/>
          </p:cNvSpPr>
          <p:nvPr>
            <p:ph type="sldImg"/>
          </p:nvPr>
        </p:nvSpPr>
        <p:spPr>
          <a:solidFill>
            <a:srgbClr val="FFFFFF"/>
          </a:solidFill>
        </p:spPr>
      </p:sp>
      <p:sp>
        <p:nvSpPr>
          <p:cNvPr id="189444"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r>
              <a:rPr lang="en-US" sz="1000" b="1">
                <a:latin typeface="Arial" charset="0"/>
                <a:cs typeface="+mn-cs"/>
              </a:rPr>
              <a:t>CLICK EACH SUB, ANIM</a:t>
            </a:r>
          </a:p>
          <a:p>
            <a:pPr eaLnBrk="1" hangingPunct="1">
              <a:defRPr/>
            </a:pPr>
            <a:r>
              <a:rPr lang="en-US" sz="1000">
                <a:latin typeface="Arial" charset="0"/>
                <a:cs typeface="+mn-cs"/>
              </a:rPr>
              <a:t>see figure 20.23</a:t>
            </a:r>
          </a:p>
        </p:txBody>
      </p:sp>
    </p:spTree>
    <p:extLst>
      <p:ext uri="{BB962C8B-B14F-4D97-AF65-F5344CB8AC3E}">
        <p14:creationId xmlns:p14="http://schemas.microsoft.com/office/powerpoint/2010/main" xmlns="" val="125147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E460D10C-BE19-634E-91A6-F4AA233EE5AC}" type="slidenum">
              <a:rPr kumimoji="0" lang="en-US" smtClean="0"/>
              <a:pPr>
                <a:defRPr/>
              </a:pPr>
              <a:t>49</a:t>
            </a:fld>
            <a:endParaRPr kumimoji="0" lang="en-US" smtClean="0"/>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4146885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AB63B82-CFF6-5F40-AA74-38958DEDA8C9}" type="slidenum">
              <a:rPr kumimoji="0" lang="en-US" smtClean="0"/>
              <a:pPr>
                <a:defRPr/>
              </a:pPr>
              <a:t>50</a:t>
            </a:fld>
            <a:endParaRPr kumimoji="0" lang="en-US" smtClean="0"/>
          </a:p>
        </p:txBody>
      </p:sp>
      <p:sp>
        <p:nvSpPr>
          <p:cNvPr id="191491" name="Rectangle 2"/>
          <p:cNvSpPr>
            <a:spLocks noGrp="1" noRot="1" noChangeAspect="1" noChangeArrowheads="1" noTextEdit="1"/>
          </p:cNvSpPr>
          <p:nvPr>
            <p:ph type="sldImg"/>
          </p:nvPr>
        </p:nvSpPr>
        <p:spPr/>
      </p:sp>
      <p:sp>
        <p:nvSpPr>
          <p:cNvPr id="19149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4136982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DCC039B-F244-DF43-8690-9745BC88FE25}" type="slidenum">
              <a:rPr kumimoji="0" lang="en-US" smtClean="0"/>
              <a:pPr>
                <a:defRPr/>
              </a:pPr>
              <a:t>52</a:t>
            </a:fld>
            <a:endParaRPr kumimoji="0" lang="en-US" smtClean="0"/>
          </a:p>
        </p:txBody>
      </p:sp>
      <p:sp>
        <p:nvSpPr>
          <p:cNvPr id="193539" name="Rectangle 2"/>
          <p:cNvSpPr>
            <a:spLocks noGrp="1" noRot="1" noChangeAspect="1" noChangeArrowheads="1" noTextEdit="1"/>
          </p:cNvSpPr>
          <p:nvPr>
            <p:ph type="sldImg"/>
          </p:nvPr>
        </p:nvSpPr>
        <p:spPr/>
      </p:sp>
      <p:sp>
        <p:nvSpPr>
          <p:cNvPr id="19354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618062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2F657C6-5AD9-4D49-9879-1607A9ACB40B}" type="slidenum">
              <a:rPr kumimoji="0" lang="en-US" smtClean="0"/>
              <a:pPr>
                <a:defRPr/>
              </a:pPr>
              <a:t>53</a:t>
            </a:fld>
            <a:endParaRPr kumimoji="0" lang="en-US" smtClean="0"/>
          </a:p>
        </p:txBody>
      </p:sp>
      <p:sp>
        <p:nvSpPr>
          <p:cNvPr id="194563" name="Rectangle 2"/>
          <p:cNvSpPr>
            <a:spLocks noGrp="1" noRot="1" noChangeAspect="1" noChangeArrowheads="1" noTextEdit="1"/>
          </p:cNvSpPr>
          <p:nvPr>
            <p:ph type="sldImg"/>
          </p:nvPr>
        </p:nvSpPr>
        <p:spPr/>
      </p:sp>
      <p:sp>
        <p:nvSpPr>
          <p:cNvPr id="19456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29080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491FC78-58C8-9E4D-9BB5-FF6E89615C44}" type="slidenum">
              <a:rPr kumimoji="0" lang="en-US" smtClean="0"/>
              <a:pPr>
                <a:defRPr/>
              </a:pPr>
              <a:t>54</a:t>
            </a:fld>
            <a:endParaRPr kumimoji="0" lang="en-US" smtClean="0"/>
          </a:p>
        </p:txBody>
      </p:sp>
      <p:sp>
        <p:nvSpPr>
          <p:cNvPr id="195587" name="Rectangle 2"/>
          <p:cNvSpPr>
            <a:spLocks noGrp="1" noRot="1" noChangeAspect="1" noChangeArrowheads="1" noTextEdit="1"/>
          </p:cNvSpPr>
          <p:nvPr>
            <p:ph type="sldImg"/>
          </p:nvPr>
        </p:nvSpPr>
        <p:spPr>
          <a:solidFill>
            <a:srgbClr val="FFFFFF"/>
          </a:solidFill>
        </p:spPr>
      </p:sp>
      <p:sp>
        <p:nvSpPr>
          <p:cNvPr id="195588" name="Rectangle 3"/>
          <p:cNvSpPr>
            <a:spLocks noGrp="1" noChangeArrowheads="1"/>
          </p:cNvSpPr>
          <p:nvPr>
            <p:ph type="body" idx="1"/>
          </p:nvPr>
        </p:nvSpPr>
        <p:spPr>
          <a:solidFill>
            <a:srgbClr val="FFFFFF"/>
          </a:solidFill>
          <a:ln>
            <a:solidFill>
              <a:srgbClr val="000000"/>
            </a:solidFill>
            <a:miter lim="800000"/>
          </a:ln>
        </p:spPr>
        <p:txBody>
          <a:bodyPr/>
          <a:lstStyle/>
          <a:p>
            <a:pPr eaLnBrk="1" hangingPunct="1">
              <a:defRPr/>
            </a:pPr>
            <a:r>
              <a:rPr lang="en-US" b="1">
                <a:latin typeface="Arial" charset="0"/>
                <a:cs typeface="+mn-cs"/>
              </a:rPr>
              <a:t>CLICK ANIM</a:t>
            </a:r>
            <a:endParaRPr lang="en-US">
              <a:latin typeface="Arial" charset="0"/>
              <a:cs typeface="+mn-cs"/>
            </a:endParaRPr>
          </a:p>
        </p:txBody>
      </p:sp>
    </p:spTree>
    <p:extLst>
      <p:ext uri="{BB962C8B-B14F-4D97-AF65-F5344CB8AC3E}">
        <p14:creationId xmlns:p14="http://schemas.microsoft.com/office/powerpoint/2010/main" xmlns="" val="235072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25706696-4F02-0248-AC77-3EB8BF7734D3}" type="slidenum">
              <a:rPr kumimoji="0" lang="en-US" smtClean="0"/>
              <a:pPr>
                <a:defRPr/>
              </a:pPr>
              <a:t>55</a:t>
            </a:fld>
            <a:endParaRPr kumimoji="0" lang="en-US" smtClean="0"/>
          </a:p>
        </p:txBody>
      </p:sp>
      <p:sp>
        <p:nvSpPr>
          <p:cNvPr id="196611" name="Rectangle 2"/>
          <p:cNvSpPr>
            <a:spLocks noGrp="1" noRot="1" noChangeAspect="1" noChangeArrowheads="1" noTextEdit="1"/>
          </p:cNvSpPr>
          <p:nvPr>
            <p:ph type="sldImg"/>
          </p:nvPr>
        </p:nvSpPr>
        <p:spPr/>
      </p:sp>
      <p:sp>
        <p:nvSpPr>
          <p:cNvPr id="19661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965937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71063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685BD505-9759-7246-BBB1-CF9F85676B5D}" type="slidenum">
              <a:rPr kumimoji="0" lang="en-US" smtClean="0"/>
              <a:pPr>
                <a:defRPr/>
              </a:pPr>
              <a:t>16</a:t>
            </a:fld>
            <a:endParaRPr kumimoji="0" lang="en-US" smtClean="0"/>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3892349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p:sp>
      <p:sp>
        <p:nvSpPr>
          <p:cNvPr id="198659" name="Notes Placeholder 2"/>
          <p:cNvSpPr>
            <a:spLocks noGrp="1"/>
          </p:cNvSpPr>
          <p:nvPr>
            <p:ph type="body" idx="1"/>
          </p:nvPr>
        </p:nvSpPr>
        <p:spPr/>
        <p:txBody>
          <a:bodyPr/>
          <a:lstStyle/>
          <a:p>
            <a:pPr>
              <a:defRPr/>
            </a:pPr>
            <a:r>
              <a:rPr lang="en-US" smtClean="0">
                <a:latin typeface="Arial" charset="0"/>
                <a:cs typeface="+mn-cs"/>
              </a:rPr>
              <a:t>Slope of the sigmoid function</a:t>
            </a:r>
            <a:endParaRPr lang="en-US">
              <a:latin typeface="Arial" charset="0"/>
              <a:cs typeface="+mn-cs"/>
            </a:endParaRPr>
          </a:p>
        </p:txBody>
      </p:sp>
      <p:sp>
        <p:nvSpPr>
          <p:cNvPr id="198660"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0B52099-AA98-EB48-B2D7-38D8A948DB6A}" type="slidenum">
              <a:rPr kumimoji="0" lang="en-US" smtClean="0"/>
              <a:pPr>
                <a:defRPr/>
              </a:pPr>
              <a:t>57</a:t>
            </a:fld>
            <a:endParaRPr kumimoji="0" lang="en-US" smtClean="0"/>
          </a:p>
        </p:txBody>
      </p:sp>
    </p:spTree>
    <p:extLst>
      <p:ext uri="{BB962C8B-B14F-4D97-AF65-F5344CB8AC3E}">
        <p14:creationId xmlns:p14="http://schemas.microsoft.com/office/powerpoint/2010/main" xmlns="" val="3801998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08188A6D-13F6-7C46-82D7-9EBC79CEA06B}" type="slidenum">
              <a:rPr kumimoji="0" lang="en-US" smtClean="0"/>
              <a:pPr>
                <a:defRPr/>
              </a:pPr>
              <a:t>60</a:t>
            </a:fld>
            <a:endParaRPr kumimoji="0" lang="en-US" smtClean="0"/>
          </a:p>
        </p:txBody>
      </p:sp>
      <p:sp>
        <p:nvSpPr>
          <p:cNvPr id="201731" name="Rectangle 2"/>
          <p:cNvSpPr>
            <a:spLocks noGrp="1" noRot="1" noChangeAspect="1" noChangeArrowheads="1" noTextEdit="1"/>
          </p:cNvSpPr>
          <p:nvPr>
            <p:ph type="sldImg"/>
          </p:nvPr>
        </p:nvSpPr>
        <p:spPr/>
      </p:sp>
      <p:sp>
        <p:nvSpPr>
          <p:cNvPr id="20173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1066690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B3EAF0E4-B842-CA41-A02C-AC40DB69EF7D}" type="slidenum">
              <a:rPr kumimoji="0" lang="en-GB" smtClean="0"/>
              <a:pPr>
                <a:defRPr/>
              </a:pPr>
              <a:t>62</a:t>
            </a:fld>
            <a:endParaRPr kumimoji="0" lang="en-GB" smtClean="0"/>
          </a:p>
        </p:txBody>
      </p:sp>
      <p:sp>
        <p:nvSpPr>
          <p:cNvPr id="204803" name="Rectangle 2"/>
          <p:cNvSpPr>
            <a:spLocks noGrp="1" noRot="1" noChangeAspect="1" noChangeArrowheads="1" noTextEdit="1"/>
          </p:cNvSpPr>
          <p:nvPr>
            <p:ph type="sldImg"/>
          </p:nvPr>
        </p:nvSpPr>
        <p:spPr/>
      </p:sp>
      <p:sp>
        <p:nvSpPr>
          <p:cNvPr id="204804"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2014958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30748A3-DF3B-4547-A49D-22A5B094D416}" type="slidenum">
              <a:rPr kumimoji="0" lang="en-GB" smtClean="0"/>
              <a:pPr>
                <a:defRPr/>
              </a:pPr>
              <a:t>63</a:t>
            </a:fld>
            <a:endParaRPr kumimoji="0" lang="en-GB" smtClean="0"/>
          </a:p>
        </p:txBody>
      </p:sp>
      <p:sp>
        <p:nvSpPr>
          <p:cNvPr id="205827" name="Rectangle 2"/>
          <p:cNvSpPr>
            <a:spLocks noGrp="1" noRot="1" noChangeAspect="1" noChangeArrowheads="1" noTextEdit="1"/>
          </p:cNvSpPr>
          <p:nvPr>
            <p:ph type="sldImg"/>
          </p:nvPr>
        </p:nvSpPr>
        <p:spPr/>
      </p:sp>
      <p:sp>
        <p:nvSpPr>
          <p:cNvPr id="205828"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1163728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1060C5F4-6CFB-294F-9BF6-3D4B6E300295}" type="slidenum">
              <a:rPr kumimoji="0" lang="en-GB" smtClean="0"/>
              <a:pPr>
                <a:defRPr/>
              </a:pPr>
              <a:t>64</a:t>
            </a:fld>
            <a:endParaRPr kumimoji="0" lang="en-GB" smtClean="0"/>
          </a:p>
        </p:txBody>
      </p:sp>
      <p:sp>
        <p:nvSpPr>
          <p:cNvPr id="206851" name="Rectangle 2"/>
          <p:cNvSpPr>
            <a:spLocks noGrp="1" noRot="1" noChangeAspect="1" noChangeArrowheads="1" noTextEdit="1"/>
          </p:cNvSpPr>
          <p:nvPr>
            <p:ph type="sldImg"/>
          </p:nvPr>
        </p:nvSpPr>
        <p:spPr/>
      </p:sp>
      <p:sp>
        <p:nvSpPr>
          <p:cNvPr id="206852"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15013511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p:sp>
      <p:sp>
        <p:nvSpPr>
          <p:cNvPr id="67587" name="Notes Placeholder 2"/>
          <p:cNvSpPr>
            <a:spLocks noGrp="1"/>
          </p:cNvSpPr>
          <p:nvPr>
            <p:ph type="body" idx="1"/>
          </p:nvPr>
        </p:nvSpPr>
        <p:spPr>
          <a:noFill/>
        </p:spPr>
        <p:txBody>
          <a:bodyPr/>
          <a:lstStyle/>
          <a:p>
            <a:endParaRPr lang="en-GB">
              <a:latin typeface="Times New Roman" charset="0"/>
            </a:endParaRPr>
          </a:p>
        </p:txBody>
      </p:sp>
      <p:sp>
        <p:nvSpPr>
          <p:cNvPr id="67588"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650CC732-CA4A-554E-9336-8B466EE18F36}" type="slidenum">
              <a:rPr lang="en-US"/>
              <a:pPr/>
              <a:t>67</a:t>
            </a:fld>
            <a:endParaRPr lang="en-US"/>
          </a:p>
        </p:txBody>
      </p:sp>
    </p:spTree>
    <p:extLst>
      <p:ext uri="{BB962C8B-B14F-4D97-AF65-F5344CB8AC3E}">
        <p14:creationId xmlns:p14="http://schemas.microsoft.com/office/powerpoint/2010/main" xmlns="" val="3670583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p:sp>
      <p:sp>
        <p:nvSpPr>
          <p:cNvPr id="68611" name="Notes Placeholder 2"/>
          <p:cNvSpPr>
            <a:spLocks noGrp="1"/>
          </p:cNvSpPr>
          <p:nvPr>
            <p:ph type="body" idx="1"/>
          </p:nvPr>
        </p:nvSpPr>
        <p:spPr>
          <a:noFill/>
        </p:spPr>
        <p:txBody>
          <a:bodyPr/>
          <a:lstStyle/>
          <a:p>
            <a:endParaRPr lang="en-GB">
              <a:latin typeface="Times New Roman" charset="0"/>
            </a:endParaRPr>
          </a:p>
        </p:txBody>
      </p:sp>
      <p:sp>
        <p:nvSpPr>
          <p:cNvPr id="68612"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4728397E-12D0-2E4F-9EF7-D80DB6210FDF}" type="slidenum">
              <a:rPr lang="en-US"/>
              <a:pPr/>
              <a:t>68</a:t>
            </a:fld>
            <a:endParaRPr lang="en-US"/>
          </a:p>
        </p:txBody>
      </p:sp>
    </p:spTree>
    <p:extLst>
      <p:ext uri="{BB962C8B-B14F-4D97-AF65-F5344CB8AC3E}">
        <p14:creationId xmlns:p14="http://schemas.microsoft.com/office/powerpoint/2010/main" xmlns="" val="488241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p:sp>
      <p:sp>
        <p:nvSpPr>
          <p:cNvPr id="69635" name="Notes Placeholder 2"/>
          <p:cNvSpPr>
            <a:spLocks noGrp="1"/>
          </p:cNvSpPr>
          <p:nvPr>
            <p:ph type="body" idx="1"/>
          </p:nvPr>
        </p:nvSpPr>
        <p:spPr>
          <a:noFill/>
        </p:spPr>
        <p:txBody>
          <a:bodyPr/>
          <a:lstStyle/>
          <a:p>
            <a:endParaRPr lang="en-GB">
              <a:latin typeface="Times New Roman" charset="0"/>
            </a:endParaRPr>
          </a:p>
        </p:txBody>
      </p:sp>
      <p:sp>
        <p:nvSpPr>
          <p:cNvPr id="69636"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4D7A9EA5-B8C3-6A4B-962B-4C18A99D6B2F}" type="slidenum">
              <a:rPr lang="en-US"/>
              <a:pPr/>
              <a:t>69</a:t>
            </a:fld>
            <a:endParaRPr lang="en-US"/>
          </a:p>
        </p:txBody>
      </p:sp>
    </p:spTree>
    <p:extLst>
      <p:ext uri="{BB962C8B-B14F-4D97-AF65-F5344CB8AC3E}">
        <p14:creationId xmlns:p14="http://schemas.microsoft.com/office/powerpoint/2010/main" xmlns="" val="2746553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p:sp>
      <p:sp>
        <p:nvSpPr>
          <p:cNvPr id="70659" name="Notes Placeholder 2"/>
          <p:cNvSpPr>
            <a:spLocks noGrp="1"/>
          </p:cNvSpPr>
          <p:nvPr>
            <p:ph type="body" idx="1"/>
          </p:nvPr>
        </p:nvSpPr>
        <p:spPr>
          <a:noFill/>
        </p:spPr>
        <p:txBody>
          <a:bodyPr/>
          <a:lstStyle/>
          <a:p>
            <a:endParaRPr lang="en-GB">
              <a:latin typeface="Times New Roman" charset="0"/>
            </a:endParaRPr>
          </a:p>
        </p:txBody>
      </p:sp>
      <p:sp>
        <p:nvSpPr>
          <p:cNvPr id="70660"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EE3C8B7F-8E75-834D-8A9C-1BE62407AD80}" type="slidenum">
              <a:rPr lang="en-US"/>
              <a:pPr/>
              <a:t>70</a:t>
            </a:fld>
            <a:endParaRPr lang="en-US"/>
          </a:p>
        </p:txBody>
      </p:sp>
    </p:spTree>
    <p:extLst>
      <p:ext uri="{BB962C8B-B14F-4D97-AF65-F5344CB8AC3E}">
        <p14:creationId xmlns:p14="http://schemas.microsoft.com/office/powerpoint/2010/main" xmlns="" val="33343366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p:sp>
      <p:sp>
        <p:nvSpPr>
          <p:cNvPr id="71683" name="Notes Placeholder 2"/>
          <p:cNvSpPr>
            <a:spLocks noGrp="1"/>
          </p:cNvSpPr>
          <p:nvPr>
            <p:ph type="body" idx="1"/>
          </p:nvPr>
        </p:nvSpPr>
        <p:spPr>
          <a:noFill/>
        </p:spPr>
        <p:txBody>
          <a:bodyPr/>
          <a:lstStyle/>
          <a:p>
            <a:endParaRPr lang="en-GB">
              <a:latin typeface="Times New Roman" charset="0"/>
            </a:endParaRPr>
          </a:p>
        </p:txBody>
      </p:sp>
      <p:sp>
        <p:nvSpPr>
          <p:cNvPr id="71684"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44C7264C-E907-C24A-B322-720700447978}" type="slidenum">
              <a:rPr lang="en-US"/>
              <a:pPr/>
              <a:t>71</a:t>
            </a:fld>
            <a:endParaRPr lang="en-US"/>
          </a:p>
        </p:txBody>
      </p:sp>
    </p:spTree>
    <p:extLst>
      <p:ext uri="{BB962C8B-B14F-4D97-AF65-F5344CB8AC3E}">
        <p14:creationId xmlns:p14="http://schemas.microsoft.com/office/powerpoint/2010/main" xmlns="" val="277790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ED49CC5-9379-814F-8873-67F080C5D7D4}" type="slidenum">
              <a:rPr kumimoji="0" lang="en-US" smtClean="0"/>
              <a:pPr>
                <a:defRPr/>
              </a:pPr>
              <a:t>17</a:t>
            </a:fld>
            <a:endParaRPr kumimoji="0" lang="en-US" smtClean="0"/>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15296263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p:sp>
      <p:sp>
        <p:nvSpPr>
          <p:cNvPr id="72707" name="Notes Placeholder 2"/>
          <p:cNvSpPr>
            <a:spLocks noGrp="1"/>
          </p:cNvSpPr>
          <p:nvPr>
            <p:ph type="body" idx="1"/>
          </p:nvPr>
        </p:nvSpPr>
        <p:spPr>
          <a:noFill/>
        </p:spPr>
        <p:txBody>
          <a:bodyPr/>
          <a:lstStyle/>
          <a:p>
            <a:endParaRPr lang="en-GB">
              <a:latin typeface="Times New Roman" charset="0"/>
            </a:endParaRPr>
          </a:p>
        </p:txBody>
      </p:sp>
      <p:sp>
        <p:nvSpPr>
          <p:cNvPr id="72708"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2E3A08F4-F6AA-2E47-8191-2676F15F7EFC}" type="slidenum">
              <a:rPr lang="en-US"/>
              <a:pPr/>
              <a:t>72</a:t>
            </a:fld>
            <a:endParaRPr lang="en-US"/>
          </a:p>
        </p:txBody>
      </p:sp>
    </p:spTree>
    <p:extLst>
      <p:ext uri="{BB962C8B-B14F-4D97-AF65-F5344CB8AC3E}">
        <p14:creationId xmlns:p14="http://schemas.microsoft.com/office/powerpoint/2010/main" xmlns="" val="29965749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p:sp>
      <p:sp>
        <p:nvSpPr>
          <p:cNvPr id="73731" name="Notes Placeholder 2"/>
          <p:cNvSpPr>
            <a:spLocks noGrp="1"/>
          </p:cNvSpPr>
          <p:nvPr>
            <p:ph type="body" idx="1"/>
          </p:nvPr>
        </p:nvSpPr>
        <p:spPr>
          <a:noFill/>
        </p:spPr>
        <p:txBody>
          <a:bodyPr/>
          <a:lstStyle/>
          <a:p>
            <a:endParaRPr lang="en-GB">
              <a:latin typeface="Times New Roman" charset="0"/>
            </a:endParaRPr>
          </a:p>
        </p:txBody>
      </p:sp>
      <p:sp>
        <p:nvSpPr>
          <p:cNvPr id="73732"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06B2AC36-7F73-544B-832F-ECE098D7B77D}" type="slidenum">
              <a:rPr lang="en-US"/>
              <a:pPr/>
              <a:t>73</a:t>
            </a:fld>
            <a:endParaRPr lang="en-US"/>
          </a:p>
        </p:txBody>
      </p:sp>
    </p:spTree>
    <p:extLst>
      <p:ext uri="{BB962C8B-B14F-4D97-AF65-F5344CB8AC3E}">
        <p14:creationId xmlns:p14="http://schemas.microsoft.com/office/powerpoint/2010/main" xmlns="" val="3172599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p:sp>
      <p:sp>
        <p:nvSpPr>
          <p:cNvPr id="74755" name="Notes Placeholder 2"/>
          <p:cNvSpPr>
            <a:spLocks noGrp="1"/>
          </p:cNvSpPr>
          <p:nvPr>
            <p:ph type="body" idx="1"/>
          </p:nvPr>
        </p:nvSpPr>
        <p:spPr>
          <a:noFill/>
        </p:spPr>
        <p:txBody>
          <a:bodyPr/>
          <a:lstStyle/>
          <a:p>
            <a:endParaRPr lang="en-GB">
              <a:latin typeface="Times New Roman" charset="0"/>
            </a:endParaRPr>
          </a:p>
        </p:txBody>
      </p:sp>
      <p:sp>
        <p:nvSpPr>
          <p:cNvPr id="74756"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0778C65A-BE6F-B245-979B-C0E8924B71AB}" type="slidenum">
              <a:rPr lang="en-US"/>
              <a:pPr/>
              <a:t>74</a:t>
            </a:fld>
            <a:endParaRPr lang="en-US"/>
          </a:p>
        </p:txBody>
      </p:sp>
    </p:spTree>
    <p:extLst>
      <p:ext uri="{BB962C8B-B14F-4D97-AF65-F5344CB8AC3E}">
        <p14:creationId xmlns:p14="http://schemas.microsoft.com/office/powerpoint/2010/main" xmlns="" val="441173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p:sp>
      <p:sp>
        <p:nvSpPr>
          <p:cNvPr id="75779" name="Notes Placeholder 2"/>
          <p:cNvSpPr>
            <a:spLocks noGrp="1"/>
          </p:cNvSpPr>
          <p:nvPr>
            <p:ph type="body" idx="1"/>
          </p:nvPr>
        </p:nvSpPr>
        <p:spPr>
          <a:noFill/>
        </p:spPr>
        <p:txBody>
          <a:bodyPr/>
          <a:lstStyle/>
          <a:p>
            <a:endParaRPr lang="en-GB">
              <a:latin typeface="Times New Roman" charset="0"/>
            </a:endParaRPr>
          </a:p>
        </p:txBody>
      </p:sp>
      <p:sp>
        <p:nvSpPr>
          <p:cNvPr id="75780"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4EF4743E-754A-A144-8327-60B16307F7F8}" type="slidenum">
              <a:rPr lang="en-US"/>
              <a:pPr/>
              <a:t>75</a:t>
            </a:fld>
            <a:endParaRPr lang="en-US"/>
          </a:p>
        </p:txBody>
      </p:sp>
    </p:spTree>
    <p:extLst>
      <p:ext uri="{BB962C8B-B14F-4D97-AF65-F5344CB8AC3E}">
        <p14:creationId xmlns:p14="http://schemas.microsoft.com/office/powerpoint/2010/main" xmlns="" val="23765921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p:sp>
      <p:sp>
        <p:nvSpPr>
          <p:cNvPr id="76803" name="Notes Placeholder 2"/>
          <p:cNvSpPr>
            <a:spLocks noGrp="1"/>
          </p:cNvSpPr>
          <p:nvPr>
            <p:ph type="body" idx="1"/>
          </p:nvPr>
        </p:nvSpPr>
        <p:spPr>
          <a:noFill/>
        </p:spPr>
        <p:txBody>
          <a:bodyPr/>
          <a:lstStyle/>
          <a:p>
            <a:endParaRPr lang="en-GB">
              <a:latin typeface="Times New Roman" charset="0"/>
            </a:endParaRPr>
          </a:p>
        </p:txBody>
      </p:sp>
      <p:sp>
        <p:nvSpPr>
          <p:cNvPr id="76804" name="Slide Number Placeholder 3"/>
          <p:cNvSpPr>
            <a:spLocks noGrp="1"/>
          </p:cNvSpPr>
          <p:nvPr>
            <p:ph type="sldNum" sz="quarter" idx="5"/>
          </p:nvPr>
        </p:nvSpPr>
        <p:spPr>
          <a:noFill/>
        </p:spPr>
        <p:txBody>
          <a:bodyPr/>
          <a:lstStyle>
            <a:lvl1pPr>
              <a:defRPr sz="1200">
                <a:solidFill>
                  <a:schemeClr val="tx1"/>
                </a:solidFill>
                <a:latin typeface="Times New Roman" charset="0"/>
                <a:ea typeface="ＭＳ Ｐゴシック" charset="0"/>
                <a:cs typeface="Arial" charset="0"/>
              </a:defRPr>
            </a:lvl1pPr>
            <a:lvl2pPr marL="742950" indent="-285750">
              <a:defRPr sz="1200">
                <a:solidFill>
                  <a:schemeClr val="tx1"/>
                </a:solidFill>
                <a:latin typeface="Times New Roman" charset="0"/>
                <a:ea typeface="Arial" charset="0"/>
                <a:cs typeface="Arial" charset="0"/>
              </a:defRPr>
            </a:lvl2pPr>
            <a:lvl3pPr marL="1143000" indent="-228600">
              <a:defRPr sz="1200">
                <a:solidFill>
                  <a:schemeClr val="tx1"/>
                </a:solidFill>
                <a:latin typeface="Times New Roman" charset="0"/>
                <a:ea typeface="Arial" charset="0"/>
                <a:cs typeface="Arial" charset="0"/>
              </a:defRPr>
            </a:lvl3pPr>
            <a:lvl4pPr marL="1600200" indent="-228600">
              <a:defRPr sz="1200">
                <a:solidFill>
                  <a:schemeClr val="tx1"/>
                </a:solidFill>
                <a:latin typeface="Times New Roman" charset="0"/>
                <a:ea typeface="Arial" charset="0"/>
                <a:cs typeface="Arial" charset="0"/>
              </a:defRPr>
            </a:lvl4pPr>
            <a:lvl5pPr marL="2057400" indent="-228600">
              <a:defRPr sz="1200">
                <a:solidFill>
                  <a:schemeClr val="tx1"/>
                </a:solidFill>
                <a:latin typeface="Times New Roman" charset="0"/>
                <a:ea typeface="Arial" charset="0"/>
                <a:cs typeface="Arial" charset="0"/>
              </a:defRPr>
            </a:lvl5pPr>
            <a:lvl6pPr marL="2514600" indent="-228600" eaLnBrk="0" fontAlgn="base" hangingPunct="0">
              <a:spcBef>
                <a:spcPct val="30000"/>
              </a:spcBef>
              <a:spcAft>
                <a:spcPct val="0"/>
              </a:spcAft>
              <a:defRPr sz="1200">
                <a:solidFill>
                  <a:schemeClr val="tx1"/>
                </a:solidFill>
                <a:latin typeface="Times New Roman" charset="0"/>
                <a:ea typeface="Arial" charset="0"/>
                <a:cs typeface="Arial" charset="0"/>
              </a:defRPr>
            </a:lvl6pPr>
            <a:lvl7pPr marL="2971800" indent="-228600" eaLnBrk="0" fontAlgn="base" hangingPunct="0">
              <a:spcBef>
                <a:spcPct val="30000"/>
              </a:spcBef>
              <a:spcAft>
                <a:spcPct val="0"/>
              </a:spcAft>
              <a:defRPr sz="1200">
                <a:solidFill>
                  <a:schemeClr val="tx1"/>
                </a:solidFill>
                <a:latin typeface="Times New Roman" charset="0"/>
                <a:ea typeface="Arial" charset="0"/>
                <a:cs typeface="Arial" charset="0"/>
              </a:defRPr>
            </a:lvl7pPr>
            <a:lvl8pPr marL="3429000" indent="-228600" eaLnBrk="0" fontAlgn="base" hangingPunct="0">
              <a:spcBef>
                <a:spcPct val="30000"/>
              </a:spcBef>
              <a:spcAft>
                <a:spcPct val="0"/>
              </a:spcAft>
              <a:defRPr sz="1200">
                <a:solidFill>
                  <a:schemeClr val="tx1"/>
                </a:solidFill>
                <a:latin typeface="Times New Roman" charset="0"/>
                <a:ea typeface="Arial" charset="0"/>
                <a:cs typeface="Arial" charset="0"/>
              </a:defRPr>
            </a:lvl8pPr>
            <a:lvl9pPr marL="3886200" indent="-228600" eaLnBrk="0" fontAlgn="base" hangingPunct="0">
              <a:spcBef>
                <a:spcPct val="30000"/>
              </a:spcBef>
              <a:spcAft>
                <a:spcPct val="0"/>
              </a:spcAft>
              <a:defRPr sz="1200">
                <a:solidFill>
                  <a:schemeClr val="tx1"/>
                </a:solidFill>
                <a:latin typeface="Times New Roman" charset="0"/>
                <a:ea typeface="Arial" charset="0"/>
                <a:cs typeface="Arial" charset="0"/>
              </a:defRPr>
            </a:lvl9pPr>
          </a:lstStyle>
          <a:p>
            <a:fld id="{345E8B76-EFA9-A64F-9385-51DF71822B2F}" type="slidenum">
              <a:rPr lang="en-US"/>
              <a:pPr/>
              <a:t>76</a:t>
            </a:fld>
            <a:endParaRPr lang="en-US"/>
          </a:p>
        </p:txBody>
      </p:sp>
    </p:spTree>
    <p:extLst>
      <p:ext uri="{BB962C8B-B14F-4D97-AF65-F5344CB8AC3E}">
        <p14:creationId xmlns:p14="http://schemas.microsoft.com/office/powerpoint/2010/main" xmlns="" val="33651566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p:sp>
      <p:sp>
        <p:nvSpPr>
          <p:cNvPr id="207875" name="Notes Placeholder 2"/>
          <p:cNvSpPr>
            <a:spLocks noGrp="1"/>
          </p:cNvSpPr>
          <p:nvPr>
            <p:ph type="body" idx="1"/>
          </p:nvPr>
        </p:nvSpPr>
        <p:spPr/>
        <p:txBody>
          <a:bodyPr/>
          <a:lstStyle/>
          <a:p>
            <a:pPr>
              <a:defRPr/>
            </a:pPr>
            <a:endParaRPr lang="en-US">
              <a:latin typeface="Arial" charset="0"/>
              <a:cs typeface="+mn-cs"/>
            </a:endParaRPr>
          </a:p>
        </p:txBody>
      </p:sp>
      <p:sp>
        <p:nvSpPr>
          <p:cNvPr id="207876"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BBCDB343-3836-F745-BBD1-10081175615B}" type="slidenum">
              <a:rPr kumimoji="0" lang="en-US" smtClean="0"/>
              <a:pPr>
                <a:defRPr/>
              </a:pPr>
              <a:t>77</a:t>
            </a:fld>
            <a:endParaRPr kumimoji="0" lang="en-US" smtClean="0"/>
          </a:p>
        </p:txBody>
      </p:sp>
    </p:spTree>
    <p:extLst>
      <p:ext uri="{BB962C8B-B14F-4D97-AF65-F5344CB8AC3E}">
        <p14:creationId xmlns:p14="http://schemas.microsoft.com/office/powerpoint/2010/main" xmlns="" val="19456897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D5A69C47-3E86-1D4E-B29B-830725C2270A}" type="slidenum">
              <a:rPr kumimoji="0" lang="en-US" smtClean="0"/>
              <a:pPr>
                <a:defRPr/>
              </a:pPr>
              <a:t>80</a:t>
            </a:fld>
            <a:endParaRPr kumimoji="0" lang="en-US" smtClean="0"/>
          </a:p>
        </p:txBody>
      </p:sp>
      <p:sp>
        <p:nvSpPr>
          <p:cNvPr id="208899" name="Rectangle 2"/>
          <p:cNvSpPr>
            <a:spLocks noGrp="1" noRot="1" noChangeAspect="1" noChangeArrowheads="1" noTextEdit="1"/>
          </p:cNvSpPr>
          <p:nvPr>
            <p:ph type="sldImg"/>
          </p:nvPr>
        </p:nvSpPr>
        <p:spPr/>
      </p:sp>
      <p:sp>
        <p:nvSpPr>
          <p:cNvPr id="20890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19681373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746D2246-04F0-8948-B5B0-9683D5691390}" type="slidenum">
              <a:rPr kumimoji="0" lang="en-US" smtClean="0"/>
              <a:pPr>
                <a:defRPr/>
              </a:pPr>
              <a:t>81</a:t>
            </a:fld>
            <a:endParaRPr kumimoji="0" lang="en-US" smtClean="0"/>
          </a:p>
        </p:txBody>
      </p:sp>
      <p:sp>
        <p:nvSpPr>
          <p:cNvPr id="210947" name="Rectangle 2"/>
          <p:cNvSpPr>
            <a:spLocks noGrp="1" noRot="1" noChangeAspect="1" noChangeArrowheads="1" noTextEdit="1"/>
          </p:cNvSpPr>
          <p:nvPr>
            <p:ph type="sldImg"/>
          </p:nvPr>
        </p:nvSpPr>
        <p:spPr/>
      </p:sp>
      <p:sp>
        <p:nvSpPr>
          <p:cNvPr id="210948" name="Rectangle 3"/>
          <p:cNvSpPr>
            <a:spLocks noGrp="1" noChangeArrowheads="1"/>
          </p:cNvSpPr>
          <p:nvPr>
            <p:ph type="body" idx="1"/>
          </p:nvPr>
        </p:nvSpPr>
        <p:spPr/>
        <p:txBody>
          <a:bodyPr/>
          <a:lstStyle/>
          <a:p>
            <a:pPr eaLnBrk="1" hangingPunct="1">
              <a:defRPr/>
            </a:pPr>
            <a:r>
              <a:rPr lang="en-US" b="1">
                <a:latin typeface="Arial" charset="0"/>
                <a:cs typeface="+mn-cs"/>
              </a:rPr>
              <a:t>CLICK EACH SUB</a:t>
            </a:r>
          </a:p>
        </p:txBody>
      </p:sp>
    </p:spTree>
    <p:extLst>
      <p:ext uri="{BB962C8B-B14F-4D97-AF65-F5344CB8AC3E}">
        <p14:creationId xmlns:p14="http://schemas.microsoft.com/office/powerpoint/2010/main" xmlns="" val="1851519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Slide Image Placeholder 1"/>
          <p:cNvSpPr>
            <a:spLocks noGrp="1" noRot="1" noChangeAspect="1" noTextEdit="1"/>
          </p:cNvSpPr>
          <p:nvPr>
            <p:ph type="sldImg"/>
          </p:nvPr>
        </p:nvSpPr>
        <p:spPr/>
      </p:sp>
      <p:sp>
        <p:nvSpPr>
          <p:cNvPr id="211971" name="Notes Placeholder 2"/>
          <p:cNvSpPr>
            <a:spLocks noGrp="1"/>
          </p:cNvSpPr>
          <p:nvPr>
            <p:ph type="body" idx="1"/>
          </p:nvPr>
        </p:nvSpPr>
        <p:spPr/>
        <p:txBody>
          <a:bodyPr/>
          <a:lstStyle/>
          <a:p>
            <a:pPr>
              <a:defRPr/>
            </a:pPr>
            <a:endParaRPr lang="en-US">
              <a:latin typeface="Arial" charset="0"/>
              <a:cs typeface="+mn-cs"/>
            </a:endParaRPr>
          </a:p>
        </p:txBody>
      </p:sp>
      <p:sp>
        <p:nvSpPr>
          <p:cNvPr id="211972"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A26C9C0B-0E0A-8D4F-8E0C-070219325D01}" type="slidenum">
              <a:rPr kumimoji="0" lang="en-US" smtClean="0"/>
              <a:pPr>
                <a:defRPr/>
              </a:pPr>
              <a:t>82</a:t>
            </a:fld>
            <a:endParaRPr kumimoji="0" lang="en-US" smtClean="0"/>
          </a:p>
        </p:txBody>
      </p:sp>
    </p:spTree>
    <p:extLst>
      <p:ext uri="{BB962C8B-B14F-4D97-AF65-F5344CB8AC3E}">
        <p14:creationId xmlns:p14="http://schemas.microsoft.com/office/powerpoint/2010/main" xmlns="" val="1084225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61CF17E-C03E-3C42-89F9-21A242A39A0F}" type="slidenum">
              <a:rPr kumimoji="0" lang="en-US" smtClean="0"/>
              <a:pPr>
                <a:defRPr/>
              </a:pPr>
              <a:t>83</a:t>
            </a:fld>
            <a:endParaRPr kumimoji="0" lang="en-US" smtClean="0"/>
          </a:p>
        </p:txBody>
      </p:sp>
      <p:sp>
        <p:nvSpPr>
          <p:cNvPr id="212995" name="Rectangle 2"/>
          <p:cNvSpPr>
            <a:spLocks noGrp="1" noRot="1" noChangeAspect="1" noChangeArrowheads="1" noTextEdit="1"/>
          </p:cNvSpPr>
          <p:nvPr>
            <p:ph type="sldImg"/>
          </p:nvPr>
        </p:nvSpPr>
        <p:spPr/>
      </p:sp>
      <p:sp>
        <p:nvSpPr>
          <p:cNvPr id="212996" name="Rectangle 3"/>
          <p:cNvSpPr>
            <a:spLocks noGrp="1" noChangeArrowheads="1"/>
          </p:cNvSpPr>
          <p:nvPr>
            <p:ph type="body" idx="1"/>
          </p:nvPr>
        </p:nvSpPr>
        <p:spPr/>
        <p:txBody>
          <a:bodyPr/>
          <a:lstStyle/>
          <a:p>
            <a:pPr eaLnBrk="1" hangingPunct="1">
              <a:defRPr/>
            </a:pPr>
            <a:r>
              <a:rPr lang="en-US" b="1">
                <a:latin typeface="Arial" charset="0"/>
                <a:cs typeface="+mn-cs"/>
              </a:rPr>
              <a:t>CLICK EACH SUB</a:t>
            </a:r>
          </a:p>
        </p:txBody>
      </p:sp>
    </p:spTree>
    <p:extLst>
      <p:ext uri="{BB962C8B-B14F-4D97-AF65-F5344CB8AC3E}">
        <p14:creationId xmlns:p14="http://schemas.microsoft.com/office/powerpoint/2010/main" xmlns="" val="319241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F4A071B3-AF53-304A-A7BD-0D46AE95DE43}" type="slidenum">
              <a:rPr kumimoji="0" lang="en-US" smtClean="0"/>
              <a:pPr>
                <a:defRPr/>
              </a:pPr>
              <a:t>18</a:t>
            </a:fld>
            <a:endParaRPr kumimoji="0" lang="en-US" smtClean="0"/>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5790333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69D452B-EA44-3C4F-8819-B1255F9E26F6}" type="slidenum">
              <a:rPr kumimoji="0" lang="en-US" smtClean="0"/>
              <a:pPr>
                <a:defRPr/>
              </a:pPr>
              <a:t>84</a:t>
            </a:fld>
            <a:endParaRPr kumimoji="0" lang="en-US" smtClean="0"/>
          </a:p>
        </p:txBody>
      </p:sp>
      <p:sp>
        <p:nvSpPr>
          <p:cNvPr id="215043" name="Rectangle 2"/>
          <p:cNvSpPr>
            <a:spLocks noGrp="1" noRot="1" noChangeAspect="1" noChangeArrowheads="1" noTextEdit="1"/>
          </p:cNvSpPr>
          <p:nvPr>
            <p:ph type="sldImg"/>
          </p:nvPr>
        </p:nvSpPr>
        <p:spPr/>
      </p:sp>
      <p:sp>
        <p:nvSpPr>
          <p:cNvPr id="21504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31770212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12AD358D-F7B8-7E40-8324-4E9D1348165D}" type="slidenum">
              <a:rPr kumimoji="0" lang="en-US" smtClean="0"/>
              <a:pPr>
                <a:defRPr/>
              </a:pPr>
              <a:t>85</a:t>
            </a:fld>
            <a:endParaRPr kumimoji="0" lang="en-US" smtClean="0"/>
          </a:p>
        </p:txBody>
      </p:sp>
      <p:sp>
        <p:nvSpPr>
          <p:cNvPr id="214019" name="Rectangle 2"/>
          <p:cNvSpPr>
            <a:spLocks noGrp="1" noRot="1" noChangeAspect="1" noChangeArrowheads="1" noTextEdit="1"/>
          </p:cNvSpPr>
          <p:nvPr>
            <p:ph type="sldImg"/>
          </p:nvPr>
        </p:nvSpPr>
        <p:spPr/>
      </p:sp>
      <p:sp>
        <p:nvSpPr>
          <p:cNvPr id="21402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7115429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6C80DAA-01DC-C840-93D5-89545D63C3D4}" type="slidenum">
              <a:rPr kumimoji="0" lang="en-US" smtClean="0"/>
              <a:pPr>
                <a:defRPr/>
              </a:pPr>
              <a:t>86</a:t>
            </a:fld>
            <a:endParaRPr kumimoji="0" lang="en-US" smtClean="0"/>
          </a:p>
        </p:txBody>
      </p:sp>
      <p:sp>
        <p:nvSpPr>
          <p:cNvPr id="209923" name="Rectangle 2"/>
          <p:cNvSpPr>
            <a:spLocks noGrp="1" noRot="1" noChangeAspect="1" noChangeArrowheads="1" noTextEdit="1"/>
          </p:cNvSpPr>
          <p:nvPr>
            <p:ph type="sldImg"/>
          </p:nvPr>
        </p:nvSpPr>
        <p:spPr/>
      </p:sp>
      <p:sp>
        <p:nvSpPr>
          <p:cNvPr id="20992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31221144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Data are shown as circles</a:t>
            </a:r>
            <a:r>
              <a:rPr lang="en-US" baseline="0" smtClean="0"/>
              <a:t> colored by their class, and decision regions are colored.  </a:t>
            </a:r>
            <a:endParaRPr lang="en-US"/>
          </a:p>
        </p:txBody>
      </p:sp>
      <p:sp>
        <p:nvSpPr>
          <p:cNvPr id="4" name="Slide Number Placeholder 3"/>
          <p:cNvSpPr>
            <a:spLocks noGrp="1"/>
          </p:cNvSpPr>
          <p:nvPr>
            <p:ph type="sldNum" sz="quarter" idx="10"/>
          </p:nvPr>
        </p:nvSpPr>
        <p:spPr/>
        <p:txBody>
          <a:bodyPr/>
          <a:lstStyle/>
          <a:p>
            <a:pPr>
              <a:defRPr/>
            </a:pPr>
            <a:fld id="{5823FB93-936C-2840-92A9-6ECC70CB2565}" type="slidenum">
              <a:rPr lang="en-US" smtClean="0"/>
              <a:pPr>
                <a:defRPr/>
              </a:pPr>
              <a:t>87</a:t>
            </a:fld>
            <a:endParaRPr lang="en-US"/>
          </a:p>
        </p:txBody>
      </p:sp>
    </p:spTree>
    <p:extLst>
      <p:ext uri="{BB962C8B-B14F-4D97-AF65-F5344CB8AC3E}">
        <p14:creationId xmlns:p14="http://schemas.microsoft.com/office/powerpoint/2010/main" xmlns="" val="3364210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B2565FAE-08FC-9446-83BE-7330D81087A8}" type="slidenum">
              <a:rPr kumimoji="0" lang="en-US" smtClean="0"/>
              <a:pPr>
                <a:defRPr/>
              </a:pPr>
              <a:t>88</a:t>
            </a:fld>
            <a:endParaRPr kumimoji="0" lang="en-US" smtClean="0"/>
          </a:p>
        </p:txBody>
      </p:sp>
      <p:sp>
        <p:nvSpPr>
          <p:cNvPr id="222211" name="Rectangle 2"/>
          <p:cNvSpPr>
            <a:spLocks noGrp="1" noRot="1" noChangeAspect="1" noChangeArrowheads="1" noTextEdit="1"/>
          </p:cNvSpPr>
          <p:nvPr>
            <p:ph type="sldImg"/>
          </p:nvPr>
        </p:nvSpPr>
        <p:spPr/>
      </p:sp>
      <p:sp>
        <p:nvSpPr>
          <p:cNvPr id="22221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1354851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Slide Image Placeholder 1"/>
          <p:cNvSpPr>
            <a:spLocks noGrp="1" noRot="1" noChangeAspect="1" noTextEdit="1"/>
          </p:cNvSpPr>
          <p:nvPr>
            <p:ph type="sldImg"/>
          </p:nvPr>
        </p:nvSpPr>
        <p:spPr/>
      </p:sp>
      <p:sp>
        <p:nvSpPr>
          <p:cNvPr id="223235" name="Notes Placeholder 2"/>
          <p:cNvSpPr>
            <a:spLocks noGrp="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27478528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F9ED5F2E-689B-0C4D-B81E-00BDF629151F}" type="slidenum">
              <a:rPr kumimoji="0" lang="en-US" smtClean="0"/>
              <a:pPr>
                <a:defRPr/>
              </a:pPr>
              <a:t>90</a:t>
            </a:fld>
            <a:endParaRPr kumimoji="0" lang="en-US" smtClean="0"/>
          </a:p>
        </p:txBody>
      </p:sp>
      <p:sp>
        <p:nvSpPr>
          <p:cNvPr id="224259" name="Rectangle 2"/>
          <p:cNvSpPr>
            <a:spLocks noGrp="1" noRot="1" noChangeAspect="1" noChangeArrowheads="1" noTextEdit="1"/>
          </p:cNvSpPr>
          <p:nvPr>
            <p:ph type="sldImg"/>
          </p:nvPr>
        </p:nvSpPr>
        <p:spPr/>
      </p:sp>
      <p:sp>
        <p:nvSpPr>
          <p:cNvPr id="22426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35241623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B9817C6-ADAB-414A-9C69-448DA8D5E248}" type="slidenum">
              <a:rPr kumimoji="0" lang="en-US" smtClean="0"/>
              <a:pPr>
                <a:defRPr/>
              </a:pPr>
              <a:t>91</a:t>
            </a:fld>
            <a:endParaRPr kumimoji="0" lang="en-US" smtClean="0"/>
          </a:p>
        </p:txBody>
      </p:sp>
      <p:sp>
        <p:nvSpPr>
          <p:cNvPr id="225283" name="Rectangle 2"/>
          <p:cNvSpPr>
            <a:spLocks noGrp="1" noRot="1" noChangeAspect="1" noChangeArrowheads="1" noTextEdit="1"/>
          </p:cNvSpPr>
          <p:nvPr>
            <p:ph type="sldImg"/>
          </p:nvPr>
        </p:nvSpPr>
        <p:spPr/>
      </p:sp>
      <p:sp>
        <p:nvSpPr>
          <p:cNvPr id="225284"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6112449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Slide Image Placeholder 1"/>
          <p:cNvSpPr>
            <a:spLocks noGrp="1" noRot="1" noChangeAspect="1" noTextEdit="1"/>
          </p:cNvSpPr>
          <p:nvPr>
            <p:ph type="sldImg"/>
          </p:nvPr>
        </p:nvSpPr>
        <p:spPr/>
      </p:sp>
      <p:sp>
        <p:nvSpPr>
          <p:cNvPr id="226307" name="Notes Placeholder 2"/>
          <p:cNvSpPr>
            <a:spLocks noGrp="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19076588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BE07CEC-6A3A-524A-BB7B-C858DBD60602}" type="slidenum">
              <a:rPr kumimoji="0" lang="en-US" smtClean="0"/>
              <a:pPr>
                <a:defRPr/>
              </a:pPr>
              <a:t>93</a:t>
            </a:fld>
            <a:endParaRPr kumimoji="0" lang="en-US" smtClean="0"/>
          </a:p>
        </p:txBody>
      </p:sp>
      <p:sp>
        <p:nvSpPr>
          <p:cNvPr id="227331" name="Rectangle 2"/>
          <p:cNvSpPr>
            <a:spLocks noGrp="1" noRot="1" noChangeAspect="1" noChangeArrowheads="1" noTextEdit="1"/>
          </p:cNvSpPr>
          <p:nvPr>
            <p:ph type="sldImg"/>
          </p:nvPr>
        </p:nvSpPr>
        <p:spPr/>
      </p:sp>
      <p:sp>
        <p:nvSpPr>
          <p:cNvPr id="227332"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2253976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5448095F-F97B-8A49-A59F-0589FC3A9450}" type="slidenum">
              <a:rPr kumimoji="0" lang="en-US" smtClean="0"/>
              <a:pPr>
                <a:defRPr/>
              </a:pPr>
              <a:t>19</a:t>
            </a:fld>
            <a:endParaRPr kumimoji="0" lang="en-US" smtClean="0"/>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a:p>
            <a:pPr eaLnBrk="1" hangingPunct="1">
              <a:defRPr/>
            </a:pPr>
            <a:r>
              <a:rPr lang="en-US" sz="1000" err="1">
                <a:latin typeface="Arial" charset="0"/>
                <a:cs typeface="+mn-cs"/>
              </a:rPr>
              <a:t>step</a:t>
            </a:r>
            <a:r>
              <a:rPr lang="en-US" sz="1000" baseline="-25000" err="1">
                <a:latin typeface="Arial" charset="0"/>
                <a:cs typeface="+mn-cs"/>
              </a:rPr>
              <a:t>t</a:t>
            </a:r>
            <a:r>
              <a:rPr lang="en-US" sz="1000">
                <a:latin typeface="Arial" charset="0"/>
                <a:cs typeface="+mn-cs"/>
              </a:rPr>
              <a:t>(x)	=	1, if x &gt;= t		0, if x &lt; t</a:t>
            </a:r>
          </a:p>
          <a:p>
            <a:pPr eaLnBrk="1" hangingPunct="1">
              <a:defRPr/>
            </a:pPr>
            <a:r>
              <a:rPr lang="en-US" sz="1000">
                <a:latin typeface="Arial" charset="0"/>
                <a:cs typeface="+mn-cs"/>
              </a:rPr>
              <a:t>sign(x)	=	+1, if x &gt;= 0	-1, if x &lt; 0</a:t>
            </a:r>
          </a:p>
          <a:p>
            <a:pPr eaLnBrk="1" hangingPunct="1">
              <a:defRPr/>
            </a:pPr>
            <a:r>
              <a:rPr lang="en-US" sz="1000">
                <a:latin typeface="Arial" charset="0"/>
                <a:cs typeface="+mn-cs"/>
              </a:rPr>
              <a:t>sigmoid(x)	=	1/(1+e^-x)</a:t>
            </a:r>
          </a:p>
        </p:txBody>
      </p:sp>
    </p:spTree>
    <p:extLst>
      <p:ext uri="{BB962C8B-B14F-4D97-AF65-F5344CB8AC3E}">
        <p14:creationId xmlns:p14="http://schemas.microsoft.com/office/powerpoint/2010/main" xmlns="" val="7620225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B0134DA9-5DBA-2944-81C6-9F0FCF9937AD}" type="slidenum">
              <a:rPr kumimoji="0" lang="en-US" smtClean="0"/>
              <a:pPr>
                <a:defRPr/>
              </a:pPr>
              <a:t>94</a:t>
            </a:fld>
            <a:endParaRPr kumimoji="0" lang="en-US" smtClean="0"/>
          </a:p>
        </p:txBody>
      </p:sp>
      <p:sp>
        <p:nvSpPr>
          <p:cNvPr id="228355" name="Rectangle 2"/>
          <p:cNvSpPr>
            <a:spLocks noGrp="1" noRot="1" noChangeAspect="1" noChangeArrowheads="1" noTextEdit="1"/>
          </p:cNvSpPr>
          <p:nvPr>
            <p:ph type="sldImg"/>
          </p:nvPr>
        </p:nvSpPr>
        <p:spPr/>
      </p:sp>
      <p:sp>
        <p:nvSpPr>
          <p:cNvPr id="228356" name="Rectangle 3"/>
          <p:cNvSpPr>
            <a:spLocks noGrp="1" noChangeArrowheads="1"/>
          </p:cNvSpPr>
          <p:nvPr>
            <p:ph type="body" idx="1"/>
          </p:nvPr>
        </p:nvSpPr>
        <p:spPr/>
        <p:txBody>
          <a:bodyPr/>
          <a:lstStyle/>
          <a:p>
            <a:pPr eaLnBrk="1" hangingPunct="1">
              <a:defRPr/>
            </a:pPr>
            <a:r>
              <a:rPr lang="en-US" sz="1000" b="1">
                <a:latin typeface="Arial" charset="0"/>
                <a:cs typeface="+mn-cs"/>
              </a:rPr>
              <a:t>CLICK EACH SUB</a:t>
            </a:r>
          </a:p>
        </p:txBody>
      </p:sp>
    </p:spTree>
    <p:extLst>
      <p:ext uri="{BB962C8B-B14F-4D97-AF65-F5344CB8AC3E}">
        <p14:creationId xmlns:p14="http://schemas.microsoft.com/office/powerpoint/2010/main" xmlns="" val="16701920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Slide Image Placeholder 1"/>
          <p:cNvSpPr>
            <a:spLocks noGrp="1" noRot="1" noChangeAspect="1" noTextEdit="1"/>
          </p:cNvSpPr>
          <p:nvPr>
            <p:ph type="sldImg"/>
          </p:nvPr>
        </p:nvSpPr>
        <p:spPr/>
      </p:sp>
      <p:sp>
        <p:nvSpPr>
          <p:cNvPr id="229379" name="Notes Placeholder 2"/>
          <p:cNvSpPr>
            <a:spLocks noGrp="1"/>
          </p:cNvSpPr>
          <p:nvPr>
            <p:ph type="body" idx="1"/>
          </p:nvPr>
        </p:nvSpPr>
        <p:spPr/>
        <p:txBody>
          <a:bodyPr/>
          <a:lstStyle/>
          <a:p>
            <a:pPr>
              <a:defRPr/>
            </a:pPr>
            <a:endParaRPr lang="en-US">
              <a:latin typeface="Arial" charset="0"/>
              <a:cs typeface="+mn-cs"/>
            </a:endParaRPr>
          </a:p>
        </p:txBody>
      </p:sp>
      <p:sp>
        <p:nvSpPr>
          <p:cNvPr id="229380"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339CA923-E9AB-204F-BD2B-9C2307CFEC72}" type="slidenum">
              <a:rPr kumimoji="0" lang="en-US" smtClean="0"/>
              <a:pPr>
                <a:defRPr/>
              </a:pPr>
              <a:t>95</a:t>
            </a:fld>
            <a:endParaRPr kumimoji="0" lang="en-US" smtClean="0"/>
          </a:p>
        </p:txBody>
      </p:sp>
    </p:spTree>
    <p:extLst>
      <p:ext uri="{BB962C8B-B14F-4D97-AF65-F5344CB8AC3E}">
        <p14:creationId xmlns:p14="http://schemas.microsoft.com/office/powerpoint/2010/main" xmlns="" val="30989358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C046590-E6CF-FC4C-A02F-0EDC2CB4B28E}" type="slidenum">
              <a:rPr kumimoji="0" lang="en-GB" smtClean="0"/>
              <a:pPr>
                <a:defRPr/>
              </a:pPr>
              <a:t>96</a:t>
            </a:fld>
            <a:endParaRPr kumimoji="0" lang="en-GB" smtClean="0"/>
          </a:p>
        </p:txBody>
      </p:sp>
      <p:sp>
        <p:nvSpPr>
          <p:cNvPr id="232451" name="Rectangle 2"/>
          <p:cNvSpPr>
            <a:spLocks noGrp="1" noRot="1" noChangeAspect="1" noChangeArrowheads="1" noTextEdit="1"/>
          </p:cNvSpPr>
          <p:nvPr>
            <p:ph type="sldImg"/>
          </p:nvPr>
        </p:nvSpPr>
        <p:spPr/>
      </p:sp>
      <p:sp>
        <p:nvSpPr>
          <p:cNvPr id="232452"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951989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Slide Image Placeholder 1"/>
          <p:cNvSpPr>
            <a:spLocks noGrp="1" noRot="1" noChangeAspect="1" noTextEdit="1"/>
          </p:cNvSpPr>
          <p:nvPr>
            <p:ph type="sldImg"/>
          </p:nvPr>
        </p:nvSpPr>
        <p:spPr/>
      </p:sp>
      <p:sp>
        <p:nvSpPr>
          <p:cNvPr id="233475" name="Notes Placeholder 2"/>
          <p:cNvSpPr>
            <a:spLocks noGrp="1"/>
          </p:cNvSpPr>
          <p:nvPr>
            <p:ph type="body" idx="1"/>
          </p:nvPr>
        </p:nvSpPr>
        <p:spPr/>
        <p:txBody>
          <a:bodyPr/>
          <a:lstStyle/>
          <a:p>
            <a:pPr>
              <a:defRPr/>
            </a:pPr>
            <a:endParaRPr lang="en-US">
              <a:latin typeface="Arial" charset="0"/>
              <a:cs typeface="+mn-cs"/>
            </a:endParaRPr>
          </a:p>
        </p:txBody>
      </p:sp>
      <p:sp>
        <p:nvSpPr>
          <p:cNvPr id="233476" name="Date Placeholder 3"/>
          <p:cNvSpPr>
            <a:spLocks noGrp="1"/>
          </p:cNvSpPr>
          <p:nvPr>
            <p:ph type="dt" sz="quarter" idx="1"/>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364B077F-756C-184A-8917-5A9F0E0F9C2E}" type="datetime1">
              <a:rPr kumimoji="0" lang="en-US"/>
              <a:pPr>
                <a:defRPr/>
              </a:pPr>
              <a:t>6/14/2016</a:t>
            </a:fld>
            <a:endParaRPr kumimoji="0" lang="en-US"/>
          </a:p>
        </p:txBody>
      </p:sp>
      <p:sp>
        <p:nvSpPr>
          <p:cNvPr id="233477" name="Slide Number Placeholder 4"/>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29AD4E0-53A3-EB4B-9D38-97C02371EA18}" type="slidenum">
              <a:rPr kumimoji="0" lang="en-US" smtClean="0"/>
              <a:pPr>
                <a:defRPr/>
              </a:pPr>
              <a:t>97</a:t>
            </a:fld>
            <a:endParaRPr kumimoji="0" lang="en-US" smtClean="0"/>
          </a:p>
        </p:txBody>
      </p:sp>
    </p:spTree>
    <p:extLst>
      <p:ext uri="{BB962C8B-B14F-4D97-AF65-F5344CB8AC3E}">
        <p14:creationId xmlns:p14="http://schemas.microsoft.com/office/powerpoint/2010/main" xmlns="" val="16494737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162C2840-9BC1-194F-9B79-4BAEAE2636A0}" type="slidenum">
              <a:rPr kumimoji="0" lang="en-GB" smtClean="0"/>
              <a:pPr>
                <a:defRPr/>
              </a:pPr>
              <a:t>98</a:t>
            </a:fld>
            <a:endParaRPr kumimoji="0" lang="en-GB" smtClean="0"/>
          </a:p>
        </p:txBody>
      </p:sp>
      <p:sp>
        <p:nvSpPr>
          <p:cNvPr id="234499" name="Rectangle 2"/>
          <p:cNvSpPr>
            <a:spLocks noGrp="1" noRot="1" noChangeAspect="1" noChangeArrowheads="1" noTextEdit="1"/>
          </p:cNvSpPr>
          <p:nvPr>
            <p:ph type="sldImg"/>
          </p:nvPr>
        </p:nvSpPr>
        <p:spPr/>
      </p:sp>
      <p:sp>
        <p:nvSpPr>
          <p:cNvPr id="234500" name="Rectangle 3"/>
          <p:cNvSpPr>
            <a:spLocks noGrp="1" noChangeArrowheads="1"/>
          </p:cNvSpPr>
          <p:nvPr>
            <p:ph type="body" idx="1"/>
          </p:nvPr>
        </p:nvSpPr>
        <p:spPr/>
        <p:txBody>
          <a:bodyPr/>
          <a:lstStyle/>
          <a:p>
            <a:pPr>
              <a:defRPr/>
            </a:pPr>
            <a:endParaRPr lang="en-US">
              <a:latin typeface="Arial" charset="0"/>
              <a:cs typeface="+mn-cs"/>
            </a:endParaRPr>
          </a:p>
        </p:txBody>
      </p:sp>
    </p:spTree>
    <p:extLst>
      <p:ext uri="{BB962C8B-B14F-4D97-AF65-F5344CB8AC3E}">
        <p14:creationId xmlns:p14="http://schemas.microsoft.com/office/powerpoint/2010/main" xmlns="" val="30647682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Slide Image Placeholder 1"/>
          <p:cNvSpPr>
            <a:spLocks noGrp="1" noRot="1" noChangeAspect="1" noTextEdit="1"/>
          </p:cNvSpPr>
          <p:nvPr>
            <p:ph type="sldImg"/>
          </p:nvPr>
        </p:nvSpPr>
        <p:spPr/>
      </p:sp>
      <p:sp>
        <p:nvSpPr>
          <p:cNvPr id="236547" name="Notes Placeholder 2"/>
          <p:cNvSpPr>
            <a:spLocks noGrp="1"/>
          </p:cNvSpPr>
          <p:nvPr>
            <p:ph type="body" idx="1"/>
          </p:nvPr>
        </p:nvSpPr>
        <p:spPr/>
        <p:txBody>
          <a:bodyPr/>
          <a:lstStyle/>
          <a:p>
            <a:pPr>
              <a:defRPr/>
            </a:pPr>
            <a:endParaRPr lang="en-US">
              <a:latin typeface="Arial" charset="0"/>
              <a:cs typeface="+mn-cs"/>
            </a:endParaRPr>
          </a:p>
        </p:txBody>
      </p:sp>
      <p:sp>
        <p:nvSpPr>
          <p:cNvPr id="236548" name="Date Placeholder 3"/>
          <p:cNvSpPr>
            <a:spLocks noGrp="1"/>
          </p:cNvSpPr>
          <p:nvPr>
            <p:ph type="dt" sz="quarter" idx="1"/>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C4CC2776-6607-6E49-B535-5F03DD62A638}" type="datetime1">
              <a:rPr kumimoji="0" lang="en-US"/>
              <a:pPr>
                <a:defRPr/>
              </a:pPr>
              <a:t>6/14/2016</a:t>
            </a:fld>
            <a:endParaRPr kumimoji="0" lang="en-US"/>
          </a:p>
        </p:txBody>
      </p:sp>
      <p:sp>
        <p:nvSpPr>
          <p:cNvPr id="236549" name="Slide Number Placeholder 4"/>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46C2741-763A-D847-9473-9C7F37B58C71}" type="slidenum">
              <a:rPr kumimoji="0" lang="en-US" smtClean="0"/>
              <a:pPr>
                <a:defRPr/>
              </a:pPr>
              <a:t>99</a:t>
            </a:fld>
            <a:endParaRPr kumimoji="0" lang="en-US" smtClean="0"/>
          </a:p>
        </p:txBody>
      </p:sp>
    </p:spTree>
    <p:extLst>
      <p:ext uri="{BB962C8B-B14F-4D97-AF65-F5344CB8AC3E}">
        <p14:creationId xmlns:p14="http://schemas.microsoft.com/office/powerpoint/2010/main" xmlns="" val="16811955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7570" name="Text Box 1"/>
          <p:cNvSpPr txBox="1">
            <a:spLocks noChangeArrowheads="1"/>
          </p:cNvSpPr>
          <p:nvPr/>
        </p:nvSpPr>
        <p:spPr bwMode="auto">
          <a:xfrm>
            <a:off x="1531938" y="519113"/>
            <a:ext cx="6076950" cy="2560637"/>
          </a:xfrm>
          <a:prstGeom prst="rect">
            <a:avLst/>
          </a:prstGeom>
          <a:solidFill>
            <a:srgbClr val="FFFFFF"/>
          </a:solidFill>
          <a:ln w="9525">
            <a:solidFill>
              <a:srgbClr val="000000"/>
            </a:solidFill>
            <a:miter lim="800000"/>
          </a:ln>
          <a:effectLst/>
        </p:spPr>
        <p:txBody>
          <a:bodyPr wrap="none" anchor="ct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endParaRPr kumimoji="0" lang="en-US" sz="2400" smtClean="0">
              <a:solidFill>
                <a:schemeClr val="bg1"/>
              </a:solidFill>
              <a:latin typeface="Times New Roman" charset="0"/>
              <a:cs typeface="Arial" charset="0"/>
            </a:endParaRPr>
          </a:p>
        </p:txBody>
      </p:sp>
      <p:sp>
        <p:nvSpPr>
          <p:cNvPr id="175107" name="Rectangle 2"/>
          <p:cNvSpPr>
            <a:spLocks noGrp="1" noChangeArrowheads="1"/>
          </p:cNvSpPr>
          <p:nvPr>
            <p:ph type="body"/>
          </p:nvPr>
        </p:nvSpPr>
        <p:spPr>
          <a:xfrm>
            <a:off x="1219200" y="3257550"/>
            <a:ext cx="6700838" cy="3084513"/>
          </a:xfrm>
          <a:noFill/>
        </p:spPr>
        <p:txBody>
          <a:bodyPr wrap="none" anchor="ctr"/>
          <a:lstStyle/>
          <a:p>
            <a:endParaRPr lang="en-US">
              <a:latin typeface="Arial" charset="0"/>
            </a:endParaRPr>
          </a:p>
        </p:txBody>
      </p:sp>
    </p:spTree>
    <p:extLst>
      <p:ext uri="{BB962C8B-B14F-4D97-AF65-F5344CB8AC3E}">
        <p14:creationId xmlns:p14="http://schemas.microsoft.com/office/powerpoint/2010/main" xmlns="" val="5623964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Slide Image Placeholder 1"/>
          <p:cNvSpPr>
            <a:spLocks noGrp="1" noRot="1" noChangeAspect="1" noTextEdit="1"/>
          </p:cNvSpPr>
          <p:nvPr>
            <p:ph type="sldImg"/>
          </p:nvPr>
        </p:nvSpPr>
        <p:spPr/>
      </p:sp>
      <p:sp>
        <p:nvSpPr>
          <p:cNvPr id="239619" name="Notes Placeholder 2"/>
          <p:cNvSpPr>
            <a:spLocks noGrp="1"/>
          </p:cNvSpPr>
          <p:nvPr>
            <p:ph type="body" idx="1"/>
          </p:nvPr>
        </p:nvSpPr>
        <p:spPr/>
        <p:txBody>
          <a:bodyPr/>
          <a:lstStyle/>
          <a:p>
            <a:pPr>
              <a:defRPr/>
            </a:pPr>
            <a:endParaRPr lang="en-US">
              <a:latin typeface="Arial" charset="0"/>
              <a:cs typeface="Arial" charset="0"/>
            </a:endParaRPr>
          </a:p>
        </p:txBody>
      </p:sp>
      <p:sp>
        <p:nvSpPr>
          <p:cNvPr id="239620"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E497153D-29A6-1F48-8FA1-7E72B5A4EA5E}" type="slidenum">
              <a:rPr kumimoji="0" lang="en-US" smtClean="0">
                <a:cs typeface="Arial" charset="0"/>
              </a:rPr>
              <a:pPr>
                <a:defRPr/>
              </a:pPr>
              <a:t>101</a:t>
            </a:fld>
            <a:endParaRPr kumimoji="0" lang="en-US" smtClean="0">
              <a:cs typeface="Arial" charset="0"/>
            </a:endParaRPr>
          </a:p>
        </p:txBody>
      </p:sp>
    </p:spTree>
    <p:extLst>
      <p:ext uri="{BB962C8B-B14F-4D97-AF65-F5344CB8AC3E}">
        <p14:creationId xmlns:p14="http://schemas.microsoft.com/office/powerpoint/2010/main" xmlns="" val="35562622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Slide Image Placeholder 1"/>
          <p:cNvSpPr>
            <a:spLocks noGrp="1" noRot="1" noChangeAspect="1" noTextEdit="1"/>
          </p:cNvSpPr>
          <p:nvPr>
            <p:ph type="sldImg"/>
          </p:nvPr>
        </p:nvSpPr>
        <p:spPr/>
      </p:sp>
      <p:sp>
        <p:nvSpPr>
          <p:cNvPr id="244739" name="Notes Placeholder 2"/>
          <p:cNvSpPr>
            <a:spLocks noGrp="1"/>
          </p:cNvSpPr>
          <p:nvPr>
            <p:ph type="body" idx="1"/>
          </p:nvPr>
        </p:nvSpPr>
        <p:spPr/>
        <p:txBody>
          <a:bodyPr/>
          <a:lstStyle/>
          <a:p>
            <a:pPr eaLnBrk="1" hangingPunct="1">
              <a:spcBef>
                <a:spcPct val="0"/>
              </a:spcBef>
              <a:defRPr/>
            </a:pPr>
            <a:endParaRPr lang="en-CA">
              <a:latin typeface="Arial" charset="0"/>
              <a:cs typeface="+mn-cs"/>
            </a:endParaRPr>
          </a:p>
        </p:txBody>
      </p:sp>
      <p:sp>
        <p:nvSpPr>
          <p:cNvPr id="244740"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D74C0558-F2DF-2749-88EB-D4C40B612DE4}" type="slidenum">
              <a:rPr kumimoji="0" lang="en-CA" smtClean="0"/>
              <a:pPr>
                <a:defRPr/>
              </a:pPr>
              <a:t>102</a:t>
            </a:fld>
            <a:endParaRPr kumimoji="0" lang="en-CA" smtClean="0"/>
          </a:p>
        </p:txBody>
      </p:sp>
    </p:spTree>
    <p:extLst>
      <p:ext uri="{BB962C8B-B14F-4D97-AF65-F5344CB8AC3E}">
        <p14:creationId xmlns:p14="http://schemas.microsoft.com/office/powerpoint/2010/main" xmlns="" val="12482260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p:sp>
      <p:sp>
        <p:nvSpPr>
          <p:cNvPr id="164867" name="Notes Placeholder 2"/>
          <p:cNvSpPr>
            <a:spLocks noGrp="1"/>
          </p:cNvSpPr>
          <p:nvPr>
            <p:ph type="body" idx="1"/>
          </p:nvPr>
        </p:nvSpPr>
        <p:spPr/>
        <p:txBody>
          <a:bodyPr/>
          <a:lstStyle/>
          <a:p>
            <a:pPr>
              <a:defRPr/>
            </a:pPr>
            <a:endParaRPr lang="en-US">
              <a:latin typeface="Arial" charset="0"/>
              <a:cs typeface="+mn-cs"/>
            </a:endParaRPr>
          </a:p>
        </p:txBody>
      </p:sp>
      <p:sp>
        <p:nvSpPr>
          <p:cNvPr id="164868"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2857092-5548-9046-AF5C-31DCC5C2DAA2}" type="slidenum">
              <a:rPr kumimoji="0" lang="en-US" smtClean="0"/>
              <a:pPr>
                <a:defRPr/>
              </a:pPr>
              <a:t>103</a:t>
            </a:fld>
            <a:endParaRPr kumimoji="0" lang="en-US" smtClean="0"/>
          </a:p>
        </p:txBody>
      </p:sp>
    </p:spTree>
    <p:extLst>
      <p:ext uri="{BB962C8B-B14F-4D97-AF65-F5344CB8AC3E}">
        <p14:creationId xmlns:p14="http://schemas.microsoft.com/office/powerpoint/2010/main" xmlns="" val="245778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p:sp>
      <p:sp>
        <p:nvSpPr>
          <p:cNvPr id="163843" name="Notes Placeholder 2"/>
          <p:cNvSpPr>
            <a:spLocks noGrp="1"/>
          </p:cNvSpPr>
          <p:nvPr>
            <p:ph type="body" idx="1"/>
          </p:nvPr>
        </p:nvSpPr>
        <p:spPr/>
        <p:txBody>
          <a:bodyPr/>
          <a:lstStyle/>
          <a:p>
            <a:pPr>
              <a:defRPr/>
            </a:pPr>
            <a:endParaRPr lang="en-US">
              <a:latin typeface="Arial" charset="0"/>
              <a:cs typeface="+mn-cs"/>
            </a:endParaRPr>
          </a:p>
        </p:txBody>
      </p:sp>
      <p:sp>
        <p:nvSpPr>
          <p:cNvPr id="163844"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309F0C9C-7BEE-A844-91BB-B0A04B93BE26}" type="slidenum">
              <a:rPr kumimoji="0" lang="en-US" smtClean="0"/>
              <a:pPr>
                <a:defRPr/>
              </a:pPr>
              <a:t>20</a:t>
            </a:fld>
            <a:endParaRPr kumimoji="0" lang="en-US" smtClean="0"/>
          </a:p>
        </p:txBody>
      </p:sp>
    </p:spTree>
    <p:extLst>
      <p:ext uri="{BB962C8B-B14F-4D97-AF65-F5344CB8AC3E}">
        <p14:creationId xmlns:p14="http://schemas.microsoft.com/office/powerpoint/2010/main" xmlns="" val="18265792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smtClean="0"/>
              <a:t>ReLU</a:t>
            </a:r>
            <a:r>
              <a:rPr lang="en-US" smtClean="0"/>
              <a:t> is computationally very efficient and converges much faster than Sigmoid or </a:t>
            </a:r>
            <a:r>
              <a:rPr lang="en-US" err="1" smtClean="0"/>
              <a:t>Tanh</a:t>
            </a:r>
            <a:r>
              <a:rPr lang="en-US" smtClean="0"/>
              <a:t>.  </a:t>
            </a:r>
            <a:endParaRPr lang="en-US"/>
          </a:p>
        </p:txBody>
      </p:sp>
      <p:sp>
        <p:nvSpPr>
          <p:cNvPr id="4" name="Slide Number Placeholder 3"/>
          <p:cNvSpPr>
            <a:spLocks noGrp="1"/>
          </p:cNvSpPr>
          <p:nvPr>
            <p:ph type="sldNum" sz="quarter" idx="10"/>
          </p:nvPr>
        </p:nvSpPr>
        <p:spPr/>
        <p:txBody>
          <a:bodyPr/>
          <a:lstStyle/>
          <a:p>
            <a:pPr>
              <a:defRPr/>
            </a:pPr>
            <a:fld id="{5823FB93-936C-2840-92A9-6ECC70CB2565}" type="slidenum">
              <a:rPr lang="en-US" smtClean="0"/>
              <a:pPr>
                <a:defRPr/>
              </a:pPr>
              <a:t>104</a:t>
            </a:fld>
            <a:endParaRPr lang="en-US"/>
          </a:p>
        </p:txBody>
      </p:sp>
    </p:spTree>
    <p:extLst>
      <p:ext uri="{BB962C8B-B14F-4D97-AF65-F5344CB8AC3E}">
        <p14:creationId xmlns:p14="http://schemas.microsoft.com/office/powerpoint/2010/main" xmlns="" val="259075870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spcBef>
                <a:spcPct val="30000"/>
              </a:spcBef>
              <a:spcAft>
                <a:spcPct val="0"/>
              </a:spcAft>
              <a:buClrTx/>
              <a:buSzTx/>
              <a:buFontTx/>
              <a:buNone/>
              <a:defRPr/>
            </a:pPr>
            <a:r>
              <a:rPr lang="en-US" sz="1200" b="0" i="0" smtClean="0"/>
              <a:t>goto 3:00-5:10</a:t>
            </a:r>
          </a:p>
          <a:p>
            <a:endParaRPr lang="en-US"/>
          </a:p>
        </p:txBody>
      </p:sp>
      <p:sp>
        <p:nvSpPr>
          <p:cNvPr id="4" name="Slide Number Placeholder 3"/>
          <p:cNvSpPr>
            <a:spLocks noGrp="1"/>
          </p:cNvSpPr>
          <p:nvPr>
            <p:ph type="sldNum" sz="quarter" idx="10"/>
          </p:nvPr>
        </p:nvSpPr>
        <p:spPr/>
        <p:txBody>
          <a:bodyPr/>
          <a:lstStyle/>
          <a:p>
            <a:pPr>
              <a:defRPr/>
            </a:pPr>
            <a:fld id="{5823FB93-936C-2840-92A9-6ECC70CB2565}" type="slidenum">
              <a:rPr lang="en-US" smtClean="0"/>
              <a:pPr>
                <a:defRPr/>
              </a:pPr>
              <a:t>110</a:t>
            </a:fld>
            <a:endParaRPr lang="en-US"/>
          </a:p>
        </p:txBody>
      </p:sp>
    </p:spTree>
    <p:extLst>
      <p:ext uri="{BB962C8B-B14F-4D97-AF65-F5344CB8AC3E}">
        <p14:creationId xmlns:p14="http://schemas.microsoft.com/office/powerpoint/2010/main" xmlns="" val="41260032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idx="1"/>
          </p:nvPr>
        </p:nvSpPr>
        <p:spPr>
          <a:noFill/>
        </p:spPr>
        <p:txBody>
          <a:bodyPr/>
          <a:lstStyle/>
          <a:p>
            <a:r>
              <a:rPr lang="en-US"/>
              <a:t> </a:t>
            </a:r>
          </a:p>
        </p:txBody>
      </p:sp>
    </p:spTree>
    <p:extLst>
      <p:ext uri="{BB962C8B-B14F-4D97-AF65-F5344CB8AC3E}">
        <p14:creationId xmlns:p14="http://schemas.microsoft.com/office/powerpoint/2010/main" xmlns="" val="37851962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lvl1pPr eaLnBrk="0" hangingPunct="0">
              <a:defRPr>
                <a:solidFill>
                  <a:schemeClr val="tx1"/>
                </a:solidFill>
                <a:latin typeface="Verdana" pitchFamily="34" charset="0"/>
                <a:cs typeface="Arial" charset="0"/>
              </a:defRPr>
            </a:lvl1pPr>
            <a:lvl2pPr marL="742950" indent="-285750" eaLnBrk="0" hangingPunct="0">
              <a:defRPr>
                <a:solidFill>
                  <a:schemeClr val="tx1"/>
                </a:solidFill>
                <a:latin typeface="Verdana" pitchFamily="34" charset="0"/>
                <a:cs typeface="Arial" charset="0"/>
              </a:defRPr>
            </a:lvl2pPr>
            <a:lvl3pPr marL="1143000" indent="-228600" eaLnBrk="0" hangingPunct="0">
              <a:defRPr>
                <a:solidFill>
                  <a:schemeClr val="tx1"/>
                </a:solidFill>
                <a:latin typeface="Verdana" pitchFamily="34" charset="0"/>
                <a:cs typeface="Arial" charset="0"/>
              </a:defRPr>
            </a:lvl3pPr>
            <a:lvl4pPr marL="1600200" indent="-228600" eaLnBrk="0" hangingPunct="0">
              <a:defRPr>
                <a:solidFill>
                  <a:schemeClr val="tx1"/>
                </a:solidFill>
                <a:latin typeface="Verdana" pitchFamily="34" charset="0"/>
                <a:cs typeface="Arial" charset="0"/>
              </a:defRPr>
            </a:lvl4pPr>
            <a:lvl5pPr marL="2057400" indent="-228600" eaLnBrk="0" hangingPunct="0">
              <a:defRPr>
                <a:solidFill>
                  <a:schemeClr val="tx1"/>
                </a:solidFill>
                <a:latin typeface="Verdana" pitchFamily="34" charset="0"/>
                <a:cs typeface="Arial" charset="0"/>
              </a:defRPr>
            </a:lvl5pPr>
            <a:lvl6pPr marL="2514600" indent="-228600" eaLnBrk="0" fontAlgn="base" hangingPunct="0">
              <a:spcBef>
                <a:spcPct val="0"/>
              </a:spcBef>
              <a:spcAft>
                <a:spcPct val="0"/>
              </a:spcAft>
              <a:defRPr>
                <a:solidFill>
                  <a:schemeClr val="tx1"/>
                </a:solidFill>
                <a:latin typeface="Verdana" pitchFamily="34" charset="0"/>
                <a:cs typeface="Arial" charset="0"/>
              </a:defRPr>
            </a:lvl6pPr>
            <a:lvl7pPr marL="2971800" indent="-228600" eaLnBrk="0" fontAlgn="base" hangingPunct="0">
              <a:spcBef>
                <a:spcPct val="0"/>
              </a:spcBef>
              <a:spcAft>
                <a:spcPct val="0"/>
              </a:spcAft>
              <a:defRPr>
                <a:solidFill>
                  <a:schemeClr val="tx1"/>
                </a:solidFill>
                <a:latin typeface="Verdana" pitchFamily="34" charset="0"/>
                <a:cs typeface="Arial" charset="0"/>
              </a:defRPr>
            </a:lvl7pPr>
            <a:lvl8pPr marL="3429000" indent="-228600" eaLnBrk="0" fontAlgn="base" hangingPunct="0">
              <a:spcBef>
                <a:spcPct val="0"/>
              </a:spcBef>
              <a:spcAft>
                <a:spcPct val="0"/>
              </a:spcAft>
              <a:defRPr>
                <a:solidFill>
                  <a:schemeClr val="tx1"/>
                </a:solidFill>
                <a:latin typeface="Verdana" pitchFamily="34" charset="0"/>
                <a:cs typeface="Arial" charset="0"/>
              </a:defRPr>
            </a:lvl8pPr>
            <a:lvl9pPr marL="3886200" indent="-228600" eaLnBrk="0" fontAlgn="base" hangingPunct="0">
              <a:spcBef>
                <a:spcPct val="0"/>
              </a:spcBef>
              <a:spcAft>
                <a:spcPct val="0"/>
              </a:spcAft>
              <a:defRPr>
                <a:solidFill>
                  <a:schemeClr val="tx1"/>
                </a:solidFill>
                <a:latin typeface="Verdana" pitchFamily="34" charset="0"/>
                <a:cs typeface="Arial" charset="0"/>
              </a:defRPr>
            </a:lvl9pPr>
          </a:lstStyle>
          <a:p>
            <a:pPr eaLnBrk="1" hangingPunct="1"/>
            <a:fld id="{98641610-B34B-4157-9F42-B888259AF640}" type="slidenum">
              <a:rPr lang="en-US" smtClean="0">
                <a:latin typeface="Arial" charset="0"/>
              </a:rPr>
              <a:pPr eaLnBrk="1" hangingPunct="1"/>
              <a:t>129</a:t>
            </a:fld>
            <a:endParaRPr lang="en-US" smtClean="0">
              <a:latin typeface="Arial" charset="0"/>
            </a:endParaRPr>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xmlns="" val="121646946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ln>
        </p:spPr>
      </p:sp>
      <p:sp>
        <p:nvSpPr>
          <p:cNvPr id="38914" name="Notes Placeholder 2"/>
          <p:cNvSpPr>
            <a:spLocks noGrp="1"/>
          </p:cNvSpPr>
          <p:nvPr>
            <p:ph type="body" idx="1"/>
          </p:nvPr>
        </p:nvSpPr>
        <p:spPr bwMode="auto">
          <a:noFill/>
        </p:spPr>
        <p:txBody>
          <a:bodyPr wrap="square" numCol="1" anchor="t" anchorCtr="0" compatLnSpc="1"/>
          <a:lstStyle/>
          <a:p>
            <a:pPr>
              <a:spcBef>
                <a:spcPct val="0"/>
              </a:spcBef>
            </a:pPr>
            <a:endParaRPr lang="en-CA">
              <a:latin typeface="Calibri" pitchFamily="34" charset="0"/>
            </a:endParaRPr>
          </a:p>
        </p:txBody>
      </p:sp>
      <p:sp>
        <p:nvSpPr>
          <p:cNvPr id="38915" name="Slide Number Placeholder 3"/>
          <p:cNvSpPr>
            <a:spLocks noGrp="1"/>
          </p:cNvSpPr>
          <p:nvPr>
            <p:ph type="sldNum" sz="quarter" idx="5"/>
          </p:nvPr>
        </p:nvSpPr>
        <p:spPr bwMode="auto">
          <a:noFill/>
        </p:spPr>
        <p:txBody>
          <a:bodyPr wrap="square" numCol="1" anchorCtr="0" compatLnSpc="1"/>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pPr fontAlgn="base">
              <a:spcBef>
                <a:spcPct val="0"/>
              </a:spcBef>
              <a:spcAft>
                <a:spcPct val="0"/>
              </a:spcAft>
            </a:pPr>
            <a:fld id="{1E170AC0-5C08-1140-BF9B-99606D6B40A7}" type="slidenum">
              <a:rPr lang="en-CA">
                <a:latin typeface="Arial" charset="0"/>
              </a:rPr>
              <a:pPr fontAlgn="base">
                <a:spcBef>
                  <a:spcPct val="0"/>
                </a:spcBef>
                <a:spcAft>
                  <a:spcPct val="0"/>
                </a:spcAft>
              </a:pPr>
              <a:t>133</a:t>
            </a:fld>
            <a:endParaRPr lang="en-CA">
              <a:latin typeface="Arial" charset="0"/>
            </a:endParaRPr>
          </a:p>
        </p:txBody>
      </p:sp>
    </p:spTree>
    <p:extLst>
      <p:ext uri="{BB962C8B-B14F-4D97-AF65-F5344CB8AC3E}">
        <p14:creationId xmlns:p14="http://schemas.microsoft.com/office/powerpoint/2010/main" xmlns="" val="3682450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Slide Image Placeholder 1"/>
          <p:cNvSpPr>
            <a:spLocks noGrp="1" noRot="1" noChangeAspect="1" noTextEdit="1"/>
          </p:cNvSpPr>
          <p:nvPr>
            <p:ph type="sldImg"/>
          </p:nvPr>
        </p:nvSpPr>
        <p:spPr bwMode="auto">
          <a:noFill/>
          <a:ln>
            <a:solidFill>
              <a:srgbClr val="000000"/>
            </a:solidFill>
            <a:miter lim="800000"/>
          </a:ln>
        </p:spPr>
      </p:sp>
      <p:sp>
        <p:nvSpPr>
          <p:cNvPr id="212995" name="Notes Placeholder 2"/>
          <p:cNvSpPr>
            <a:spLocks noGrp="1"/>
          </p:cNvSpPr>
          <p:nvPr>
            <p:ph type="body" idx="1"/>
          </p:nvPr>
        </p:nvSpPr>
        <p:spPr bwMode="auto">
          <a:noFill/>
        </p:spPr>
        <p:txBody>
          <a:bodyPr wrap="square" numCol="1" anchor="t" anchorCtr="0" compatLnSpc="1"/>
          <a:lstStyle/>
          <a:p>
            <a:endParaRPr lang="en-US" altLang="en-US" smtClean="0">
              <a:latin typeface="Arial" pitchFamily="34" charset="0"/>
            </a:endParaRPr>
          </a:p>
        </p:txBody>
      </p:sp>
      <p:sp>
        <p:nvSpPr>
          <p:cNvPr id="212996" name="Slide Number Placeholder 3"/>
          <p:cNvSpPr>
            <a:spLocks noGrp="1"/>
          </p:cNvSpPr>
          <p:nvPr>
            <p:ph type="sldNum" sz="quarter" idx="5"/>
          </p:nvPr>
        </p:nvSpPr>
        <p:spPr bwMode="auto">
          <a:noFill/>
        </p:spPr>
        <p:txBody>
          <a:bodyPr wrap="square" numCol="1" anchorCtr="0" compatLnSpc="1"/>
          <a:lstStyle>
            <a:lvl1pPr eaLnBrk="0" hangingPunct="0">
              <a:spcBef>
                <a:spcPct val="30000"/>
              </a:spcBef>
              <a:defRPr sz="1200">
                <a:solidFill>
                  <a:schemeClr val="tx1"/>
                </a:solidFill>
                <a:latin typeface="Calibri" pitchFamily="34" charset="0"/>
              </a:defRPr>
            </a:lvl1pPr>
            <a:lvl2pPr marL="728980" indent="-280670" eaLnBrk="0" hangingPunct="0">
              <a:spcBef>
                <a:spcPct val="30000"/>
              </a:spcBef>
              <a:defRPr sz="1200">
                <a:solidFill>
                  <a:schemeClr val="tx1"/>
                </a:solidFill>
                <a:latin typeface="Calibri" pitchFamily="34" charset="0"/>
              </a:defRPr>
            </a:lvl2pPr>
            <a:lvl3pPr marL="1121410" indent="-224155" eaLnBrk="0" hangingPunct="0">
              <a:spcBef>
                <a:spcPct val="30000"/>
              </a:spcBef>
              <a:defRPr sz="1200">
                <a:solidFill>
                  <a:schemeClr val="tx1"/>
                </a:solidFill>
                <a:latin typeface="Calibri" pitchFamily="34" charset="0"/>
              </a:defRPr>
            </a:lvl3pPr>
            <a:lvl4pPr marL="1570355" indent="-224155" eaLnBrk="0" hangingPunct="0">
              <a:spcBef>
                <a:spcPct val="30000"/>
              </a:spcBef>
              <a:defRPr sz="1200">
                <a:solidFill>
                  <a:schemeClr val="tx1"/>
                </a:solidFill>
                <a:latin typeface="Calibri" pitchFamily="34" charset="0"/>
              </a:defRPr>
            </a:lvl4pPr>
            <a:lvl5pPr marL="2018665" indent="-224155" eaLnBrk="0" hangingPunct="0">
              <a:spcBef>
                <a:spcPct val="30000"/>
              </a:spcBef>
              <a:defRPr sz="1200">
                <a:solidFill>
                  <a:schemeClr val="tx1"/>
                </a:solidFill>
                <a:latin typeface="Calibri" pitchFamily="34" charset="0"/>
              </a:defRPr>
            </a:lvl5pPr>
            <a:lvl6pPr marL="2467610" indent="-224155" eaLnBrk="0" fontAlgn="base" hangingPunct="0">
              <a:spcBef>
                <a:spcPct val="30000"/>
              </a:spcBef>
              <a:spcAft>
                <a:spcPct val="0"/>
              </a:spcAft>
              <a:defRPr sz="1200">
                <a:solidFill>
                  <a:schemeClr val="tx1"/>
                </a:solidFill>
                <a:latin typeface="Calibri" pitchFamily="34" charset="0"/>
              </a:defRPr>
            </a:lvl6pPr>
            <a:lvl7pPr marL="2915920" indent="-224155" eaLnBrk="0" fontAlgn="base" hangingPunct="0">
              <a:spcBef>
                <a:spcPct val="30000"/>
              </a:spcBef>
              <a:spcAft>
                <a:spcPct val="0"/>
              </a:spcAft>
              <a:defRPr sz="1200">
                <a:solidFill>
                  <a:schemeClr val="tx1"/>
                </a:solidFill>
                <a:latin typeface="Calibri" pitchFamily="34" charset="0"/>
              </a:defRPr>
            </a:lvl7pPr>
            <a:lvl8pPr marL="3364865" indent="-224155" eaLnBrk="0" fontAlgn="base" hangingPunct="0">
              <a:spcBef>
                <a:spcPct val="30000"/>
              </a:spcBef>
              <a:spcAft>
                <a:spcPct val="0"/>
              </a:spcAft>
              <a:defRPr sz="1200">
                <a:solidFill>
                  <a:schemeClr val="tx1"/>
                </a:solidFill>
                <a:latin typeface="Calibri" pitchFamily="34" charset="0"/>
              </a:defRPr>
            </a:lvl8pPr>
            <a:lvl9pPr marL="3813810" indent="-224155" eaLnBrk="0" fontAlgn="base" hangingPunct="0">
              <a:spcBef>
                <a:spcPct val="30000"/>
              </a:spcBef>
              <a:spcAft>
                <a:spcPct val="0"/>
              </a:spcAft>
              <a:defRPr sz="1200">
                <a:solidFill>
                  <a:schemeClr val="tx1"/>
                </a:solidFill>
                <a:latin typeface="Calibri" pitchFamily="34" charset="0"/>
              </a:defRPr>
            </a:lvl9pPr>
          </a:lstStyle>
          <a:p>
            <a:pPr eaLnBrk="1" fontAlgn="base" hangingPunct="1">
              <a:spcBef>
                <a:spcPct val="0"/>
              </a:spcBef>
              <a:spcAft>
                <a:spcPct val="0"/>
              </a:spcAft>
            </a:pPr>
            <a:fld id="{C8051C2A-EC61-4BA5-8D15-0F4554CD18E5}" type="slidenum">
              <a:rPr lang="en-US" altLang="en-US" smtClean="0">
                <a:latin typeface="Arial" pitchFamily="34" charset="0"/>
              </a:rPr>
              <a:pPr eaLnBrk="1" fontAlgn="base" hangingPunct="1">
                <a:spcBef>
                  <a:spcPct val="0"/>
                </a:spcBef>
                <a:spcAft>
                  <a:spcPct val="0"/>
                </a:spcAft>
              </a:pPr>
              <a:t>134</a:t>
            </a:fld>
            <a:endParaRPr lang="en-US" altLang="en-US" smtClean="0">
              <a:latin typeface="Arial" pitchFamily="34" charset="0"/>
            </a:endParaRPr>
          </a:p>
        </p:txBody>
      </p:sp>
    </p:spTree>
    <p:extLst>
      <p:ext uri="{BB962C8B-B14F-4D97-AF65-F5344CB8AC3E}">
        <p14:creationId xmlns:p14="http://schemas.microsoft.com/office/powerpoint/2010/main" xmlns="" val="27617149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smtClean="0"/>
              <a:t>Downsampling</a:t>
            </a:r>
            <a:r>
              <a:rPr lang="en-US" baseline="0" smtClean="0"/>
              <a:t> operation along the spatial dimensions</a:t>
            </a:r>
            <a:endParaRPr lang="en-US"/>
          </a:p>
        </p:txBody>
      </p:sp>
      <p:sp>
        <p:nvSpPr>
          <p:cNvPr id="4" name="Slide Number Placeholder 3"/>
          <p:cNvSpPr>
            <a:spLocks noGrp="1"/>
          </p:cNvSpPr>
          <p:nvPr>
            <p:ph type="sldNum" sz="quarter" idx="10"/>
          </p:nvPr>
        </p:nvSpPr>
        <p:spPr/>
        <p:txBody>
          <a:bodyPr/>
          <a:lstStyle/>
          <a:p>
            <a:pPr>
              <a:defRPr/>
            </a:pPr>
            <a:fld id="{5823FB93-936C-2840-92A9-6ECC70CB2565}" type="slidenum">
              <a:rPr lang="en-US" smtClean="0"/>
              <a:pPr>
                <a:defRPr/>
              </a:pPr>
              <a:t>136</a:t>
            </a:fld>
            <a:endParaRPr lang="en-US"/>
          </a:p>
        </p:txBody>
      </p:sp>
    </p:spTree>
    <p:extLst>
      <p:ext uri="{BB962C8B-B14F-4D97-AF65-F5344CB8AC3E}">
        <p14:creationId xmlns:p14="http://schemas.microsoft.com/office/powerpoint/2010/main" xmlns="" val="29086327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FC = fully connected layer</a:t>
            </a:r>
            <a:endParaRPr lang="en-US"/>
          </a:p>
        </p:txBody>
      </p:sp>
      <p:sp>
        <p:nvSpPr>
          <p:cNvPr id="4" name="Slide Number Placeholder 3"/>
          <p:cNvSpPr>
            <a:spLocks noGrp="1"/>
          </p:cNvSpPr>
          <p:nvPr>
            <p:ph type="sldNum" sz="quarter" idx="10"/>
          </p:nvPr>
        </p:nvSpPr>
        <p:spPr/>
        <p:txBody>
          <a:bodyPr/>
          <a:lstStyle/>
          <a:p>
            <a:pPr>
              <a:defRPr/>
            </a:pPr>
            <a:fld id="{5823FB93-936C-2840-92A9-6ECC70CB2565}" type="slidenum">
              <a:rPr lang="en-US" smtClean="0"/>
              <a:pPr>
                <a:defRPr/>
              </a:pPr>
              <a:t>137</a:t>
            </a:fld>
            <a:endParaRPr lang="en-US"/>
          </a:p>
        </p:txBody>
      </p:sp>
    </p:spTree>
    <p:extLst>
      <p:ext uri="{BB962C8B-B14F-4D97-AF65-F5344CB8AC3E}">
        <p14:creationId xmlns:p14="http://schemas.microsoft.com/office/powerpoint/2010/main" xmlns="" val="133485549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7B30B-3635-A54E-BD09-6F8ECDB40C66}" type="slidenum">
              <a:rPr lang="en-US" smtClean="0"/>
              <a:pPr/>
              <a:t>144</a:t>
            </a:fld>
            <a:endParaRPr lang="en-US"/>
          </a:p>
        </p:txBody>
      </p:sp>
    </p:spTree>
    <p:extLst>
      <p:ext uri="{BB962C8B-B14F-4D97-AF65-F5344CB8AC3E}">
        <p14:creationId xmlns:p14="http://schemas.microsoft.com/office/powerpoint/2010/main" xmlns="" val="9397649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9E7B30B-3635-A54E-BD09-6F8ECDB40C66}" type="slidenum">
              <a:rPr lang="en-US" smtClean="0"/>
              <a:pPr/>
              <a:t>145</a:t>
            </a:fld>
            <a:endParaRPr lang="en-US"/>
          </a:p>
        </p:txBody>
      </p:sp>
    </p:spTree>
    <p:extLst>
      <p:ext uri="{BB962C8B-B14F-4D97-AF65-F5344CB8AC3E}">
        <p14:creationId xmlns:p14="http://schemas.microsoft.com/office/powerpoint/2010/main" xmlns="" val="906504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p:sp>
      <p:sp>
        <p:nvSpPr>
          <p:cNvPr id="164867" name="Notes Placeholder 2"/>
          <p:cNvSpPr>
            <a:spLocks noGrp="1"/>
          </p:cNvSpPr>
          <p:nvPr>
            <p:ph type="body" idx="1"/>
          </p:nvPr>
        </p:nvSpPr>
        <p:spPr/>
        <p:txBody>
          <a:bodyPr/>
          <a:lstStyle/>
          <a:p>
            <a:pPr>
              <a:defRPr/>
            </a:pPr>
            <a:endParaRPr lang="en-US">
              <a:latin typeface="Arial" charset="0"/>
              <a:cs typeface="+mn-cs"/>
            </a:endParaRPr>
          </a:p>
        </p:txBody>
      </p:sp>
      <p:sp>
        <p:nvSpPr>
          <p:cNvPr id="164868"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2857092-5548-9046-AF5C-31DCC5C2DAA2}" type="slidenum">
              <a:rPr kumimoji="0" lang="en-US" smtClean="0"/>
              <a:pPr>
                <a:defRPr/>
              </a:pPr>
              <a:t>21</a:t>
            </a:fld>
            <a:endParaRPr kumimoji="0" lang="en-US" smtClean="0"/>
          </a:p>
        </p:txBody>
      </p:sp>
    </p:spTree>
    <p:extLst>
      <p:ext uri="{BB962C8B-B14F-4D97-AF65-F5344CB8AC3E}">
        <p14:creationId xmlns:p14="http://schemas.microsoft.com/office/powerpoint/2010/main" xmlns="" val="8105015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Very impressive results given poor</a:t>
            </a:r>
            <a:r>
              <a:rPr lang="en-US" baseline="0" smtClean="0"/>
              <a:t> localization</a:t>
            </a:r>
            <a:endParaRPr lang="en-US"/>
          </a:p>
        </p:txBody>
      </p:sp>
      <p:sp>
        <p:nvSpPr>
          <p:cNvPr id="4" name="Slide Number Placeholder 3"/>
          <p:cNvSpPr>
            <a:spLocks noGrp="1"/>
          </p:cNvSpPr>
          <p:nvPr>
            <p:ph type="sldNum" sz="quarter" idx="10"/>
          </p:nvPr>
        </p:nvSpPr>
        <p:spPr/>
        <p:txBody>
          <a:bodyPr/>
          <a:lstStyle/>
          <a:p>
            <a:fld id="{D9E7B30B-3635-A54E-BD09-6F8ECDB40C66}" type="slidenum">
              <a:rPr lang="en-US" smtClean="0"/>
              <a:pPr/>
              <a:t>146</a:t>
            </a:fld>
            <a:endParaRPr lang="en-US"/>
          </a:p>
        </p:txBody>
      </p:sp>
    </p:spTree>
    <p:extLst>
      <p:ext uri="{BB962C8B-B14F-4D97-AF65-F5344CB8AC3E}">
        <p14:creationId xmlns:p14="http://schemas.microsoft.com/office/powerpoint/2010/main" xmlns="" val="12739499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this</a:t>
            </a:r>
            <a:r>
              <a:rPr lang="en-US" baseline="0" smtClean="0"/>
              <a:t> challenge, we focused on 1000 object classes</a:t>
            </a:r>
            <a:endParaRPr lang="en-US"/>
          </a:p>
        </p:txBody>
      </p:sp>
      <p:sp>
        <p:nvSpPr>
          <p:cNvPr id="4" name="Slide Number Placeholder 3"/>
          <p:cNvSpPr>
            <a:spLocks noGrp="1"/>
          </p:cNvSpPr>
          <p:nvPr>
            <p:ph type="sldNum" sz="quarter" idx="10"/>
          </p:nvPr>
        </p:nvSpPr>
        <p:spPr/>
        <p:txBody>
          <a:bodyPr/>
          <a:lstStyle/>
          <a:p>
            <a:fld id="{D9E7B30B-3635-A54E-BD09-6F8ECDB40C66}" type="slidenum">
              <a:rPr lang="en-US" smtClean="0"/>
              <a:pPr/>
              <a:t>155</a:t>
            </a:fld>
            <a:endParaRPr lang="en-US"/>
          </a:p>
        </p:txBody>
      </p:sp>
    </p:spTree>
    <p:extLst>
      <p:ext uri="{BB962C8B-B14F-4D97-AF65-F5344CB8AC3E}">
        <p14:creationId xmlns:p14="http://schemas.microsoft.com/office/powerpoint/2010/main" xmlns="" val="2776458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Slide Image Placeholder 1"/>
          <p:cNvSpPr>
            <a:spLocks noGrp="1" noRot="1" noChangeAspect="1" noTextEdit="1"/>
          </p:cNvSpPr>
          <p:nvPr>
            <p:ph type="sldImg"/>
          </p:nvPr>
        </p:nvSpPr>
        <p:spPr/>
      </p:sp>
      <p:sp>
        <p:nvSpPr>
          <p:cNvPr id="240643" name="Notes Placeholder 2"/>
          <p:cNvSpPr>
            <a:spLocks noGrp="1"/>
          </p:cNvSpPr>
          <p:nvPr>
            <p:ph type="body" idx="1"/>
          </p:nvPr>
        </p:nvSpPr>
        <p:spPr/>
        <p:txBody>
          <a:bodyPr/>
          <a:lstStyle/>
          <a:p>
            <a:pPr>
              <a:defRPr/>
            </a:pPr>
            <a:endParaRPr lang="en-US">
              <a:latin typeface="Arial" charset="0"/>
              <a:cs typeface="+mn-cs"/>
            </a:endParaRPr>
          </a:p>
        </p:txBody>
      </p:sp>
      <p:sp>
        <p:nvSpPr>
          <p:cNvPr id="240644"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365A936B-C152-8B48-8B00-E099D72A32B0}" type="slidenum">
              <a:rPr kumimoji="0" lang="en-US" smtClean="0"/>
              <a:pPr>
                <a:defRPr/>
              </a:pPr>
              <a:t>164</a:t>
            </a:fld>
            <a:endParaRPr kumimoji="0" lang="en-US" smtClean="0"/>
          </a:p>
        </p:txBody>
      </p:sp>
    </p:spTree>
    <p:extLst>
      <p:ext uri="{BB962C8B-B14F-4D97-AF65-F5344CB8AC3E}">
        <p14:creationId xmlns:p14="http://schemas.microsoft.com/office/powerpoint/2010/main" xmlns="" val="231562942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Slide Image Placeholder 1"/>
          <p:cNvSpPr>
            <a:spLocks noGrp="1" noRot="1" noChangeAspect="1" noTextEdit="1"/>
          </p:cNvSpPr>
          <p:nvPr>
            <p:ph type="sldImg"/>
          </p:nvPr>
        </p:nvSpPr>
        <p:spPr/>
      </p:sp>
      <p:sp>
        <p:nvSpPr>
          <p:cNvPr id="241667" name="Notes Placeholder 2"/>
          <p:cNvSpPr>
            <a:spLocks noGrp="1"/>
          </p:cNvSpPr>
          <p:nvPr>
            <p:ph type="body" idx="1"/>
          </p:nvPr>
        </p:nvSpPr>
        <p:spPr/>
        <p:txBody>
          <a:bodyPr/>
          <a:lstStyle/>
          <a:p>
            <a:pPr>
              <a:defRPr/>
            </a:pPr>
            <a:endParaRPr lang="en-US">
              <a:latin typeface="Arial" charset="0"/>
              <a:cs typeface="+mn-cs"/>
            </a:endParaRPr>
          </a:p>
        </p:txBody>
      </p:sp>
      <p:sp>
        <p:nvSpPr>
          <p:cNvPr id="241668"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81F55422-E70F-D34D-B637-9203F45DD4DA}" type="slidenum">
              <a:rPr kumimoji="0" lang="en-US" smtClean="0"/>
              <a:pPr>
                <a:defRPr/>
              </a:pPr>
              <a:t>165</a:t>
            </a:fld>
            <a:endParaRPr kumimoji="0" lang="en-US" smtClean="0"/>
          </a:p>
        </p:txBody>
      </p:sp>
    </p:spTree>
    <p:extLst>
      <p:ext uri="{BB962C8B-B14F-4D97-AF65-F5344CB8AC3E}">
        <p14:creationId xmlns:p14="http://schemas.microsoft.com/office/powerpoint/2010/main" xmlns="" val="35155665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Slide Image Placeholder 1"/>
          <p:cNvSpPr>
            <a:spLocks noGrp="1" noRot="1" noChangeAspect="1" noTextEdit="1"/>
          </p:cNvSpPr>
          <p:nvPr>
            <p:ph type="sldImg"/>
          </p:nvPr>
        </p:nvSpPr>
        <p:spPr/>
      </p:sp>
      <p:sp>
        <p:nvSpPr>
          <p:cNvPr id="242691" name="Notes Placeholder 2"/>
          <p:cNvSpPr>
            <a:spLocks noGrp="1"/>
          </p:cNvSpPr>
          <p:nvPr>
            <p:ph type="body" idx="1"/>
          </p:nvPr>
        </p:nvSpPr>
        <p:spPr/>
        <p:txBody>
          <a:bodyPr/>
          <a:lstStyle/>
          <a:p>
            <a:pPr>
              <a:defRPr/>
            </a:pPr>
            <a:endParaRPr lang="en-US">
              <a:latin typeface="Arial" charset="0"/>
              <a:cs typeface="+mn-cs"/>
            </a:endParaRPr>
          </a:p>
        </p:txBody>
      </p:sp>
      <p:sp>
        <p:nvSpPr>
          <p:cNvPr id="242692"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93D0E388-A58B-B343-9406-9D078DD6E8F4}" type="slidenum">
              <a:rPr kumimoji="0" lang="en-US" smtClean="0"/>
              <a:pPr>
                <a:defRPr/>
              </a:pPr>
              <a:t>166</a:t>
            </a:fld>
            <a:endParaRPr kumimoji="0" lang="en-US" smtClean="0"/>
          </a:p>
        </p:txBody>
      </p:sp>
    </p:spTree>
    <p:extLst>
      <p:ext uri="{BB962C8B-B14F-4D97-AF65-F5344CB8AC3E}">
        <p14:creationId xmlns:p14="http://schemas.microsoft.com/office/powerpoint/2010/main" xmlns="" val="2363178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Slide Image Placeholder 1"/>
          <p:cNvSpPr>
            <a:spLocks noGrp="1" noRot="1" noChangeAspect="1" noTextEdit="1"/>
          </p:cNvSpPr>
          <p:nvPr>
            <p:ph type="sldImg"/>
          </p:nvPr>
        </p:nvSpPr>
        <p:spPr/>
      </p:sp>
      <p:sp>
        <p:nvSpPr>
          <p:cNvPr id="243715" name="Notes Placeholder 2"/>
          <p:cNvSpPr>
            <a:spLocks noGrp="1"/>
          </p:cNvSpPr>
          <p:nvPr>
            <p:ph type="body" idx="1"/>
          </p:nvPr>
        </p:nvSpPr>
        <p:spPr/>
        <p:txBody>
          <a:bodyPr/>
          <a:lstStyle/>
          <a:p>
            <a:pPr>
              <a:defRPr/>
            </a:pPr>
            <a:endParaRPr lang="en-US">
              <a:latin typeface="Arial" charset="0"/>
              <a:cs typeface="+mn-cs"/>
            </a:endParaRPr>
          </a:p>
        </p:txBody>
      </p:sp>
      <p:sp>
        <p:nvSpPr>
          <p:cNvPr id="243716" name="Slide Number Placeholder 3"/>
          <p:cNvSpPr>
            <a:spLocks noGrp="1"/>
          </p:cNvSpPr>
          <p:nvPr>
            <p:ph type="sldNum" sz="quarter" idx="5"/>
          </p:nvPr>
        </p:nvSpPr>
        <p:spPr/>
        <p:txBody>
          <a:bodyPr/>
          <a:lstStyle>
            <a:lvl1pPr>
              <a:defRPr kumimoji="1" sz="1200">
                <a:solidFill>
                  <a:schemeClr val="tx1"/>
                </a:solidFill>
                <a:latin typeface="Arial" charset="0"/>
                <a:ea typeface="ＭＳ Ｐゴシック" charset="0"/>
              </a:defRPr>
            </a:lvl1pPr>
            <a:lvl2pPr marL="742950" indent="-285750">
              <a:defRPr kumimoji="1" sz="1200">
                <a:solidFill>
                  <a:schemeClr val="tx1"/>
                </a:solidFill>
                <a:latin typeface="Arial" charset="0"/>
                <a:ea typeface="ＭＳ Ｐゴシック" charset="0"/>
              </a:defRPr>
            </a:lvl2pPr>
            <a:lvl3pPr marL="1143000" indent="-228600">
              <a:defRPr kumimoji="1" sz="1200">
                <a:solidFill>
                  <a:schemeClr val="tx1"/>
                </a:solidFill>
                <a:latin typeface="Arial" charset="0"/>
                <a:ea typeface="ＭＳ Ｐゴシック" charset="0"/>
              </a:defRPr>
            </a:lvl3pPr>
            <a:lvl4pPr marL="1600200" indent="-228600">
              <a:defRPr kumimoji="1" sz="1200">
                <a:solidFill>
                  <a:schemeClr val="tx1"/>
                </a:solidFill>
                <a:latin typeface="Arial" charset="0"/>
                <a:ea typeface="ＭＳ Ｐゴシック" charset="0"/>
              </a:defRPr>
            </a:lvl4pPr>
            <a:lvl5pPr marL="2057400" indent="-228600">
              <a:defRPr kumimoji="1" sz="1200">
                <a:solidFill>
                  <a:schemeClr val="tx1"/>
                </a:solidFill>
                <a:latin typeface="Arial" charset="0"/>
                <a:ea typeface="ＭＳ Ｐゴシック" charset="0"/>
              </a:defRPr>
            </a:lvl5pPr>
            <a:lvl6pPr marL="2514600" indent="-228600" eaLnBrk="0" fontAlgn="base" hangingPunct="0">
              <a:spcBef>
                <a:spcPct val="30000"/>
              </a:spcBef>
              <a:spcAft>
                <a:spcPct val="0"/>
              </a:spcAft>
              <a:defRPr kumimoji="1" sz="1200">
                <a:solidFill>
                  <a:schemeClr val="tx1"/>
                </a:solidFill>
                <a:latin typeface="Arial" charset="0"/>
                <a:ea typeface="ＭＳ Ｐゴシック" charset="0"/>
              </a:defRPr>
            </a:lvl6pPr>
            <a:lvl7pPr marL="2971800" indent="-228600" eaLnBrk="0" fontAlgn="base" hangingPunct="0">
              <a:spcBef>
                <a:spcPct val="30000"/>
              </a:spcBef>
              <a:spcAft>
                <a:spcPct val="0"/>
              </a:spcAft>
              <a:defRPr kumimoji="1" sz="1200">
                <a:solidFill>
                  <a:schemeClr val="tx1"/>
                </a:solidFill>
                <a:latin typeface="Arial" charset="0"/>
                <a:ea typeface="ＭＳ Ｐゴシック" charset="0"/>
              </a:defRPr>
            </a:lvl7pPr>
            <a:lvl8pPr marL="3429000" indent="-228600" eaLnBrk="0" fontAlgn="base" hangingPunct="0">
              <a:spcBef>
                <a:spcPct val="30000"/>
              </a:spcBef>
              <a:spcAft>
                <a:spcPct val="0"/>
              </a:spcAft>
              <a:defRPr kumimoji="1" sz="1200">
                <a:solidFill>
                  <a:schemeClr val="tx1"/>
                </a:solidFill>
                <a:latin typeface="Arial" charset="0"/>
                <a:ea typeface="ＭＳ Ｐゴシック" charset="0"/>
              </a:defRPr>
            </a:lvl8pPr>
            <a:lvl9pPr marL="3886200" indent="-228600" eaLnBrk="0" fontAlgn="base" hangingPunct="0">
              <a:spcBef>
                <a:spcPct val="30000"/>
              </a:spcBef>
              <a:spcAft>
                <a:spcPct val="0"/>
              </a:spcAft>
              <a:defRPr kumimoji="1" sz="1200">
                <a:solidFill>
                  <a:schemeClr val="tx1"/>
                </a:solidFill>
                <a:latin typeface="Arial" charset="0"/>
                <a:ea typeface="ＭＳ Ｐゴシック" charset="0"/>
              </a:defRPr>
            </a:lvl9pPr>
          </a:lstStyle>
          <a:p>
            <a:pPr>
              <a:defRPr/>
            </a:pPr>
            <a:fld id="{4730ED88-BA68-454E-9C64-B58716683CE9}" type="slidenum">
              <a:rPr kumimoji="0" lang="en-US" smtClean="0"/>
              <a:pPr>
                <a:defRPr/>
              </a:pPr>
              <a:t>167</a:t>
            </a:fld>
            <a:endParaRPr kumimoji="0" lang="en-US" smtClean="0"/>
          </a:p>
        </p:txBody>
      </p:sp>
    </p:spTree>
    <p:extLst>
      <p:ext uri="{BB962C8B-B14F-4D97-AF65-F5344CB8AC3E}">
        <p14:creationId xmlns:p14="http://schemas.microsoft.com/office/powerpoint/2010/main" xmlns="" val="22222380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Shape 761"/>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762" name="Shape 762"/>
          <p:cNvSpPr txBox="1">
            <a:spLocks noGrp="1"/>
          </p:cNvSpPr>
          <p:nvPr>
            <p:ph type="body" idx="1"/>
          </p:nvPr>
        </p:nvSpPr>
        <p:spPr>
          <a:xfrm>
            <a:off x="914401" y="3257550"/>
            <a:ext cx="7315199" cy="369302"/>
          </a:xfrm>
          <a:prstGeom prst="rect">
            <a:avLst/>
          </a:prstGeom>
        </p:spPr>
        <p:txBody>
          <a:bodyPr lIns="91425" tIns="91425" rIns="91425" bIns="91425" anchor="t" anchorCtr="0">
            <a:spAutoFit/>
          </a:bodyPr>
          <a:lstStyle/>
          <a:p>
            <a:pPr>
              <a:spcBef>
                <a:spcPts val="0"/>
              </a:spcBef>
              <a:buNone/>
            </a:pPr>
            <a:endParaRPr/>
          </a:p>
        </p:txBody>
      </p:sp>
    </p:spTree>
    <p:extLst>
      <p:ext uri="{BB962C8B-B14F-4D97-AF65-F5344CB8AC3E}">
        <p14:creationId xmlns:p14="http://schemas.microsoft.com/office/powerpoint/2010/main" xmlns="" val="325468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hasCustomPrompt="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a:p>
        </p:txBody>
      </p:sp>
      <p:sp>
        <p:nvSpPr>
          <p:cNvPr id="3" name="Vertical Text Placeholder 2"/>
          <p:cNvSpPr>
            <a:spLocks noGrp="1"/>
          </p:cNvSpPr>
          <p:nvPr>
            <p:ph type="body" orient="vert" idx="1" hasCustomPrompt="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hasCustomPrompt="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2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1" name="Shape 11"/>
          <p:cNvSpPr txBox="1">
            <a:spLocks noGrp="1"/>
          </p:cNvSpPr>
          <p:nvPr>
            <p:ph type="body" idx="1"/>
          </p:nvPr>
        </p:nvSpPr>
        <p:spPr>
          <a:xfrm>
            <a:off x="457200" y="1600201"/>
            <a:ext cx="8229600" cy="4967599"/>
          </a:xfrm>
          <a:prstGeom prst="rect">
            <a:avLst/>
          </a:prstGeom>
        </p:spPr>
        <p:txBody>
          <a:bodyPr lIns="91425" tIns="91425" rIns="91425" bIns="91425" anchor="t" anchorCtr="0"/>
          <a:lstStyle>
            <a:lvl1pPr>
              <a:spcBef>
                <a:spcPts val="0"/>
              </a:spcBef>
              <a:buSzPct val="100000"/>
              <a:defRPr sz="2400"/>
            </a:lvl1pPr>
            <a:lvl2pPr>
              <a:spcBef>
                <a:spcPts val="0"/>
              </a:spcBef>
              <a:buSzPct val="100000"/>
              <a:defRPr sz="1800"/>
            </a:lvl2pPr>
            <a:lvl3pPr>
              <a:spcBef>
                <a:spcPts val="0"/>
              </a:spcBef>
              <a:buSzPct val="100000"/>
              <a:defRPr sz="1400"/>
            </a:lvl3pPr>
            <a:lvl4pPr>
              <a:spcBef>
                <a:spcPts val="0"/>
              </a:spcBef>
              <a:buSzPct val="100000"/>
              <a:defRPr sz="1200"/>
            </a:lvl4pPr>
            <a:lvl5pPr>
              <a:spcBef>
                <a:spcPts val="0"/>
              </a:spcBef>
              <a:buSzPct val="100000"/>
              <a:defRPr sz="1100"/>
            </a:lvl5pPr>
            <a:lvl6pPr>
              <a:spcBef>
                <a:spcPts val="0"/>
              </a:spcBef>
              <a:buSzPct val="100000"/>
              <a:defRPr sz="1000"/>
            </a:lvl6pPr>
            <a:lvl7pPr>
              <a:spcBef>
                <a:spcPts val="0"/>
              </a:spcBef>
              <a:buSzPct val="100000"/>
              <a:defRPr sz="900"/>
            </a:lvl7pPr>
            <a:lvl8pPr>
              <a:spcBef>
                <a:spcPts val="0"/>
              </a:spcBef>
              <a:buSzPct val="100000"/>
              <a:defRPr sz="800"/>
            </a:lvl8pPr>
            <a:lvl9pPr>
              <a:spcBef>
                <a:spcPts val="0"/>
              </a:spcBef>
              <a:buSzPct val="100000"/>
              <a:defRPr sz="7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p>
        </p:txBody>
      </p:sp>
      <p:sp>
        <p:nvSpPr>
          <p:cNvPr id="5" name="页脚占位符 4"/>
          <p:cNvSpPr>
            <a:spLocks noGrp="1"/>
          </p:cNvSpPr>
          <p:nvPr>
            <p:ph type="ftr" sz="quarter" idx="11"/>
          </p:nvPr>
        </p:nvSpPr>
        <p:spPr/>
        <p:txBody>
          <a:bodyPr/>
          <a:lstStyle/>
          <a:p>
            <a:pPr lvl="0"/>
            <a:endParaRPr lang="zh-CN"/>
          </a:p>
        </p:txBody>
      </p:sp>
      <p:sp>
        <p:nvSpPr>
          <p:cNvPr id="6" name="灯片编号占位符 5"/>
          <p:cNvSpPr>
            <a:spLocks noGrp="1"/>
          </p:cNvSpPr>
          <p:nvPr>
            <p:ph type="sldNum" sz="quarter" idx="12"/>
          </p:nvPr>
        </p:nvSpPr>
        <p:spPr/>
        <p:txBody>
          <a:bodyPr/>
          <a:lstStyle/>
          <a:p>
            <a:pPr lvl="0"/>
            <a:fld id="{9A0DB2DC-4C9A-4742-B13C-FB6460FD3503}" type="slidenum">
              <a:rPr lang="en-US" altLang="zh-CN"/>
              <a:pPr lvl="0"/>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a:p>
        </p:txBody>
      </p:sp>
      <p:sp>
        <p:nvSpPr>
          <p:cNvPr id="3" name="Content Placeholder 2"/>
          <p:cNvSpPr>
            <a:spLocks noGrp="1"/>
          </p:cNvSpPr>
          <p:nvPr>
            <p:ph idx="1" hasCustomPrompt="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a:p>
        </p:txBody>
      </p:sp>
      <p:sp>
        <p:nvSpPr>
          <p:cNvPr id="3" name="Content Placeholder 2"/>
          <p:cNvSpPr>
            <a:spLocks noGrp="1"/>
          </p:cNvSpPr>
          <p:nvPr>
            <p:ph sz="half" idx="1" hasCustomPrompt="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hasCustomPrompt="1"/>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hasCustomPrompt="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hasCustomPrompt="1"/>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hasCustomPrompt="1"/>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hasCustomPrompt="1"/>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hasCustomPrompt="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hasCustomPrompt="1"/>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hasCustomPrompt="1"/>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p:spPr>
        <p:txBody>
          <a:bodyPr vert="horz" wrap="square" lIns="91440" tIns="45720" rIns="91440" bIns="45720" numCol="1" anchor="ctr" anchorCtr="0" compatLnSpc="1"/>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p:spPr>
        <p:txBody>
          <a:bodyPr vert="horz" wrap="square" lIns="91440" tIns="45720" rIns="91440" bIns="45720"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lstStyle>
            <a:lvl1pPr>
              <a:defRPr sz="1200" smtClean="0">
                <a:solidFill>
                  <a:srgbClr val="898989"/>
                </a:solidFill>
                <a:cs typeface="+mn-cs"/>
              </a:defRPr>
            </a:lvl1pPr>
          </a:lstStyle>
          <a:p>
            <a:pPr>
              <a:defRPr/>
            </a:pPr>
            <a:fld id="{C56E6EBC-8B5B-5645-B494-CEEF2F03B401}" type="datetime1">
              <a:rPr lang="en-US"/>
              <a:pPr>
                <a:defRPr/>
              </a:pPr>
              <a:t>6/14/2016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lstStyle>
            <a:lvl1pPr algn="ctr">
              <a:defRPr sz="1200" smtClean="0">
                <a:solidFill>
                  <a:srgbClr val="898989"/>
                </a:solidFill>
                <a:cs typeface="+mn-cs"/>
              </a:defRPr>
            </a:lvl1pPr>
          </a:lstStyle>
          <a:p>
            <a:pPr>
              <a:defRPr/>
            </a:pPr>
            <a:r>
              <a:rPr lang="en-US"/>
              <a:t>©2001-2003 James D. Skrentny from notes by C. Dyer, et. al.</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smtClean="0">
                <a:solidFill>
                  <a:srgbClr val="898989"/>
                </a:solidFill>
                <a:cs typeface="+mn-cs"/>
              </a:defRPr>
            </a:lvl1pPr>
          </a:lstStyle>
          <a:p>
            <a:pPr>
              <a:defRPr/>
            </a:pPr>
            <a:fld id="{94BDA476-0A80-AB4F-A0DA-DCFF0235EBC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ctr"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101.xml.rels><?xml version="1.0" encoding="UTF-8" standalone="yes"?>
<Relationships xmlns="http://schemas.openxmlformats.org/package/2006/relationships"><Relationship Id="rId3" Type="http://schemas.openxmlformats.org/officeDocument/2006/relationships/hyperlink" Target="http://flashfacedetection.com/"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flashfacedetection.com/camdemo2.html" TargetMode="Externa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oleObject" Target="../embeddings/oleObject8.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emf"/><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hyperlink" Target="http://image.baidu.com/" TargetMode="External"/><Relationship Id="rId4" Type="http://schemas.openxmlformats.org/officeDocument/2006/relationships/image" Target="../media/image4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28436;&#31034;&#35222;&#38971;/Speech%20Recognition%20Breakthrough%20for%20the%20Spoken,%20Translated%20Word.mp4"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notesSlide" Target="../notesSlides/notesSlide82.xml"/><Relationship Id="rId7" Type="http://schemas.openxmlformats.org/officeDocument/2006/relationships/image" Target="../media/image60.jpe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oleObject" Target="../embeddings/oleObject11.bin"/><Relationship Id="rId4" Type="http://schemas.openxmlformats.org/officeDocument/2006/relationships/oleObject" Target="../embeddings/oleObject9.bin"/><Relationship Id="rId9" Type="http://schemas.openxmlformats.org/officeDocument/2006/relationships/oleObject" Target="../embeddings/oleObject10.bin"/></Relationships>
</file>

<file path=ppt/slides/_rels/slide1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12.bin"/></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hyperlink" Target="http://www.image-net.org/challenges/LSVRC/2012/results.html"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www.dextro.co" TargetMode="External"/><Relationship Id="rId2" Type="http://schemas.openxmlformats.org/officeDocument/2006/relationships/hyperlink" Target="http://www.clarifai.com" TargetMode="External"/><Relationship Id="rId1" Type="http://schemas.openxmlformats.org/officeDocument/2006/relationships/slideLayout" Target="../slideLayouts/slideLayout2.xml"/><Relationship Id="rId5" Type="http://schemas.openxmlformats.org/officeDocument/2006/relationships/hyperlink" Target="http://deeplearning.cs.toronto.edu/" TargetMode="External"/><Relationship Id="rId4" Type="http://schemas.openxmlformats.org/officeDocument/2006/relationships/hyperlink" Target="http://yann.lecun.com/exdb/lenet/" TargetMode="External"/></Relationships>
</file>

<file path=ppt/slides/_rels/slide1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hyperlink" Target="http://demo.caffe.berkeleyvision.org/"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69.xml.rels><?xml version="1.0" encoding="UTF-8" standalone="yes"?>
<Relationships xmlns="http://schemas.openxmlformats.org/package/2006/relationships"><Relationship Id="rId3" Type="http://schemas.openxmlformats.org/officeDocument/2006/relationships/hyperlink" Target="http://cs.stanford.edu/people/karpathy/convnetjs/" TargetMode="External"/><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video" Target="ppt\slides\\Users\Chuck\Courses\CS%20540\My%20540%20slides\Videos\ALVINN.wmv" TargetMode="External"/><Relationship Id="rId4" Type="http://schemas.openxmlformats.org/officeDocument/2006/relationships/image" Target="../media/image36.png"/></Relationships>
</file>

<file path=ppt/slides/_rels/slide9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noChangeArrowheads="1"/>
          </p:cNvSpPr>
          <p:nvPr>
            <p:ph type="ctrTitle"/>
          </p:nvPr>
        </p:nvSpPr>
        <p:spPr/>
        <p:txBody>
          <a:bodyPr/>
          <a:lstStyle/>
          <a:p>
            <a:pPr eaLnBrk="1" hangingPunct="1"/>
            <a:r>
              <a:rPr lang="en-US">
                <a:latin typeface="Calibri" pitchFamily="34" charset="0"/>
              </a:rPr>
              <a:t>Neural Networks</a:t>
            </a:r>
          </a:p>
        </p:txBody>
      </p:sp>
      <p:sp>
        <p:nvSpPr>
          <p:cNvPr id="532483" name="Rectangle 3"/>
          <p:cNvSpPr>
            <a:spLocks noGrp="1" noChangeArrowheads="1"/>
          </p:cNvSpPr>
          <p:nvPr>
            <p:ph type="subTitle" idx="1"/>
          </p:nvPr>
        </p:nvSpPr>
        <p:spPr/>
        <p:txBody>
          <a:bodyPr rtlCol="0">
            <a:normAutofit/>
          </a:bodyPr>
          <a:lstStyle/>
          <a:p>
            <a:pPr eaLnBrk="1" hangingPunct="1">
              <a:spcAft>
                <a:spcPts val="0"/>
              </a:spcAft>
              <a:buFont typeface="Arial" pitchFamily="34" charset="0"/>
              <a:buNone/>
              <a:defRPr/>
            </a:pPr>
            <a:r>
              <a:rPr lang="en-US" smtClean="0">
                <a:ea typeface="+mn-ea"/>
                <a:cs typeface="+mn-cs"/>
              </a:rPr>
              <a:t>Chapter 18.6.3, 18.6.4, 18.7</a:t>
            </a:r>
          </a:p>
          <a:p>
            <a:pPr eaLnBrk="1" hangingPunct="1">
              <a:spcAft>
                <a:spcPts val="0"/>
              </a:spcAft>
              <a:buFont typeface="Arial" pitchFamily="34" charset="0"/>
              <a:buNone/>
              <a:defRPr/>
            </a:pPr>
            <a:r>
              <a:rPr lang="en-US" smtClean="0">
                <a:ea typeface="+mn-ea"/>
                <a:cs typeface="+mn-cs"/>
              </a:rPr>
              <a:t>and “Deep Learning” paper</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1905000" cy="457200"/>
          </a:xfrm>
          <a:prstGeom prst="rect">
            <a:avLst/>
          </a:prstGeom>
        </p:spPr>
        <p:txBody>
          <a:bodyPr/>
          <a:lstStyle/>
          <a:p>
            <a:fld id="{3B63294A-3D1F-4AD7-B259-0EA4268A6F27}" type="slidenum">
              <a:rPr lang="en-US" altLang="zh-CN"/>
              <a:pPr/>
              <a:t>10</a:t>
            </a:fld>
            <a:endParaRPr lang="en-US" altLang="zh-CN"/>
          </a:p>
        </p:txBody>
      </p:sp>
      <p:sp>
        <p:nvSpPr>
          <p:cNvPr id="70661" name="Rectangle 5" descr="Rectangle: Click to edit Master text styles&#10;Second level&#10;Third level&#10;Fourth level&#10;Fifth level"/>
          <p:cNvSpPr>
            <a:spLocks noGrp="1" noChangeArrowheads="1"/>
          </p:cNvSpPr>
          <p:nvPr>
            <p:ph type="body" idx="1"/>
          </p:nvPr>
        </p:nvSpPr>
        <p:spPr>
          <a:xfrm>
            <a:off x="304800" y="533083"/>
            <a:ext cx="8286750" cy="5113337"/>
          </a:xfrm>
        </p:spPr>
        <p:txBody>
          <a:bodyPr/>
          <a:lstStyle/>
          <a:p>
            <a:pPr>
              <a:lnSpc>
                <a:spcPct val="90000"/>
              </a:lnSpc>
            </a:pPr>
            <a:r>
              <a:rPr lang="zh-CN" altLang="en-US" sz="2800"/>
              <a:t>生理学的研究表明，突触可以有以下几个方面的变化：</a:t>
            </a:r>
          </a:p>
          <a:p>
            <a:pPr marL="457200" lvl="1" indent="0">
              <a:buNone/>
            </a:pPr>
            <a:r>
              <a:rPr lang="en-US" altLang="zh-CN" sz="2000"/>
              <a:t>(1)</a:t>
            </a:r>
            <a:r>
              <a:rPr lang="zh-CN" altLang="en-US" sz="2000"/>
              <a:t>突触传递效率的变化。首先是突触的膨胀以及由此产生的突触后膜表面积扩大，从而突触所释放出的传递物质增多，使得突触的传递效率提高。其次是突触传递物质质量的变化，包括比例成分的变化所引起传递效率的变化。</a:t>
            </a:r>
          </a:p>
          <a:p>
            <a:pPr marL="457200" lvl="1" indent="0">
              <a:buNone/>
            </a:pPr>
            <a:endParaRPr lang="zh-CN" altLang="en-US" sz="2000"/>
          </a:p>
          <a:p>
            <a:pPr marL="457200" lvl="1" indent="0">
              <a:lnSpc>
                <a:spcPct val="90000"/>
              </a:lnSpc>
              <a:buNone/>
            </a:pPr>
            <a:r>
              <a:rPr lang="en-US" altLang="zh-CN" sz="2000"/>
              <a:t>(2)</a:t>
            </a:r>
            <a:r>
              <a:rPr lang="zh-CN" altLang="en-US" sz="2000"/>
              <a:t>突触接触间隙的变化。在突触表面有许多形状各异的小凸芽，调节其形状变化可以改变接触间隙，并影响传递效率。</a:t>
            </a:r>
          </a:p>
          <a:p>
            <a:pPr marL="457200" lvl="1" indent="0">
              <a:lnSpc>
                <a:spcPct val="90000"/>
              </a:lnSpc>
              <a:buNone/>
            </a:pPr>
            <a:endParaRPr lang="zh-CN" altLang="en-US" sz="2000"/>
          </a:p>
          <a:p>
            <a:pPr marL="457200" lvl="1" indent="0">
              <a:lnSpc>
                <a:spcPct val="90000"/>
              </a:lnSpc>
              <a:buNone/>
            </a:pPr>
            <a:r>
              <a:rPr lang="en-US" altLang="zh-CN" sz="2000"/>
              <a:t>(3)</a:t>
            </a:r>
            <a:r>
              <a:rPr lang="zh-CN" altLang="en-US" sz="2000"/>
              <a:t>突触的发芽。当某些神经纤维被破坏后，可能又会长出新芽，并重新产生附着于神经元上的突触．形成新的回路。由于新的回路的形成，使得结合模式发生变化，也会引起传递效率的变化。</a:t>
            </a:r>
          </a:p>
          <a:p>
            <a:pPr marL="457200" lvl="1" indent="0">
              <a:lnSpc>
                <a:spcPct val="90000"/>
              </a:lnSpc>
              <a:buNone/>
            </a:pPr>
            <a:endParaRPr lang="zh-CN" altLang="en-US" sz="2000"/>
          </a:p>
          <a:p>
            <a:pPr marL="457200" lvl="1" indent="0">
              <a:lnSpc>
                <a:spcPct val="90000"/>
              </a:lnSpc>
              <a:buNone/>
            </a:pPr>
            <a:r>
              <a:rPr lang="en-US" altLang="zh-CN" sz="2000"/>
              <a:t>(4)</a:t>
            </a:r>
            <a:r>
              <a:rPr lang="zh-CN" altLang="en-US" sz="2000"/>
              <a:t>突触数目的增减。由于种种复杂环境条件的刺激等原因，或者由于动物本身的生长或衰老，神经系统的突触数目会发生变化，并影响神经元之间的传递效率。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61">
                                            <p:txEl>
                                              <p:pRg st="1" end="1"/>
                                            </p:txEl>
                                          </p:spTgt>
                                        </p:tgtEl>
                                        <p:attrNameLst>
                                          <p:attrName>style.visibility</p:attrName>
                                        </p:attrNameLst>
                                      </p:cBhvr>
                                      <p:to>
                                        <p:strVal val="visible"/>
                                      </p:to>
                                    </p:set>
                                    <p:animEffect transition="in" filter="wipe(down)">
                                      <p:cBhvr>
                                        <p:cTn id="7" dur="500"/>
                                        <p:tgtEl>
                                          <p:spTgt spid="7066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0661">
                                            <p:txEl>
                                              <p:pRg st="3" end="3"/>
                                            </p:txEl>
                                          </p:spTgt>
                                        </p:tgtEl>
                                        <p:attrNameLst>
                                          <p:attrName>style.visibility</p:attrName>
                                        </p:attrNameLst>
                                      </p:cBhvr>
                                      <p:to>
                                        <p:strVal val="visible"/>
                                      </p:to>
                                    </p:set>
                                    <p:animEffect transition="in" filter="wipe(down)">
                                      <p:cBhvr>
                                        <p:cTn id="12" dur="500"/>
                                        <p:tgtEl>
                                          <p:spTgt spid="7066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0661">
                                            <p:txEl>
                                              <p:pRg st="5" end="5"/>
                                            </p:txEl>
                                          </p:spTgt>
                                        </p:tgtEl>
                                        <p:attrNameLst>
                                          <p:attrName>style.visibility</p:attrName>
                                        </p:attrNameLst>
                                      </p:cBhvr>
                                      <p:to>
                                        <p:strVal val="visible"/>
                                      </p:to>
                                    </p:set>
                                    <p:animEffect transition="in" filter="wipe(down)">
                                      <p:cBhvr>
                                        <p:cTn id="17" dur="500"/>
                                        <p:tgtEl>
                                          <p:spTgt spid="7066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0661">
                                            <p:txEl>
                                              <p:pRg st="7" end="7"/>
                                            </p:txEl>
                                          </p:spTgt>
                                        </p:tgtEl>
                                        <p:attrNameLst>
                                          <p:attrName>style.visibility</p:attrName>
                                        </p:attrNameLst>
                                      </p:cBhvr>
                                      <p:to>
                                        <p:strVal val="visible"/>
                                      </p:to>
                                    </p:set>
                                    <p:animEffect transition="in" filter="wipe(down)">
                                      <p:cBhvr>
                                        <p:cTn id="22" dur="500"/>
                                        <p:tgtEl>
                                          <p:spTgt spid="7066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1"/>
          <p:cNvSpPr>
            <a:spLocks noGrp="1" noChangeArrowheads="1"/>
          </p:cNvSpPr>
          <p:nvPr>
            <p:ph type="title" idx="4294967295"/>
          </p:nvPr>
        </p:nvSpPr>
        <p:spPr>
          <a:xfrm>
            <a:off x="533400" y="349250"/>
            <a:ext cx="7770813" cy="519113"/>
          </a:xfrm>
        </p:spPr>
        <p:txBody>
          <a:bodyPr lIns="0" tIns="0" rIns="0" bIns="0"/>
          <a:lstStyle/>
          <a:p>
            <a:pPr defTabSz="-635" eaLnBrk="1" hangingPunct="1">
              <a:lnSpc>
                <a:spcPct val="124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4000">
                <a:latin typeface="Calibri" pitchFamily="34" charset="0"/>
              </a:rPr>
              <a:t>Results</a:t>
            </a:r>
          </a:p>
        </p:txBody>
      </p:sp>
      <p:sp>
        <p:nvSpPr>
          <p:cNvPr id="174082" name="Rectangle 2"/>
          <p:cNvSpPr>
            <a:spLocks noGrp="1" noChangeArrowheads="1"/>
          </p:cNvSpPr>
          <p:nvPr>
            <p:ph type="body" idx="4294967295"/>
          </p:nvPr>
        </p:nvSpPr>
        <p:spPr>
          <a:xfrm>
            <a:off x="609600" y="1143000"/>
            <a:ext cx="7847013" cy="4938713"/>
          </a:xfrm>
        </p:spPr>
        <p:txBody>
          <a:bodyPr lIns="0" tIns="0" rIns="0" bIns="0"/>
          <a:lstStyle/>
          <a:p>
            <a:pPr defTabSz="-635" eaLnBrk="1" hangingPunct="1">
              <a:lnSpc>
                <a:spcPct val="124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a:latin typeface="Calibri" pitchFamily="34" charset="0"/>
              </a:rPr>
              <a:t>Notice detection at multiple scales </a:t>
            </a:r>
          </a:p>
        </p:txBody>
      </p:sp>
      <p:pic>
        <p:nvPicPr>
          <p:cNvPr id="98308"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57200" y="2514600"/>
            <a:ext cx="2743200" cy="2628900"/>
          </a:xfrm>
          <a:prstGeom prst="rect">
            <a:avLst/>
          </a:prstGeom>
          <a:noFill/>
          <a:ln>
            <a:noFill/>
          </a:ln>
          <a:effectLst/>
        </p:spPr>
      </p:pic>
      <p:pic>
        <p:nvPicPr>
          <p:cNvPr id="98309" name="Picture 4"/>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3657600" y="1819275"/>
            <a:ext cx="5029200" cy="3895725"/>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8177" name="Title 1"/>
          <p:cNvSpPr>
            <a:spLocks noGrp="1"/>
          </p:cNvSpPr>
          <p:nvPr>
            <p:ph type="title"/>
          </p:nvPr>
        </p:nvSpPr>
        <p:spPr>
          <a:xfrm>
            <a:off x="457200" y="274638"/>
            <a:ext cx="8229600" cy="1325562"/>
          </a:xfrm>
        </p:spPr>
        <p:txBody>
          <a:bodyPr/>
          <a:lstStyle/>
          <a:p>
            <a:r>
              <a:rPr lang="en-US">
                <a:latin typeface="Calibri" pitchFamily="34" charset="0"/>
              </a:rPr>
              <a:t>Face Detection Demos</a:t>
            </a:r>
            <a:br>
              <a:rPr lang="en-US">
                <a:latin typeface="Calibri" pitchFamily="34" charset="0"/>
              </a:rPr>
            </a:br>
            <a:r>
              <a:rPr lang="en-US" sz="3600">
                <a:latin typeface="Calibri" pitchFamily="34" charset="0"/>
              </a:rPr>
              <a:t>(but </a:t>
            </a:r>
            <a:r>
              <a:rPr lang="en-US" sz="3600" i="1">
                <a:latin typeface="Calibri" pitchFamily="34" charset="0"/>
              </a:rPr>
              <a:t>not</a:t>
            </a:r>
            <a:r>
              <a:rPr lang="en-US" sz="3600">
                <a:latin typeface="Calibri" pitchFamily="34" charset="0"/>
              </a:rPr>
              <a:t> using neural nets)</a:t>
            </a:r>
          </a:p>
        </p:txBody>
      </p:sp>
      <p:sp>
        <p:nvSpPr>
          <p:cNvPr id="3" name="Content Placeholder 2"/>
          <p:cNvSpPr>
            <a:spLocks noGrp="1"/>
          </p:cNvSpPr>
          <p:nvPr>
            <p:ph idx="1"/>
          </p:nvPr>
        </p:nvSpPr>
        <p:spPr>
          <a:xfrm>
            <a:off x="755650" y="1676400"/>
            <a:ext cx="7848600" cy="4422775"/>
          </a:xfrm>
        </p:spPr>
        <p:txBody>
          <a:bodyPr/>
          <a:lstStyle/>
          <a:p>
            <a:pPr marL="0" indent="0">
              <a:buFont typeface="Wingdings" pitchFamily="2" charset="2"/>
              <a:buNone/>
              <a:defRPr/>
            </a:pPr>
            <a:endParaRPr lang="en-US" sz="2800" dirty="0">
              <a:ea typeface="+mn-ea"/>
              <a:cs typeface="+mn-cs"/>
            </a:endParaRPr>
          </a:p>
          <a:p>
            <a:pPr>
              <a:buFont typeface="Arial" pitchFamily="34" charset="0"/>
              <a:buChar char="•"/>
              <a:defRPr/>
            </a:pPr>
            <a:r>
              <a:rPr lang="en-US" sz="2800" dirty="0" smtClean="0">
                <a:ea typeface="+mn-ea"/>
                <a:cs typeface="+mn-cs"/>
                <a:hlinkClick r:id="rId3"/>
              </a:rPr>
              <a:t>http://flashfacedetection.com/</a:t>
            </a:r>
            <a:endParaRPr lang="en-US" sz="2800" dirty="0" smtClean="0">
              <a:ea typeface="+mn-ea"/>
              <a:cs typeface="+mn-cs"/>
            </a:endParaRPr>
          </a:p>
          <a:p>
            <a:pPr>
              <a:buFont typeface="Arial" pitchFamily="34" charset="0"/>
              <a:buChar char="•"/>
              <a:defRPr/>
            </a:pPr>
            <a:endParaRPr lang="en-US" sz="2800" dirty="0">
              <a:ea typeface="+mn-ea"/>
              <a:cs typeface="+mn-cs"/>
            </a:endParaRPr>
          </a:p>
          <a:p>
            <a:pPr>
              <a:buFont typeface="Arial" pitchFamily="34" charset="0"/>
              <a:buChar char="•"/>
              <a:defRPr/>
            </a:pPr>
            <a:r>
              <a:rPr lang="en-US" sz="2800" dirty="0" smtClean="0">
                <a:ea typeface="+mn-ea"/>
                <a:cs typeface="+mn-cs"/>
                <a:hlinkClick r:id="rId4"/>
              </a:rPr>
              <a:t>http://flashfacedetection.com/camdemo2.html</a:t>
            </a:r>
            <a:endParaRPr lang="en-US" sz="2800" dirty="0" smtClean="0">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p:nvPr>
        </p:nvSpPr>
        <p:spPr>
          <a:xfrm>
            <a:off x="0" y="274638"/>
            <a:ext cx="9144000" cy="1143000"/>
          </a:xfrm>
        </p:spPr>
        <p:txBody>
          <a:bodyPr/>
          <a:lstStyle/>
          <a:p>
            <a:pPr eaLnBrk="1" hangingPunct="1"/>
            <a:r>
              <a:rPr lang="en-US" sz="4000">
                <a:latin typeface="Calibri" pitchFamily="34" charset="0"/>
              </a:rPr>
              <a:t>What is Wrong with Back-Propagation?</a:t>
            </a:r>
          </a:p>
        </p:txBody>
      </p:sp>
      <p:sp>
        <p:nvSpPr>
          <p:cNvPr id="188418" name="Rectangle 3"/>
          <p:cNvSpPr>
            <a:spLocks noGrp="1" noChangeArrowheads="1"/>
          </p:cNvSpPr>
          <p:nvPr>
            <p:ph type="body" idx="1"/>
          </p:nvPr>
        </p:nvSpPr>
        <p:spPr>
          <a:xfrm>
            <a:off x="609600" y="1447800"/>
            <a:ext cx="8180388" cy="5257799"/>
          </a:xfrm>
        </p:spPr>
        <p:txBody>
          <a:bodyPr/>
          <a:lstStyle/>
          <a:p>
            <a:pPr eaLnBrk="1" hangingPunct="1"/>
            <a:r>
              <a:rPr lang="en-US">
                <a:latin typeface="Calibri" pitchFamily="34" charset="0"/>
              </a:rPr>
              <a:t>R</a:t>
            </a:r>
            <a:r>
              <a:rPr lang="en-US" smtClean="0">
                <a:latin typeface="Calibri" pitchFamily="34" charset="0"/>
              </a:rPr>
              <a:t>equires </a:t>
            </a:r>
            <a:r>
              <a:rPr lang="en-US">
                <a:latin typeface="Calibri" pitchFamily="34" charset="0"/>
              </a:rPr>
              <a:t>labeled training data</a:t>
            </a:r>
          </a:p>
          <a:p>
            <a:pPr lvl="1" eaLnBrk="1" hangingPunct="1"/>
            <a:r>
              <a:rPr lang="en-US" sz="3200">
                <a:solidFill>
                  <a:srgbClr val="FF0000"/>
                </a:solidFill>
                <a:latin typeface="Calibri" pitchFamily="34" charset="0"/>
              </a:rPr>
              <a:t>Almost all data is </a:t>
            </a:r>
            <a:r>
              <a:rPr lang="en-US" sz="3200" b="1">
                <a:solidFill>
                  <a:srgbClr val="FF0000"/>
                </a:solidFill>
                <a:latin typeface="Calibri" pitchFamily="34" charset="0"/>
              </a:rPr>
              <a:t>unlabeled</a:t>
            </a:r>
            <a:r>
              <a:rPr lang="en-US" sz="3200">
                <a:solidFill>
                  <a:srgbClr val="FF0000"/>
                </a:solidFill>
                <a:latin typeface="Calibri" pitchFamily="34" charset="0"/>
              </a:rPr>
              <a:t>	</a:t>
            </a:r>
          </a:p>
          <a:p>
            <a:pPr eaLnBrk="1" hangingPunct="1"/>
            <a:r>
              <a:rPr lang="en-US">
                <a:latin typeface="Calibri" pitchFamily="34" charset="0"/>
              </a:rPr>
              <a:t>L</a:t>
            </a:r>
            <a:r>
              <a:rPr lang="en-US" smtClean="0">
                <a:latin typeface="Calibri" pitchFamily="34" charset="0"/>
              </a:rPr>
              <a:t>earning </a:t>
            </a:r>
            <a:r>
              <a:rPr lang="en-US">
                <a:latin typeface="Calibri" pitchFamily="34" charset="0"/>
              </a:rPr>
              <a:t>time does not scale well</a:t>
            </a:r>
          </a:p>
          <a:p>
            <a:pPr lvl="1" eaLnBrk="1" hangingPunct="1"/>
            <a:r>
              <a:rPr lang="en-US" sz="3200">
                <a:solidFill>
                  <a:srgbClr val="FF0000"/>
                </a:solidFill>
                <a:latin typeface="Calibri" pitchFamily="34" charset="0"/>
              </a:rPr>
              <a:t>It is very slow </a:t>
            </a:r>
            <a:r>
              <a:rPr lang="en-US" sz="3200" smtClean="0">
                <a:solidFill>
                  <a:srgbClr val="FF0000"/>
                </a:solidFill>
                <a:latin typeface="Calibri" pitchFamily="34" charset="0"/>
              </a:rPr>
              <a:t>to converge in </a:t>
            </a:r>
            <a:r>
              <a:rPr lang="en-US" sz="3200">
                <a:solidFill>
                  <a:srgbClr val="FF0000"/>
                </a:solidFill>
                <a:latin typeface="Calibri" pitchFamily="34" charset="0"/>
              </a:rPr>
              <a:t>networks with multiple hidden layers</a:t>
            </a:r>
          </a:p>
          <a:p>
            <a:pPr eaLnBrk="1" hangingPunct="1"/>
            <a:r>
              <a:rPr lang="en-US">
                <a:latin typeface="Calibri" pitchFamily="34" charset="0"/>
              </a:rPr>
              <a:t>C</a:t>
            </a:r>
            <a:r>
              <a:rPr lang="en-US" smtClean="0">
                <a:latin typeface="Calibri" pitchFamily="34" charset="0"/>
              </a:rPr>
              <a:t>an </a:t>
            </a:r>
            <a:r>
              <a:rPr lang="en-US">
                <a:latin typeface="Calibri" pitchFamily="34" charset="0"/>
              </a:rPr>
              <a:t>get stuck in poor local </a:t>
            </a:r>
            <a:r>
              <a:rPr lang="en-US" smtClean="0">
                <a:latin typeface="Calibri" pitchFamily="34" charset="0"/>
              </a:rPr>
              <a:t>optima</a:t>
            </a:r>
          </a:p>
          <a:p>
            <a:pPr eaLnBrk="1" hangingPunct="1"/>
            <a:r>
              <a:rPr lang="de-CH" err="1" smtClean="0">
                <a:latin typeface="Calibri" pitchFamily="34" charset="0"/>
              </a:rPr>
              <a:t>Overfitting</a:t>
            </a:r>
            <a:r>
              <a:rPr lang="de-CH" smtClean="0">
                <a:latin typeface="Calibri" pitchFamily="34" charset="0"/>
              </a:rPr>
              <a:t> </a:t>
            </a:r>
            <a:r>
              <a:rPr lang="de-CH" err="1" smtClean="0">
                <a:latin typeface="Calibri" pitchFamily="34" charset="0"/>
              </a:rPr>
              <a:t>problem</a:t>
            </a:r>
            <a:endParaRPr lang="en-US">
              <a:latin typeface="Calibri" pitchFamily="34" charset="0"/>
            </a:endParaRPr>
          </a:p>
          <a:p>
            <a:pPr eaLnBrk="1" hangingPunct="1"/>
            <a:endParaRPr lang="en-US">
              <a:latin typeface="Calibri" pitchFamily="34" charset="0"/>
            </a:endParaRPr>
          </a:p>
          <a:p>
            <a:pPr lvl="1" eaLnBrk="1" hangingPunct="1"/>
            <a:endParaRPr lang="en-US" sz="2400">
              <a:latin typeface="Calibri" pitchFamily="34" charset="0"/>
            </a:endParaRPr>
          </a:p>
        </p:txBody>
      </p:sp>
      <p:sp>
        <p:nvSpPr>
          <p:cNvPr id="188419" name="TextBox 1"/>
          <p:cNvSpPr txBox="1">
            <a:spLocks noChangeArrowheads="1"/>
          </p:cNvSpPr>
          <p:nvPr/>
        </p:nvSpPr>
        <p:spPr bwMode="auto">
          <a:xfrm>
            <a:off x="7543800" y="6413500"/>
            <a:ext cx="1457325" cy="338138"/>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600" b="0" i="0"/>
              <a:t>from G. Hinton</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4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841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841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84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41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41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457200" y="0"/>
            <a:ext cx="8229600" cy="1143000"/>
          </a:xfrm>
        </p:spPr>
        <p:txBody>
          <a:bodyPr/>
          <a:lstStyle/>
          <a:p>
            <a:r>
              <a:rPr lang="en-US">
                <a:latin typeface="Calibri" pitchFamily="34" charset="0"/>
              </a:rPr>
              <a:t>Sigmoid Function</a:t>
            </a:r>
          </a:p>
        </p:txBody>
      </p:sp>
      <p:sp>
        <p:nvSpPr>
          <p:cNvPr id="3" name="Content Placeholder 2"/>
          <p:cNvSpPr>
            <a:spLocks noGrp="1"/>
          </p:cNvSpPr>
          <p:nvPr>
            <p:ph idx="1"/>
          </p:nvPr>
        </p:nvSpPr>
        <p:spPr>
          <a:xfrm>
            <a:off x="685800" y="1295400"/>
            <a:ext cx="8001000" cy="4830763"/>
          </a:xfrm>
        </p:spPr>
        <p:txBody>
          <a:bodyPr/>
          <a:lstStyle/>
          <a:p>
            <a:pPr marL="0" indent="0">
              <a:buNone/>
            </a:pPr>
            <a:r>
              <a:rPr lang="en-US" smtClean="0"/>
              <a:t>Slow learning because “saturated” units “kill” gradients</a:t>
            </a:r>
            <a:endParaRPr lang="en-US"/>
          </a:p>
        </p:txBody>
      </p:sp>
      <p:pic>
        <p:nvPicPr>
          <p:cNvPr id="2" name="Picture 1"/>
          <p:cNvPicPr>
            <a:picLocks noChangeAspect="1"/>
          </p:cNvPicPr>
          <p:nvPr/>
        </p:nvPicPr>
        <p:blipFill>
          <a:blip r:embed="rId3"/>
          <a:stretch>
            <a:fillRect/>
          </a:stretch>
        </p:blipFill>
        <p:spPr>
          <a:xfrm>
            <a:off x="304800" y="2667000"/>
            <a:ext cx="8636072" cy="3745766"/>
          </a:xfrm>
          <a:prstGeom prst="rect">
            <a:avLst/>
          </a:prstGeom>
        </p:spPr>
      </p:pic>
      <p:cxnSp>
        <p:nvCxnSpPr>
          <p:cNvPr id="5" name="Straight Connector 4"/>
          <p:cNvCxnSpPr/>
          <p:nvPr/>
        </p:nvCxnSpPr>
        <p:spPr>
          <a:xfrm>
            <a:off x="2286000" y="5029200"/>
            <a:ext cx="822960" cy="822960"/>
          </a:xfrm>
          <a:prstGeom prst="line">
            <a:avLst/>
          </a:prstGeom>
          <a:ln w="76200">
            <a:solidFill>
              <a:srgbClr val="0000FF"/>
            </a:solidFill>
            <a:tailEnd type="triangle" w="lg"/>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4800600" y="2971800"/>
            <a:ext cx="990600" cy="304800"/>
          </a:xfrm>
          <a:prstGeom prst="line">
            <a:avLst/>
          </a:prstGeom>
          <a:ln w="76200">
            <a:solidFill>
              <a:srgbClr val="0000FF"/>
            </a:solidFill>
            <a:tailEnd type="triangle" w="lg"/>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990600" y="4572000"/>
            <a:ext cx="2377574" cy="461665"/>
          </a:xfrm>
          <a:prstGeom prst="rect">
            <a:avLst/>
          </a:prstGeom>
          <a:noFill/>
        </p:spPr>
        <p:txBody>
          <a:bodyPr wrap="none" rtlCol="0">
            <a:spAutoFit/>
          </a:bodyPr>
          <a:lstStyle/>
          <a:p>
            <a:r>
              <a:rPr lang="en-US" i="0" smtClean="0">
                <a:latin typeface="+mn-lt"/>
              </a:rPr>
              <a:t>Derivative near 0</a:t>
            </a:r>
            <a:endParaRPr lang="en-US" i="0">
              <a:latin typeface="+mn-lt"/>
            </a:endParaRPr>
          </a:p>
        </p:txBody>
      </p:sp>
      <p:sp>
        <p:nvSpPr>
          <p:cNvPr id="11" name="TextBox 10"/>
          <p:cNvSpPr txBox="1"/>
          <p:nvPr/>
        </p:nvSpPr>
        <p:spPr>
          <a:xfrm>
            <a:off x="2438400" y="3048000"/>
            <a:ext cx="2377574" cy="461665"/>
          </a:xfrm>
          <a:prstGeom prst="rect">
            <a:avLst/>
          </a:prstGeom>
          <a:noFill/>
        </p:spPr>
        <p:txBody>
          <a:bodyPr wrap="none" rtlCol="0">
            <a:spAutoFit/>
          </a:bodyPr>
          <a:lstStyle/>
          <a:p>
            <a:r>
              <a:rPr lang="en-US" i="0" smtClean="0">
                <a:latin typeface="+mn-lt"/>
              </a:rPr>
              <a:t>Derivative near 0</a:t>
            </a:r>
            <a:endParaRPr lang="en-US"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smtClean="0"/>
              <a:t>Speeding Up Training</a:t>
            </a:r>
            <a:endParaRPr lang="en-US"/>
          </a:p>
        </p:txBody>
      </p:sp>
      <p:pic>
        <p:nvPicPr>
          <p:cNvPr id="4" name="Picture 3"/>
          <p:cNvPicPr>
            <a:picLocks noChangeAspect="1"/>
          </p:cNvPicPr>
          <p:nvPr/>
        </p:nvPicPr>
        <p:blipFill>
          <a:blip r:embed="rId3"/>
          <a:stretch>
            <a:fillRect/>
          </a:stretch>
        </p:blipFill>
        <p:spPr>
          <a:xfrm>
            <a:off x="2819400" y="3003055"/>
            <a:ext cx="4648200" cy="3734317"/>
          </a:xfrm>
          <a:prstGeom prst="rect">
            <a:avLst/>
          </a:prstGeom>
        </p:spPr>
      </p:pic>
      <p:sp>
        <p:nvSpPr>
          <p:cNvPr id="6" name="Rounded Rectangular Callout 5"/>
          <p:cNvSpPr/>
          <p:nvPr/>
        </p:nvSpPr>
        <p:spPr>
          <a:xfrm>
            <a:off x="4800600" y="3505200"/>
            <a:ext cx="914400" cy="533400"/>
          </a:xfrm>
          <a:prstGeom prst="wedgeRoundRectCallout">
            <a:avLst>
              <a:gd name="adj1" fmla="val -74021"/>
              <a:gd name="adj2" fmla="val 165622"/>
              <a:gd name="adj3" fmla="val 16667"/>
            </a:avLst>
          </a:prstGeom>
          <a:solidFill>
            <a:schemeClr val="bg1"/>
          </a:solidFill>
          <a:ln w="38100">
            <a:solidFill>
              <a:srgbClr val="CC3300"/>
            </a:solidFill>
          </a:ln>
        </p:spPr>
        <p:style>
          <a:lnRef idx="1">
            <a:schemeClr val="accent1"/>
          </a:lnRef>
          <a:fillRef idx="3">
            <a:schemeClr val="accent1"/>
          </a:fillRef>
          <a:effectRef idx="2">
            <a:schemeClr val="accent1"/>
          </a:effectRef>
          <a:fontRef idx="minor">
            <a:schemeClr val="lt1"/>
          </a:fontRef>
        </p:style>
        <p:txBody>
          <a:bodyPr/>
          <a:lstStyle/>
          <a:p>
            <a:r>
              <a:rPr lang="en-US" i="0" err="1" smtClean="0">
                <a:solidFill>
                  <a:srgbClr val="000000"/>
                </a:solidFill>
              </a:rPr>
              <a:t>tanh</a:t>
            </a:r>
            <a:endParaRPr lang="en-US" i="0">
              <a:solidFill>
                <a:srgbClr val="000000"/>
              </a:solidFill>
            </a:endParaRPr>
          </a:p>
        </p:txBody>
      </p:sp>
      <p:sp>
        <p:nvSpPr>
          <p:cNvPr id="7" name="TextBox 6"/>
          <p:cNvSpPr txBox="1"/>
          <p:nvPr/>
        </p:nvSpPr>
        <p:spPr>
          <a:xfrm>
            <a:off x="4624287" y="6324600"/>
            <a:ext cx="1090713" cy="461665"/>
          </a:xfrm>
          <a:prstGeom prst="rect">
            <a:avLst/>
          </a:prstGeom>
          <a:solidFill>
            <a:schemeClr val="bg1"/>
          </a:solidFill>
        </p:spPr>
        <p:txBody>
          <a:bodyPr wrap="none" rtlCol="0">
            <a:spAutoFit/>
          </a:bodyPr>
          <a:lstStyle/>
          <a:p>
            <a:r>
              <a:rPr lang="en-US" b="0" i="0" smtClean="0">
                <a:latin typeface="+mn-lt"/>
              </a:rPr>
              <a:t>Epochs</a:t>
            </a:r>
            <a:endParaRPr lang="en-US" b="0" i="0">
              <a:latin typeface="+mn-lt"/>
            </a:endParaRPr>
          </a:p>
        </p:txBody>
      </p:sp>
      <p:sp>
        <p:nvSpPr>
          <p:cNvPr id="8" name="TextBox 7"/>
          <p:cNvSpPr txBox="1"/>
          <p:nvPr/>
        </p:nvSpPr>
        <p:spPr>
          <a:xfrm rot="16200000">
            <a:off x="1869134" y="4150667"/>
            <a:ext cx="2057400" cy="461665"/>
          </a:xfrm>
          <a:prstGeom prst="rect">
            <a:avLst/>
          </a:prstGeom>
          <a:solidFill>
            <a:schemeClr val="bg1"/>
          </a:solidFill>
        </p:spPr>
        <p:txBody>
          <a:bodyPr wrap="square" rtlCol="0">
            <a:spAutoFit/>
          </a:bodyPr>
          <a:lstStyle/>
          <a:p>
            <a:r>
              <a:rPr lang="en-US" b="0" i="0" smtClean="0">
                <a:latin typeface="+mn-lt"/>
              </a:rPr>
              <a:t>Training Error</a:t>
            </a:r>
            <a:endParaRPr lang="en-US" b="0" i="0">
              <a:latin typeface="+mn-lt"/>
            </a:endParaRPr>
          </a:p>
        </p:txBody>
      </p:sp>
      <p:sp>
        <p:nvSpPr>
          <p:cNvPr id="5" name="Rounded Rectangular Callout 4"/>
          <p:cNvSpPr/>
          <p:nvPr/>
        </p:nvSpPr>
        <p:spPr>
          <a:xfrm>
            <a:off x="2286000" y="5791200"/>
            <a:ext cx="915252" cy="580222"/>
          </a:xfrm>
          <a:prstGeom prst="wedgeRoundRectCallout">
            <a:avLst>
              <a:gd name="adj1" fmla="val 113657"/>
              <a:gd name="adj2" fmla="val -176683"/>
              <a:gd name="adj3" fmla="val 16667"/>
            </a:avLst>
          </a:prstGeom>
          <a:solidFill>
            <a:schemeClr val="bg1"/>
          </a:solidFill>
          <a:ln w="38100">
            <a:solidFill>
              <a:srgbClr val="CC3300"/>
            </a:solidFill>
          </a:ln>
        </p:spPr>
        <p:style>
          <a:lnRef idx="1">
            <a:schemeClr val="accent1"/>
          </a:lnRef>
          <a:fillRef idx="3">
            <a:schemeClr val="accent1"/>
          </a:fillRef>
          <a:effectRef idx="2">
            <a:schemeClr val="accent1"/>
          </a:effectRef>
          <a:fontRef idx="minor">
            <a:schemeClr val="lt1"/>
          </a:fontRef>
        </p:style>
        <p:txBody>
          <a:bodyPr/>
          <a:lstStyle/>
          <a:p>
            <a:r>
              <a:rPr lang="en-US" i="0" err="1" smtClean="0">
                <a:solidFill>
                  <a:srgbClr val="000000"/>
                </a:solidFill>
              </a:rPr>
              <a:t>ReLU</a:t>
            </a:r>
            <a:endParaRPr lang="en-US" i="0">
              <a:solidFill>
                <a:srgbClr val="000000"/>
              </a:solidFill>
            </a:endParaRPr>
          </a:p>
        </p:txBody>
      </p:sp>
      <p:sp>
        <p:nvSpPr>
          <p:cNvPr id="3" name="Content Placeholder 2"/>
          <p:cNvSpPr>
            <a:spLocks noGrp="1"/>
          </p:cNvSpPr>
          <p:nvPr>
            <p:ph idx="1"/>
          </p:nvPr>
        </p:nvSpPr>
        <p:spPr>
          <a:xfrm>
            <a:off x="685800" y="990600"/>
            <a:ext cx="8001000" cy="5135563"/>
          </a:xfrm>
        </p:spPr>
        <p:txBody>
          <a:bodyPr/>
          <a:lstStyle/>
          <a:p>
            <a:pPr marL="0" indent="0">
              <a:buNone/>
            </a:pPr>
            <a:r>
              <a:rPr lang="en-US" smtClean="0"/>
              <a:t>Use </a:t>
            </a:r>
            <a:r>
              <a:rPr lang="en-US" err="1" smtClean="0"/>
              <a:t>ReLU</a:t>
            </a:r>
            <a:r>
              <a:rPr lang="en-US" smtClean="0"/>
              <a:t> instead of Sigmoid (or </a:t>
            </a:r>
            <a:r>
              <a:rPr lang="en-US" err="1" smtClean="0"/>
              <a:t>Tanh</a:t>
            </a:r>
            <a:r>
              <a:rPr lang="en-US" smtClean="0"/>
              <a:t>)</a:t>
            </a:r>
          </a:p>
          <a:p>
            <a:pPr lvl="1"/>
            <a:r>
              <a:rPr lang="en-US" smtClean="0"/>
              <a:t>Rectified Linear Unit:   </a:t>
            </a:r>
            <a:r>
              <a:rPr lang="en-US" i="1" smtClean="0"/>
              <a:t>g</a:t>
            </a:r>
            <a:r>
              <a:rPr lang="en-US" smtClean="0"/>
              <a:t>(</a:t>
            </a:r>
            <a:r>
              <a:rPr lang="en-US" i="1" smtClean="0"/>
              <a:t>x</a:t>
            </a:r>
            <a:r>
              <a:rPr lang="en-US" smtClean="0"/>
              <a:t>) = max(0, </a:t>
            </a:r>
            <a:r>
              <a:rPr lang="en-US" i="1" smtClean="0"/>
              <a:t>x</a:t>
            </a:r>
            <a:r>
              <a:rPr lang="en-US" smtClean="0"/>
              <a:t>)</a:t>
            </a:r>
          </a:p>
          <a:p>
            <a:pPr lvl="1"/>
            <a:r>
              <a:rPr lang="en-US" err="1" smtClean="0"/>
              <a:t>ReLU</a:t>
            </a:r>
            <a:r>
              <a:rPr lang="en-US" smtClean="0"/>
              <a:t> reaches 25% error rate 6x faster than </a:t>
            </a:r>
            <a:r>
              <a:rPr lang="en-US" err="1" smtClean="0"/>
              <a:t>tanh</a:t>
            </a:r>
            <a:endParaRPr lang="en-US" smtClean="0"/>
          </a:p>
          <a:p>
            <a:pPr lvl="1"/>
            <a:r>
              <a:rPr lang="en-US" smtClean="0"/>
              <a:t>Computationally efficient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Rectified Linear Function (</a:t>
            </a:r>
            <a:r>
              <a:rPr lang="en-US" err="1" smtClean="0"/>
              <a:t>ReLU</a:t>
            </a:r>
            <a:r>
              <a:rPr lang="en-US" smtClean="0"/>
              <a:t>)</a:t>
            </a:r>
            <a:endParaRPr lang="en-US"/>
          </a:p>
        </p:txBody>
      </p:sp>
      <p:pic>
        <p:nvPicPr>
          <p:cNvPr id="5" name="图片 4"/>
          <p:cNvPicPr>
            <a:picLocks noChangeAspect="1"/>
          </p:cNvPicPr>
          <p:nvPr/>
        </p:nvPicPr>
        <p:blipFill>
          <a:blip r:embed="rId2"/>
          <a:stretch>
            <a:fillRect/>
          </a:stretch>
        </p:blipFill>
        <p:spPr>
          <a:xfrm>
            <a:off x="1259632" y="1196752"/>
            <a:ext cx="6624736" cy="5376891"/>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14600" y="4081216"/>
            <a:ext cx="4159926" cy="2624383"/>
          </a:xfrm>
          <a:prstGeom prst="rect">
            <a:avLst/>
          </a:prstGeom>
        </p:spPr>
      </p:pic>
      <p:sp>
        <p:nvSpPr>
          <p:cNvPr id="3" name="Content Placeholder 2"/>
          <p:cNvSpPr>
            <a:spLocks noGrp="1"/>
          </p:cNvSpPr>
          <p:nvPr>
            <p:ph idx="1"/>
          </p:nvPr>
        </p:nvSpPr>
        <p:spPr>
          <a:xfrm>
            <a:off x="457200" y="0"/>
            <a:ext cx="8534400" cy="6126163"/>
          </a:xfrm>
        </p:spPr>
        <p:txBody>
          <a:bodyPr/>
          <a:lstStyle/>
          <a:p>
            <a:pPr marL="0" indent="0">
              <a:buNone/>
            </a:pPr>
            <a:r>
              <a:rPr lang="en-US" sz="3600" smtClean="0"/>
              <a:t>What’s the Derivative of the </a:t>
            </a:r>
            <a:r>
              <a:rPr lang="en-US" sz="3600" err="1" smtClean="0"/>
              <a:t>ReLU</a:t>
            </a:r>
            <a:r>
              <a:rPr lang="en-US" sz="3600" smtClean="0"/>
              <a:t> Function?</a:t>
            </a:r>
          </a:p>
          <a:p>
            <a:pPr marL="0" indent="0">
              <a:buNone/>
            </a:pPr>
            <a:endParaRPr lang="en-US" sz="3600" smtClean="0"/>
          </a:p>
          <a:p>
            <a:pPr marL="0" indent="0">
              <a:buNone/>
            </a:pPr>
            <a:endParaRPr lang="en-US" sz="3600"/>
          </a:p>
          <a:p>
            <a:pPr marL="0" indent="0">
              <a:buNone/>
            </a:pPr>
            <a:endParaRPr lang="en-US" sz="3600" smtClean="0"/>
          </a:p>
          <a:p>
            <a:pPr marL="0" indent="0">
              <a:buNone/>
            </a:pPr>
            <a:r>
              <a:rPr lang="en-US" smtClean="0"/>
              <a:t>But this means when x ≤ 0 the unit will never update because </a:t>
            </a:r>
            <a:r>
              <a:rPr lang="en-US" err="1" smtClean="0"/>
              <a:t>Δ</a:t>
            </a:r>
            <a:r>
              <a:rPr lang="en-US" i="1" baseline="-25000" err="1" smtClean="0"/>
              <a:t>i</a:t>
            </a:r>
            <a:r>
              <a:rPr lang="en-US" smtClean="0"/>
              <a:t> = 0</a:t>
            </a:r>
          </a:p>
          <a:p>
            <a:pPr lvl="1"/>
            <a:r>
              <a:rPr lang="en-US" smtClean="0"/>
              <a:t>Fix using a variation such as “Leaky </a:t>
            </a:r>
            <a:r>
              <a:rPr lang="en-US" err="1" smtClean="0"/>
              <a:t>ReLU</a:t>
            </a:r>
            <a:r>
              <a:rPr lang="en-US" smtClean="0"/>
              <a:t>”:</a:t>
            </a:r>
            <a:endParaRPr lang="en-US"/>
          </a:p>
        </p:txBody>
      </p:sp>
      <p:graphicFrame>
        <p:nvGraphicFramePr>
          <p:cNvPr id="5" name="Object 4"/>
          <p:cNvGraphicFramePr>
            <a:graphicFrameLocks noChangeAspect="1"/>
          </p:cNvGraphicFramePr>
          <p:nvPr/>
        </p:nvGraphicFramePr>
        <p:xfrm>
          <a:off x="2438400" y="1143000"/>
          <a:ext cx="3810000" cy="1344706"/>
        </p:xfrm>
        <a:graphic>
          <a:graphicData uri="http://schemas.openxmlformats.org/presentationml/2006/ole">
            <p:oleObj spid="_x0000_s264236" name="Equation" r:id="rId4" imgW="1499400" imgH="520920"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943600"/>
          </a:xfrm>
        </p:spPr>
        <p:txBody>
          <a:bodyPr/>
          <a:lstStyle/>
          <a:p>
            <a:r>
              <a:rPr lang="en-US" smtClean="0"/>
              <a:t>Early NNs used only 1 or 2 hidden layers because training was slow, thought to converge to poor local minima, and </a:t>
            </a:r>
            <a:r>
              <a:rPr lang="en-US" err="1" smtClean="0"/>
              <a:t>overfit</a:t>
            </a:r>
            <a:endParaRPr lang="en-US" smtClean="0"/>
          </a:p>
          <a:p>
            <a:endParaRPr lang="en-US" smtClean="0"/>
          </a:p>
          <a:p>
            <a:r>
              <a:rPr lang="en-US" smtClean="0"/>
              <a:t>Recent results suggest that local minima are </a:t>
            </a:r>
            <a:r>
              <a:rPr lang="en-US" b="1" i="1" smtClean="0"/>
              <a:t>not</a:t>
            </a:r>
            <a:r>
              <a:rPr lang="en-US" smtClean="0"/>
              <a:t> a serious problem – regardless of initial conditions, bigger NNs contain many more local minima but nearly all are solutions of very similar quality.  And </a:t>
            </a:r>
            <a:r>
              <a:rPr lang="en-US" err="1" smtClean="0"/>
              <a:t>overfitting</a:t>
            </a:r>
            <a:r>
              <a:rPr lang="en-US" smtClean="0"/>
              <a:t> can be avoided using regularization techniques rather than using fewer units</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de-CH" b="1" err="1" smtClean="0">
                <a:solidFill>
                  <a:srgbClr val="FF0000"/>
                </a:solidFill>
              </a:rPr>
              <a:t>Deep</a:t>
            </a:r>
            <a:r>
              <a:rPr lang="de-CH" b="1" smtClean="0">
                <a:solidFill>
                  <a:srgbClr val="FF0000"/>
                </a:solidFill>
              </a:rPr>
              <a:t> Learning</a:t>
            </a:r>
            <a:endParaRPr lang="de-CH" b="1">
              <a:solidFill>
                <a:srgbClr val="FF0000"/>
              </a:solidFill>
            </a:endParaRPr>
          </a:p>
        </p:txBody>
      </p:sp>
      <p:sp>
        <p:nvSpPr>
          <p:cNvPr id="3" name="Content Placeholder 2"/>
          <p:cNvSpPr>
            <a:spLocks noGrp="1"/>
          </p:cNvSpPr>
          <p:nvPr>
            <p:ph idx="1"/>
          </p:nvPr>
        </p:nvSpPr>
        <p:spPr>
          <a:xfrm>
            <a:off x="353291" y="1371600"/>
            <a:ext cx="8162059" cy="5060373"/>
          </a:xfrm>
        </p:spPr>
        <p:txBody>
          <a:bodyPr>
            <a:normAutofit/>
          </a:bodyPr>
          <a:lstStyle/>
          <a:p>
            <a:r>
              <a:rPr lang="de-CH" err="1" smtClean="0"/>
              <a:t>Use</a:t>
            </a:r>
            <a:r>
              <a:rPr lang="de-CH" smtClean="0"/>
              <a:t> </a:t>
            </a:r>
            <a:r>
              <a:rPr lang="de-CH" i="1" err="1" smtClean="0"/>
              <a:t>many</a:t>
            </a:r>
            <a:r>
              <a:rPr lang="de-CH" i="1" smtClean="0"/>
              <a:t> </a:t>
            </a:r>
            <a:r>
              <a:rPr lang="de-CH" i="1" err="1" smtClean="0"/>
              <a:t>hidden</a:t>
            </a:r>
            <a:r>
              <a:rPr lang="de-CH" i="1" smtClean="0"/>
              <a:t> </a:t>
            </a:r>
            <a:r>
              <a:rPr lang="de-CH" i="1" err="1" smtClean="0"/>
              <a:t>layers</a:t>
            </a:r>
            <a:r>
              <a:rPr lang="de-CH" i="1" smtClean="0"/>
              <a:t> </a:t>
            </a:r>
            <a:r>
              <a:rPr lang="de-CH" smtClean="0"/>
              <a:t>(</a:t>
            </a:r>
            <a:r>
              <a:rPr lang="de-CH" err="1" smtClean="0"/>
              <a:t>often</a:t>
            </a:r>
            <a:r>
              <a:rPr lang="de-CH" smtClean="0"/>
              <a:t> 10-20)</a:t>
            </a:r>
          </a:p>
          <a:p>
            <a:r>
              <a:rPr lang="de-CH"/>
              <a:t>Called </a:t>
            </a:r>
            <a:r>
              <a:rPr lang="de-CH" b="1" err="1"/>
              <a:t>Deep</a:t>
            </a:r>
            <a:r>
              <a:rPr lang="de-CH" b="1"/>
              <a:t> </a:t>
            </a:r>
            <a:r>
              <a:rPr lang="de-CH" b="1" err="1"/>
              <a:t>Neural</a:t>
            </a:r>
            <a:r>
              <a:rPr lang="de-CH" b="1"/>
              <a:t> </a:t>
            </a:r>
            <a:r>
              <a:rPr lang="de-CH" b="1" err="1"/>
              <a:t>Nets</a:t>
            </a:r>
            <a:r>
              <a:rPr lang="de-CH"/>
              <a:t> </a:t>
            </a:r>
            <a:r>
              <a:rPr lang="de-CH" err="1"/>
              <a:t>or</a:t>
            </a:r>
            <a:r>
              <a:rPr lang="de-CH"/>
              <a:t> </a:t>
            </a:r>
            <a:r>
              <a:rPr lang="de-CH" b="1" err="1"/>
              <a:t>Deep</a:t>
            </a:r>
            <a:r>
              <a:rPr lang="de-CH" b="1"/>
              <a:t> </a:t>
            </a:r>
            <a:r>
              <a:rPr lang="de-CH" b="1" err="1" smtClean="0"/>
              <a:t>Nets</a:t>
            </a:r>
            <a:endParaRPr lang="de-CH" i="1" smtClean="0"/>
          </a:p>
        </p:txBody>
      </p:sp>
      <p:pic>
        <p:nvPicPr>
          <p:cNvPr id="5"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25724" y="2928938"/>
            <a:ext cx="8584933" cy="2405062"/>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219200"/>
          </a:xfrm>
        </p:spPr>
        <p:txBody>
          <a:bodyPr>
            <a:noAutofit/>
          </a:bodyPr>
          <a:lstStyle/>
          <a:p>
            <a:pPr>
              <a:defRPr/>
            </a:pPr>
            <a:r>
              <a:rPr lang="en-US"/>
              <a:t>A</a:t>
            </a:r>
            <a:r>
              <a:rPr lang="en-US" smtClean="0"/>
              <a:t> Lot of Buzz about Deep Learning</a:t>
            </a:r>
            <a:endParaRPr lang="en-US"/>
          </a:p>
        </p:txBody>
      </p:sp>
      <p:sp>
        <p:nvSpPr>
          <p:cNvPr id="9" name="Content Placeholder 2"/>
          <p:cNvSpPr>
            <a:spLocks noGrp="1"/>
          </p:cNvSpPr>
          <p:nvPr>
            <p:ph idx="1"/>
          </p:nvPr>
        </p:nvSpPr>
        <p:spPr>
          <a:xfrm>
            <a:off x="390673" y="1496291"/>
            <a:ext cx="8407400" cy="4708556"/>
          </a:xfrm>
        </p:spPr>
        <p:txBody>
          <a:bodyPr/>
          <a:lstStyle/>
          <a:p>
            <a:r>
              <a:rPr lang="en-US" sz="2400" smtClean="0"/>
              <a:t>July 2012 – </a:t>
            </a:r>
            <a:r>
              <a:rPr lang="en-US" sz="2400" err="1" smtClean="0"/>
              <a:t>Baidu</a:t>
            </a:r>
            <a:r>
              <a:rPr lang="en-US" sz="2400" smtClean="0"/>
              <a:t> starts DL lab</a:t>
            </a:r>
            <a:endParaRPr lang="en-US" smtClean="0"/>
          </a:p>
          <a:p>
            <a:r>
              <a:rPr lang="en-US" sz="2400" smtClean="0"/>
              <a:t>Nov 2012- Big improvement in Speech, OCR:</a:t>
            </a:r>
          </a:p>
          <a:p>
            <a:pPr lvl="1"/>
            <a:r>
              <a:rPr lang="en-US" sz="2400" smtClean="0"/>
              <a:t>Speech – reduce Error Rate  by 25%</a:t>
            </a:r>
          </a:p>
          <a:p>
            <a:pPr lvl="1"/>
            <a:r>
              <a:rPr lang="en-US" sz="2400" smtClean="0"/>
              <a:t>OCR – reduce Error rate by </a:t>
            </a:r>
            <a:r>
              <a:rPr lang="en-US" smtClean="0"/>
              <a:t>30%  </a:t>
            </a:r>
          </a:p>
          <a:p>
            <a:r>
              <a:rPr lang="en-US" sz="2400" smtClean="0"/>
              <a:t>2013 launched 5 DL based products</a:t>
            </a:r>
          </a:p>
          <a:p>
            <a:pPr lvl="1"/>
            <a:r>
              <a:rPr lang="en-US" sz="2000" smtClean="0"/>
              <a:t>Voice search</a:t>
            </a:r>
          </a:p>
          <a:p>
            <a:pPr lvl="1"/>
            <a:r>
              <a:rPr lang="en-US" sz="2000" smtClean="0"/>
              <a:t>Photo Wonder</a:t>
            </a:r>
          </a:p>
          <a:p>
            <a:pPr lvl="1"/>
            <a:r>
              <a:rPr lang="en-US" sz="2000" smtClean="0"/>
              <a:t>Visual search</a:t>
            </a:r>
            <a:endParaRPr lang="en-US" sz="2000"/>
          </a:p>
        </p:txBody>
      </p:sp>
      <p:pic>
        <p:nvPicPr>
          <p:cNvPr id="1031" name="Picture 7"/>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r="15598" b="10633"/>
          <a:stretch>
            <a:fillRect/>
          </a:stretch>
        </p:blipFill>
        <p:spPr bwMode="auto">
          <a:xfrm>
            <a:off x="4298183" y="1258784"/>
            <a:ext cx="4375260" cy="2541743"/>
          </a:xfrm>
          <a:prstGeom prst="rect">
            <a:avLst/>
          </a:prstGeom>
          <a:noFill/>
          <a:ln>
            <a:noFill/>
          </a:ln>
          <a:effec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5043" b="18230"/>
          <a:stretch>
            <a:fillRect/>
          </a:stretch>
        </p:blipFill>
        <p:spPr bwMode="auto">
          <a:xfrm>
            <a:off x="6876256" y="5445224"/>
            <a:ext cx="1967806" cy="1116282"/>
          </a:xfrm>
          <a:prstGeom prst="rect">
            <a:avLst/>
          </a:prstGeom>
          <a:noFill/>
          <a:ln>
            <a:noFill/>
          </a:ln>
        </p:spPr>
      </p:pic>
      <p:pic>
        <p:nvPicPr>
          <p:cNvPr id="1029" name="Picture 5"/>
          <p:cNvPicPr>
            <a:picLocks noChangeAspect="1" noChangeArrowheads="1"/>
          </p:cNvPicPr>
          <p:nvPr/>
        </p:nvPicPr>
        <p:blipFill rotWithShape="1">
          <a:blip r:embed="rId4" cstate="email">
            <a:extLst>
              <a:ext uri="{28A0092B-C50C-407E-A947-70E740481C1C}">
                <a14:useLocalDpi xmlns:a14="http://schemas.microsoft.com/office/drawing/2010/main" xmlns="" val="0"/>
              </a:ext>
            </a:extLst>
          </a:blip>
          <a:srcRect l="9251"/>
          <a:stretch>
            <a:fillRect/>
          </a:stretch>
        </p:blipFill>
        <p:spPr bwMode="auto">
          <a:xfrm>
            <a:off x="5274607" y="3468017"/>
            <a:ext cx="2862059" cy="1435927"/>
          </a:xfrm>
          <a:prstGeom prst="rect">
            <a:avLst/>
          </a:prstGeom>
          <a:noFill/>
          <a:ln>
            <a:noFill/>
          </a:ln>
          <a:effectLst/>
        </p:spPr>
      </p:pic>
      <p:pic>
        <p:nvPicPr>
          <p:cNvPr id="1030" name="Picture 6">
            <a:hlinkClick r:id="rId5"/>
          </p:cNvPr>
          <p:cNvPicPr>
            <a:picLocks noChangeAspect="1" noChangeArrowheads="1"/>
          </p:cNvPicPr>
          <p:nvPr/>
        </p:nvPicPr>
        <p:blipFill>
          <a:blip r:embed="rId6" cstate="email">
            <a:extLst>
              <a:ext uri="{28A0092B-C50C-407E-A947-70E740481C1C}">
                <a14:useLocalDpi xmlns:a14="http://schemas.microsoft.com/office/drawing/2010/main" xmlns="" val="0"/>
              </a:ext>
            </a:extLst>
          </a:blip>
          <a:srcRect/>
          <a:stretch>
            <a:fillRect/>
          </a:stretch>
        </p:blipFill>
        <p:spPr bwMode="auto">
          <a:xfrm>
            <a:off x="2009988" y="4185980"/>
            <a:ext cx="4576389" cy="2516769"/>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1905000" cy="457200"/>
          </a:xfrm>
          <a:prstGeom prst="rect">
            <a:avLst/>
          </a:prstGeom>
        </p:spPr>
        <p:txBody>
          <a:bodyPr/>
          <a:lstStyle/>
          <a:p>
            <a:fld id="{248C8BDF-190F-4AE1-8B01-A7D99FD85C8F}" type="slidenum">
              <a:rPr lang="en-US" altLang="zh-CN"/>
              <a:pPr/>
              <a:t>11</a:t>
            </a:fld>
            <a:endParaRPr lang="en-US" altLang="zh-CN"/>
          </a:p>
        </p:txBody>
      </p:sp>
      <p:sp>
        <p:nvSpPr>
          <p:cNvPr id="103426" name="Rectangle 2"/>
          <p:cNvSpPr>
            <a:spLocks noGrp="1" noChangeArrowheads="1"/>
          </p:cNvSpPr>
          <p:nvPr>
            <p:ph type="title"/>
          </p:nvPr>
        </p:nvSpPr>
        <p:spPr>
          <a:xfrm>
            <a:off x="609600" y="228600"/>
            <a:ext cx="7772400" cy="838200"/>
          </a:xfrm>
        </p:spPr>
        <p:txBody>
          <a:bodyPr/>
          <a:lstStyle/>
          <a:p>
            <a:pPr algn="ctr"/>
            <a:r>
              <a:rPr lang="zh-CN" altLang="en-US" b="1"/>
              <a:t>神经元的整合功能</a:t>
            </a:r>
            <a:endParaRPr lang="zh-CN" altLang="en-US"/>
          </a:p>
        </p:txBody>
      </p:sp>
      <p:sp>
        <p:nvSpPr>
          <p:cNvPr id="103430" name="Rectangle 6" descr="Rectangle: Click to edit Master text styles&#10;Second level&#10;Third level&#10;Fourth level&#10;Fifth level"/>
          <p:cNvSpPr>
            <a:spLocks noGrp="1" noChangeArrowheads="1"/>
          </p:cNvSpPr>
          <p:nvPr>
            <p:ph type="body" idx="1"/>
          </p:nvPr>
        </p:nvSpPr>
        <p:spPr>
          <a:xfrm>
            <a:off x="468313" y="1341438"/>
            <a:ext cx="8142287" cy="5111750"/>
          </a:xfrm>
        </p:spPr>
        <p:txBody>
          <a:bodyPr/>
          <a:lstStyle/>
          <a:p>
            <a:pPr>
              <a:lnSpc>
                <a:spcPct val="90000"/>
              </a:lnSpc>
            </a:pPr>
            <a:r>
              <a:rPr lang="zh-CN" altLang="en-US" sz="2400">
                <a:latin typeface="宋体" pitchFamily="2" charset="-122"/>
              </a:rPr>
              <a:t>神经元对信息的接受和传递都是通过突触来进行的。</a:t>
            </a:r>
          </a:p>
          <a:p>
            <a:pPr lvl="1">
              <a:lnSpc>
                <a:spcPct val="90000"/>
              </a:lnSpc>
            </a:pPr>
            <a:r>
              <a:rPr lang="zh-CN" altLang="en-US" sz="2000">
                <a:latin typeface="宋体" pitchFamily="2" charset="-122"/>
              </a:rPr>
              <a:t>单个神经元可以从别的细胞接受多个输入。由于输入分布于不同的部位，对神经元影响的比例</a:t>
            </a:r>
            <a:r>
              <a:rPr lang="en-US" altLang="zh-CN" sz="2000">
                <a:latin typeface="宋体" pitchFamily="2" charset="-122"/>
              </a:rPr>
              <a:t>(</a:t>
            </a:r>
            <a:r>
              <a:rPr lang="zh-CN" altLang="en-US" sz="2000">
                <a:latin typeface="宋体" pitchFamily="2" charset="-122"/>
              </a:rPr>
              <a:t>权重</a:t>
            </a:r>
            <a:r>
              <a:rPr lang="en-US" altLang="zh-CN" sz="2000">
                <a:latin typeface="宋体" pitchFamily="2" charset="-122"/>
              </a:rPr>
              <a:t>)</a:t>
            </a:r>
            <a:r>
              <a:rPr lang="zh-CN" altLang="en-US" sz="2000">
                <a:latin typeface="宋体" pitchFamily="2" charset="-122"/>
              </a:rPr>
              <a:t>是不相同的。另外，各突触输入抵达神经元的先后时间也不一祥。因此，一个神经元接受的信息，在时间和空间上常呈现出一种复杂多变的形式，需要神经元对它们进行积累和整合加工，从而决定其输出的时机和强度。正是神经元这种整合作用，才使得亿万个神经元在神经系统中有条不紊、夜以继日地处理各种复杂的信息，执行着生物中枢神经系统的各种信息处理功能。</a:t>
            </a:r>
          </a:p>
          <a:p>
            <a:pPr lvl="1">
              <a:lnSpc>
                <a:spcPct val="90000"/>
              </a:lnSpc>
            </a:pPr>
            <a:endParaRPr lang="zh-CN" altLang="en-US" sz="2000">
              <a:latin typeface="宋体" pitchFamily="2" charset="-122"/>
            </a:endParaRPr>
          </a:p>
          <a:p>
            <a:pPr>
              <a:lnSpc>
                <a:spcPct val="80000"/>
              </a:lnSpc>
            </a:pPr>
            <a:r>
              <a:rPr lang="zh-CN" altLang="en-US" sz="2400">
                <a:latin typeface="宋体" pitchFamily="2" charset="-122"/>
              </a:rPr>
              <a:t>多个神经元以突触联接形成了一个神经网络。</a:t>
            </a:r>
          </a:p>
          <a:p>
            <a:pPr lvl="1">
              <a:lnSpc>
                <a:spcPct val="90000"/>
              </a:lnSpc>
            </a:pPr>
            <a:r>
              <a:rPr lang="zh-CN" altLang="en-US" sz="2000">
                <a:latin typeface="宋体" pitchFamily="2" charset="-122"/>
              </a:rPr>
              <a:t>研究表明，生物神经网络的功能决不是单个神经元生理和信息处理功能的简单叠加，而是一个有层次的、多单元的动态信息处理系统。它们有其独特的运行方式和控制机制，以接受生物内外环境的输入信息，加以综合分折处理，然后调节控制机体对环境作出适当的反应。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3430">
                                            <p:txEl>
                                              <p:pRg st="3" end="3"/>
                                            </p:txEl>
                                          </p:spTgt>
                                        </p:tgtEl>
                                        <p:attrNameLst>
                                          <p:attrName>style.visibility</p:attrName>
                                        </p:attrNameLst>
                                      </p:cBhvr>
                                      <p:to>
                                        <p:strVal val="visible"/>
                                      </p:to>
                                    </p:set>
                                    <p:animEffect transition="in" filter="wipe(down)">
                                      <p:cBhvr>
                                        <p:cTn id="7" dur="500"/>
                                        <p:tgtEl>
                                          <p:spTgt spid="103430">
                                            <p:txEl>
                                              <p:pRg st="3" end="3"/>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03430">
                                            <p:txEl>
                                              <p:pRg st="4" end="4"/>
                                            </p:txEl>
                                          </p:spTgt>
                                        </p:tgtEl>
                                        <p:attrNameLst>
                                          <p:attrName>style.visibility</p:attrName>
                                        </p:attrNameLst>
                                      </p:cBhvr>
                                      <p:to>
                                        <p:strVal val="visible"/>
                                      </p:to>
                                    </p:set>
                                    <p:animEffect transition="in" filter="wipe(down)">
                                      <p:cBhvr>
                                        <p:cTn id="10" dur="500"/>
                                        <p:tgtEl>
                                          <p:spTgt spid="1034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defRPr/>
            </a:pPr>
            <a:r>
              <a:rPr lang="en-US"/>
              <a:t>A</a:t>
            </a:r>
            <a:r>
              <a:rPr lang="en-US" smtClean="0"/>
              <a:t> Lot of Buzz about Deep Learning</a:t>
            </a:r>
            <a:endParaRPr lang="en-US"/>
          </a:p>
        </p:txBody>
      </p:sp>
      <p:pic>
        <p:nvPicPr>
          <p:cNvPr id="5"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1615044" y="1225857"/>
            <a:ext cx="5604621" cy="4468923"/>
          </a:xfrm>
          <a:prstGeom prst="rect">
            <a:avLst/>
          </a:prstGeom>
          <a:noFill/>
          <a:ln>
            <a:noFill/>
          </a:ln>
          <a:effectLst/>
        </p:spPr>
      </p:pic>
      <p:sp>
        <p:nvSpPr>
          <p:cNvPr id="7" name="Rectangle 6"/>
          <p:cNvSpPr/>
          <p:nvPr/>
        </p:nvSpPr>
        <p:spPr>
          <a:xfrm>
            <a:off x="1116405" y="5863688"/>
            <a:ext cx="6911163" cy="461665"/>
          </a:xfrm>
          <a:prstGeom prst="rect">
            <a:avLst/>
          </a:prstGeom>
        </p:spPr>
        <p:txBody>
          <a:bodyPr wrap="square">
            <a:spAutoFit/>
          </a:bodyPr>
          <a:lstStyle/>
          <a:p>
            <a:pPr algn="ctr"/>
            <a:r>
              <a:rPr lang="en-US" sz="2000" b="0" i="0">
                <a:hlinkClick r:id="rId4" action="ppaction://hlinkfile"/>
              </a:rPr>
              <a:t>Microsoft</a:t>
            </a:r>
            <a:r>
              <a:rPr lang="en-US" b="0" i="0">
                <a:hlinkClick r:id="rId4" action="ppaction://hlinkfile"/>
              </a:rPr>
              <a:t> On Deep Learning for </a:t>
            </a:r>
            <a:r>
              <a:rPr lang="en-US" b="0" i="0" smtClean="0">
                <a:hlinkClick r:id="rId4" action="ppaction://hlinkfile"/>
              </a:rPr>
              <a:t>Speech</a:t>
            </a:r>
            <a:endParaRPr lang="en-US" sz="1600" b="0" i="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defRPr/>
            </a:pPr>
            <a:r>
              <a:rPr lang="en-US"/>
              <a:t>A</a:t>
            </a:r>
            <a:r>
              <a:rPr lang="en-US" smtClean="0"/>
              <a:t> Lot of Buzz about Deep Learning</a:t>
            </a:r>
            <a:endParaRPr lang="en-US"/>
          </a:p>
        </p:txBody>
      </p:sp>
      <p:pic>
        <p:nvPicPr>
          <p:cNvPr id="6" name="Picture 4"/>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81000" y="1676400"/>
            <a:ext cx="4558284" cy="3917710"/>
          </a:xfrm>
          <a:prstGeom prst="rect">
            <a:avLst/>
          </a:prstGeom>
          <a:noFill/>
          <a:ln>
            <a:noFill/>
          </a:ln>
          <a:effectLst/>
        </p:spPr>
      </p:pic>
      <p:pic>
        <p:nvPicPr>
          <p:cNvPr id="1028" name="Picture 4"/>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b="27624"/>
          <a:stretch>
            <a:fillRect/>
          </a:stretch>
        </p:blipFill>
        <p:spPr bwMode="auto">
          <a:xfrm>
            <a:off x="5056592" y="2362200"/>
            <a:ext cx="4087408" cy="3048149"/>
          </a:xfrm>
          <a:prstGeom prst="rect">
            <a:avLst/>
          </a:prstGeom>
          <a:noFill/>
          <a:ln>
            <a:noFill/>
          </a:ln>
          <a:effectLst/>
        </p:spPr>
      </p:pic>
      <p:sp>
        <p:nvSpPr>
          <p:cNvPr id="2" name="TextBox 1"/>
          <p:cNvSpPr txBox="1"/>
          <p:nvPr/>
        </p:nvSpPr>
        <p:spPr>
          <a:xfrm>
            <a:off x="457200" y="6019800"/>
            <a:ext cx="8242761" cy="461665"/>
          </a:xfrm>
          <a:prstGeom prst="rect">
            <a:avLst/>
          </a:prstGeom>
          <a:noFill/>
        </p:spPr>
        <p:txBody>
          <a:bodyPr wrap="none" rtlCol="0">
            <a:spAutoFit/>
          </a:bodyPr>
          <a:lstStyle/>
          <a:p>
            <a:r>
              <a:rPr lang="en-US" b="0" i="0" smtClean="0">
                <a:latin typeface="+mn-lt"/>
              </a:rPr>
              <a:t>Similarly, big groups at Facebook, Microsoft, </a:t>
            </a:r>
            <a:r>
              <a:rPr lang="en-US" b="0" i="0" err="1" smtClean="0">
                <a:latin typeface="+mn-lt"/>
              </a:rPr>
              <a:t>Baidu</a:t>
            </a:r>
            <a:r>
              <a:rPr lang="en-US" b="0" i="0" smtClean="0">
                <a:latin typeface="+mn-lt"/>
              </a:rPr>
              <a:t>, Amazon, </a:t>
            </a:r>
            <a:r>
              <a:rPr lang="is-IS" b="0" i="0" smtClean="0">
                <a:latin typeface="+mn-lt"/>
              </a:rPr>
              <a:t>…</a:t>
            </a:r>
            <a:endParaRPr lang="en-US" b="0"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smtClean="0"/>
              <a:t>Why Deep Learning?</a:t>
            </a:r>
            <a:endParaRPr lang="en-US"/>
          </a:p>
        </p:txBody>
      </p:sp>
      <p:sp>
        <p:nvSpPr>
          <p:cNvPr id="3" name="Content Placeholder 2"/>
          <p:cNvSpPr>
            <a:spLocks noGrp="1"/>
          </p:cNvSpPr>
          <p:nvPr>
            <p:ph idx="1"/>
          </p:nvPr>
        </p:nvSpPr>
        <p:spPr>
          <a:xfrm>
            <a:off x="457200" y="1066800"/>
            <a:ext cx="8219256" cy="5562600"/>
          </a:xfrm>
        </p:spPr>
        <p:txBody>
          <a:bodyPr/>
          <a:lstStyle/>
          <a:p>
            <a:r>
              <a:rPr lang="en-US" sz="2800" smtClean="0"/>
              <a:t>Biological Plausibility – your brain works that way</a:t>
            </a:r>
          </a:p>
          <a:p>
            <a:r>
              <a:rPr lang="en-US" sz="2800" smtClean="0"/>
              <a:t>Problems that can be represented with a polynomial number of nodes with </a:t>
            </a:r>
            <a:r>
              <a:rPr lang="en-US" sz="2800" i="1" smtClean="0"/>
              <a:t>k</a:t>
            </a:r>
            <a:r>
              <a:rPr lang="en-US" sz="2800" smtClean="0"/>
              <a:t> layers, may require an exponential number of nodes with </a:t>
            </a:r>
            <a:r>
              <a:rPr lang="en-US" sz="2800" i="1" smtClean="0"/>
              <a:t>k</a:t>
            </a:r>
            <a:r>
              <a:rPr lang="en-US" sz="2800" smtClean="0"/>
              <a:t>-1 layers</a:t>
            </a:r>
            <a:r>
              <a:rPr lang="zh-CN" altLang="en-US" sz="2800" smtClean="0">
                <a:latin typeface="+mn-ea"/>
                <a:ea typeface="+mn-ea"/>
              </a:rPr>
              <a:t>（中文和拼音文字的構詞區別）</a:t>
            </a:r>
            <a:endParaRPr lang="en-US" sz="2800" smtClean="0">
              <a:latin typeface="+mn-ea"/>
              <a:ea typeface="+mn-ea"/>
            </a:endParaRPr>
          </a:p>
          <a:p>
            <a:r>
              <a:rPr lang="en-US" sz="2800" smtClean="0"/>
              <a:t>Highly varying functions can be efficiently represented with deep architectures</a:t>
            </a:r>
          </a:p>
          <a:p>
            <a:pPr lvl="1"/>
            <a:r>
              <a:rPr lang="en-US" smtClean="0"/>
              <a:t>Less weights/parameters to update than a less efficient shallow representation</a:t>
            </a:r>
          </a:p>
          <a:p>
            <a:r>
              <a:rPr lang="en-US" sz="2800" smtClean="0"/>
              <a:t>Sub-features created in deep architecture can potentially be shared between multiple tasks</a:t>
            </a:r>
          </a:p>
          <a:p>
            <a:endParaRPr lang="en-US" sz="2800" smtClean="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6239" y="1690689"/>
            <a:ext cx="5324036" cy="4315867"/>
          </a:xfrm>
          <a:prstGeom prst="rect">
            <a:avLst/>
          </a:prstGeom>
        </p:spPr>
      </p:pic>
      <p:sp>
        <p:nvSpPr>
          <p:cNvPr id="2" name="Title 1"/>
          <p:cNvSpPr>
            <a:spLocks noGrp="1"/>
          </p:cNvSpPr>
          <p:nvPr>
            <p:ph type="title"/>
          </p:nvPr>
        </p:nvSpPr>
        <p:spPr>
          <a:xfrm>
            <a:off x="0" y="274638"/>
            <a:ext cx="9144000" cy="1143000"/>
          </a:xfrm>
        </p:spPr>
        <p:txBody>
          <a:bodyPr/>
          <a:lstStyle/>
          <a:p>
            <a:r>
              <a:rPr lang="de-CH" err="1" smtClean="0"/>
              <a:t>Hierarchical</a:t>
            </a:r>
            <a:r>
              <a:rPr lang="de-CH" smtClean="0"/>
              <a:t>, </a:t>
            </a:r>
            <a:r>
              <a:rPr lang="de-CH" err="1" smtClean="0"/>
              <a:t>Representation</a:t>
            </a:r>
            <a:r>
              <a:rPr lang="de-CH" smtClean="0"/>
              <a:t> Learning</a:t>
            </a:r>
            <a:endParaRPr lang="de-CH"/>
          </a:p>
        </p:txBody>
      </p:sp>
      <p:sp>
        <p:nvSpPr>
          <p:cNvPr id="6" name="Content Placeholder 2"/>
          <p:cNvSpPr txBox="1"/>
          <p:nvPr/>
        </p:nvSpPr>
        <p:spPr>
          <a:xfrm>
            <a:off x="5029200" y="1676400"/>
            <a:ext cx="3844634" cy="4724400"/>
          </a:xfrm>
          <a:prstGeom prst="rect">
            <a:avLst/>
          </a:prstGeom>
        </p:spPr>
        <p:txBody>
          <a:bodyPr vert="horz" lIns="68581" tIns="34290" rIns="68581" bIns="34290" rtlCol="0">
            <a:noAutofit/>
          </a:bodyPr>
          <a:lst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spcBef>
                <a:spcPct val="50000"/>
              </a:spcBef>
            </a:pPr>
            <a:r>
              <a:rPr lang="en-US" b="0" i="0"/>
              <a:t>Natural progression from </a:t>
            </a:r>
            <a:r>
              <a:rPr lang="en-US" b="0" i="0" smtClean="0"/>
              <a:t>low-level </a:t>
            </a:r>
            <a:r>
              <a:rPr lang="en-US" b="0" i="0"/>
              <a:t>to </a:t>
            </a:r>
            <a:r>
              <a:rPr lang="en-US" b="0" i="0" smtClean="0"/>
              <a:t>high-level features as seen </a:t>
            </a:r>
            <a:r>
              <a:rPr lang="en-US" b="0" i="0"/>
              <a:t>in natural </a:t>
            </a:r>
            <a:r>
              <a:rPr lang="en-US" b="0" i="0" smtClean="0"/>
              <a:t>complexity</a:t>
            </a:r>
          </a:p>
          <a:p>
            <a:pPr>
              <a:spcBef>
                <a:spcPct val="50000"/>
              </a:spcBef>
            </a:pPr>
            <a:r>
              <a:rPr lang="en-US" i="0" smtClean="0"/>
              <a:t>Automatically learns features from the raw data</a:t>
            </a:r>
          </a:p>
          <a:p>
            <a:pPr>
              <a:spcBef>
                <a:spcPct val="50000"/>
              </a:spcBef>
            </a:pPr>
            <a:r>
              <a:rPr lang="en-US" b="0" i="0"/>
              <a:t>Easier to monitor what is </a:t>
            </a:r>
            <a:r>
              <a:rPr lang="en-US" b="0" i="0" smtClean="0"/>
              <a:t>being learned </a:t>
            </a:r>
            <a:r>
              <a:rPr lang="en-US" b="0" i="0"/>
              <a:t>and to guide the </a:t>
            </a:r>
            <a:r>
              <a:rPr lang="en-US" b="0" i="0" smtClean="0"/>
              <a:t>learner to </a:t>
            </a:r>
            <a:r>
              <a:rPr lang="en-US" b="0" i="0"/>
              <a:t>better subspaces </a:t>
            </a:r>
            <a:endParaRPr lang="de-CH" b="0" i="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922338" y="4122738"/>
          <a:ext cx="1752600" cy="1138237"/>
        </p:xfrm>
        <a:graphic>
          <a:graphicData uri="http://schemas.openxmlformats.org/presentationml/2006/ole">
            <p:oleObj spid="_x0000_s228032" name="Acrobat Document" r:id="rId4" imgW="5728680" imgH="3856320" progId="AcroExch.Document.7">
              <p:embed/>
            </p:oleObj>
          </a:graphicData>
        </a:graphic>
      </p:graphicFrame>
      <p:pic>
        <p:nvPicPr>
          <p:cNvPr id="1030" name="Picture 3"/>
          <p:cNvPicPr>
            <a:picLocks noChangeAspect="1" noChangeArrowheads="1"/>
          </p:cNvPicPr>
          <p:nvPr/>
        </p:nvPicPr>
        <p:blipFill>
          <a:blip r:embed="rId5" cstate="email">
            <a:extLst>
              <a:ext uri="{28A0092B-C50C-407E-A947-70E740481C1C}">
                <a14:useLocalDpi xmlns:a14="http://schemas.microsoft.com/office/drawing/2010/main" xmlns="" val="0"/>
              </a:ext>
            </a:extLst>
          </a:blip>
          <a:srcRect/>
          <a:stretch>
            <a:fillRect/>
          </a:stretch>
        </p:blipFill>
        <p:spPr bwMode="auto">
          <a:xfrm>
            <a:off x="1217613" y="5667375"/>
            <a:ext cx="966787" cy="966788"/>
          </a:xfrm>
          <a:prstGeom prst="rect">
            <a:avLst/>
          </a:prstGeom>
          <a:noFill/>
          <a:ln>
            <a:noFill/>
          </a:ln>
        </p:spPr>
      </p:pic>
      <p:pic>
        <p:nvPicPr>
          <p:cNvPr id="1031" name="Picture 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4383088" y="7186613"/>
            <a:ext cx="2657475" cy="1411287"/>
          </a:xfrm>
          <a:prstGeom prst="rect">
            <a:avLst/>
          </a:prstGeom>
          <a:noFill/>
          <a:ln>
            <a:noFill/>
          </a:ln>
        </p:spPr>
      </p:pic>
      <p:sp>
        <p:nvSpPr>
          <p:cNvPr id="1032" name="TextBox 14"/>
          <p:cNvSpPr txBox="1">
            <a:spLocks noChangeArrowheads="1"/>
          </p:cNvSpPr>
          <p:nvPr/>
        </p:nvSpPr>
        <p:spPr bwMode="auto">
          <a:xfrm>
            <a:off x="2374900" y="5983288"/>
            <a:ext cx="971540" cy="461665"/>
          </a:xfrm>
          <a:prstGeom prst="rect">
            <a:avLst/>
          </a:prstGeom>
          <a:noFill/>
          <a:ln>
            <a:noFill/>
          </a:ln>
        </p:spPr>
        <p:txBody>
          <a:bodyPr wrap="none">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r>
              <a:rPr lang="en-US" b="0" i="0">
                <a:solidFill>
                  <a:srgbClr val="000000"/>
                </a:solidFill>
              </a:rPr>
              <a:t>pixels</a:t>
            </a:r>
          </a:p>
        </p:txBody>
      </p:sp>
      <p:sp>
        <p:nvSpPr>
          <p:cNvPr id="1034" name="TextBox 16"/>
          <p:cNvSpPr txBox="1">
            <a:spLocks noChangeArrowheads="1"/>
          </p:cNvSpPr>
          <p:nvPr/>
        </p:nvSpPr>
        <p:spPr bwMode="auto">
          <a:xfrm>
            <a:off x="2854325" y="4525963"/>
            <a:ext cx="1023237" cy="461665"/>
          </a:xfrm>
          <a:prstGeom prst="rect">
            <a:avLst/>
          </a:prstGeom>
          <a:noFill/>
          <a:ln>
            <a:noFill/>
          </a:ln>
        </p:spPr>
        <p:txBody>
          <a:bodyPr wrap="none">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r>
              <a:rPr lang="en-US" b="0" i="0">
                <a:solidFill>
                  <a:srgbClr val="000000"/>
                </a:solidFill>
              </a:rPr>
              <a:t>edges</a:t>
            </a:r>
          </a:p>
        </p:txBody>
      </p:sp>
      <p:grpSp>
        <p:nvGrpSpPr>
          <p:cNvPr id="1035" name="Group 27"/>
          <p:cNvGrpSpPr/>
          <p:nvPr/>
        </p:nvGrpSpPr>
        <p:grpSpPr bwMode="auto">
          <a:xfrm>
            <a:off x="5867400" y="1447800"/>
            <a:ext cx="1925638" cy="3560763"/>
            <a:chOff x="5562600" y="2705100"/>
            <a:chExt cx="1925696" cy="3560999"/>
          </a:xfrm>
        </p:grpSpPr>
        <p:pic>
          <p:nvPicPr>
            <p:cNvPr id="1045" name="Picture 8" descr="C:\Users\ang\Desktop\newpics\stapler3.JPG"/>
            <p:cNvPicPr>
              <a:picLocks noChangeAspect="1" noChangeArrowheads="1"/>
            </p:cNvPicPr>
            <p:nvPr/>
          </p:nvPicPr>
          <p:blipFill>
            <a:blip r:embed="rId7" cstate="email">
              <a:extLst>
                <a:ext uri="{28A0092B-C50C-407E-A947-70E740481C1C}">
                  <a14:useLocalDpi xmlns:a14="http://schemas.microsoft.com/office/drawing/2010/main" xmlns="" val="0"/>
                </a:ext>
              </a:extLst>
            </a:blip>
            <a:srcRect/>
            <a:stretch>
              <a:fillRect/>
            </a:stretch>
          </p:blipFill>
          <p:spPr bwMode="auto">
            <a:xfrm>
              <a:off x="5572483" y="4829239"/>
              <a:ext cx="1915813" cy="1436860"/>
            </a:xfrm>
            <a:prstGeom prst="rect">
              <a:avLst/>
            </a:prstGeom>
            <a:noFill/>
            <a:ln>
              <a:noFill/>
            </a:ln>
          </p:spPr>
        </p:pic>
        <p:pic>
          <p:nvPicPr>
            <p:cNvPr id="1046" name="Picture 18" descr="C:\Users\ang\Desktop\newpics\stapler3-features1.jpg"/>
            <p:cNvPicPr>
              <a:picLocks noChangeAspect="1" noChangeArrowheads="1"/>
            </p:cNvPicPr>
            <p:nvPr/>
          </p:nvPicPr>
          <p:blipFill>
            <a:blip r:embed="rId8" cstate="email">
              <a:lum bright="30000" contrast="40000"/>
              <a:extLst>
                <a:ext uri="{28A0092B-C50C-407E-A947-70E740481C1C}">
                  <a14:useLocalDpi xmlns:a14="http://schemas.microsoft.com/office/drawing/2010/main" xmlns="" val="0"/>
                </a:ext>
              </a:extLst>
            </a:blip>
            <a:srcRect/>
            <a:stretch>
              <a:fillRect/>
            </a:stretch>
          </p:blipFill>
          <p:spPr bwMode="auto">
            <a:xfrm>
              <a:off x="5562600" y="2705100"/>
              <a:ext cx="1919414" cy="1445596"/>
            </a:xfrm>
            <a:prstGeom prst="rect">
              <a:avLst/>
            </a:prstGeom>
            <a:noFill/>
            <a:ln>
              <a:noFill/>
            </a:ln>
          </p:spPr>
        </p:pic>
        <p:sp>
          <p:nvSpPr>
            <p:cNvPr id="1047" name="AutoShape 4"/>
            <p:cNvSpPr>
              <a:spLocks noChangeArrowheads="1"/>
            </p:cNvSpPr>
            <p:nvPr/>
          </p:nvSpPr>
          <p:spPr bwMode="auto">
            <a:xfrm rot="5400000">
              <a:off x="6193884" y="4320114"/>
              <a:ext cx="640080" cy="365760"/>
            </a:xfrm>
            <a:prstGeom prst="leftArrow">
              <a:avLst>
                <a:gd name="adj1" fmla="val 50000"/>
                <a:gd name="adj2" fmla="val 43782"/>
              </a:avLst>
            </a:prstGeom>
            <a:solidFill>
              <a:srgbClr val="FF0000"/>
            </a:solidFill>
            <a:ln w="12700">
              <a:solidFill>
                <a:schemeClr val="tx1"/>
              </a:solidFill>
              <a:miter lim="800000"/>
            </a:ln>
          </p:spPr>
          <p:txBody>
            <a:bodyPr wrap="none" lIns="90487" tIns="44450" rIns="90487" bIns="44450" anchor="ctr">
              <a:spAutoFit/>
            </a:bodyPr>
            <a:lstStyle/>
            <a:p>
              <a:pPr eaLnBrk="0" hangingPunct="0"/>
              <a:endParaRPr lang="en-US">
                <a:solidFill>
                  <a:srgbClr val="FFFFFF"/>
                </a:solidFill>
              </a:endParaRPr>
            </a:p>
          </p:txBody>
        </p:sp>
      </p:grpSp>
      <p:sp>
        <p:nvSpPr>
          <p:cNvPr id="1036" name="AutoShape 4"/>
          <p:cNvSpPr>
            <a:spLocks noChangeArrowheads="1"/>
          </p:cNvSpPr>
          <p:nvPr/>
        </p:nvSpPr>
        <p:spPr bwMode="auto">
          <a:xfrm rot="5400000">
            <a:off x="1554163" y="5280025"/>
            <a:ext cx="366712" cy="274638"/>
          </a:xfrm>
          <a:prstGeom prst="leftArrow">
            <a:avLst>
              <a:gd name="adj1" fmla="val 50000"/>
              <a:gd name="adj2" fmla="val 43847"/>
            </a:avLst>
          </a:prstGeom>
          <a:solidFill>
            <a:srgbClr val="FF0000"/>
          </a:solidFill>
          <a:ln w="12700">
            <a:solidFill>
              <a:schemeClr val="tx1"/>
            </a:solidFill>
            <a:miter lim="800000"/>
          </a:ln>
        </p:spPr>
        <p:txBody>
          <a:bodyPr wrap="none" lIns="90487" tIns="44450" rIns="90487" bIns="44450" anchor="ctr">
            <a:spAutoFit/>
          </a:bodyPr>
          <a:lstStyle/>
          <a:p>
            <a:pPr eaLnBrk="0" hangingPunct="0"/>
            <a:endParaRPr lang="en-US">
              <a:solidFill>
                <a:srgbClr val="FFFFFF"/>
              </a:solidFill>
            </a:endParaRPr>
          </a:p>
        </p:txBody>
      </p:sp>
      <p:grpSp>
        <p:nvGrpSpPr>
          <p:cNvPr id="3" name="Group 27"/>
          <p:cNvGrpSpPr/>
          <p:nvPr/>
        </p:nvGrpSpPr>
        <p:grpSpPr bwMode="auto">
          <a:xfrm>
            <a:off x="787400" y="2332038"/>
            <a:ext cx="2103438" cy="1373187"/>
            <a:chOff x="2275196" y="1976652"/>
            <a:chExt cx="2103120" cy="1372950"/>
          </a:xfrm>
        </p:grpSpPr>
        <p:graphicFrame>
          <p:nvGraphicFramePr>
            <p:cNvPr id="1028" name="Object 91"/>
            <p:cNvGraphicFramePr>
              <a:graphicFrameLocks noChangeAspect="1"/>
            </p:cNvGraphicFramePr>
            <p:nvPr/>
          </p:nvGraphicFramePr>
          <p:xfrm>
            <a:off x="2330119" y="1990702"/>
            <a:ext cx="1962150" cy="1358900"/>
          </p:xfrm>
          <a:graphic>
            <a:graphicData uri="http://schemas.openxmlformats.org/presentationml/2006/ole">
              <p:oleObj spid="_x0000_s228033" name="Acrobat Document" r:id="rId9" imgW="5728680" imgH="3843720" progId="AcroExch.Document.7">
                <p:embed/>
              </p:oleObj>
            </a:graphicData>
          </a:graphic>
        </p:graphicFrame>
        <p:sp useBgFill="1">
          <p:nvSpPr>
            <p:cNvPr id="1044" name="TextBox 23"/>
            <p:cNvSpPr txBox="1">
              <a:spLocks noChangeArrowheads="1"/>
            </p:cNvSpPr>
            <p:nvPr/>
          </p:nvSpPr>
          <p:spPr bwMode="auto">
            <a:xfrm>
              <a:off x="2275196" y="1976652"/>
              <a:ext cx="2103120" cy="338137"/>
            </a:xfrm>
            <a:prstGeom prst="rect">
              <a:avLst/>
            </a:prstGeom>
            <a:ln>
              <a:noFill/>
            </a:ln>
          </p:spPr>
          <p:txBody>
            <a:bodyPr>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a:endParaRPr lang="en-US" sz="1600">
                <a:solidFill>
                  <a:srgbClr val="FFFFFF"/>
                </a:solidFill>
                <a:latin typeface="Calibri" pitchFamily="34" charset="0"/>
              </a:endParaRPr>
            </a:p>
          </p:txBody>
        </p:sp>
      </p:grpSp>
      <p:grpSp>
        <p:nvGrpSpPr>
          <p:cNvPr id="4" name="Group 26"/>
          <p:cNvGrpSpPr/>
          <p:nvPr/>
        </p:nvGrpSpPr>
        <p:grpSpPr bwMode="auto">
          <a:xfrm>
            <a:off x="760413" y="655638"/>
            <a:ext cx="2011362" cy="1525587"/>
            <a:chOff x="487339" y="750628"/>
            <a:chExt cx="2011680" cy="1526251"/>
          </a:xfrm>
        </p:grpSpPr>
        <p:graphicFrame>
          <p:nvGraphicFramePr>
            <p:cNvPr id="1027" name="Object 92"/>
            <p:cNvGraphicFramePr>
              <a:graphicFrameLocks noChangeAspect="1"/>
            </p:cNvGraphicFramePr>
            <p:nvPr/>
          </p:nvGraphicFramePr>
          <p:xfrm>
            <a:off x="528614" y="838604"/>
            <a:ext cx="1962150" cy="1438275"/>
          </p:xfrm>
          <a:graphic>
            <a:graphicData uri="http://schemas.openxmlformats.org/presentationml/2006/ole">
              <p:oleObj spid="_x0000_s228034" name="Acrobat Document" r:id="rId10" imgW="5728680" imgH="4071960" progId="AcroExch.Document.7">
                <p:embed/>
              </p:oleObj>
            </a:graphicData>
          </a:graphic>
        </p:graphicFrame>
        <p:sp useBgFill="1">
          <p:nvSpPr>
            <p:cNvPr id="1043" name="TextBox 27"/>
            <p:cNvSpPr txBox="1">
              <a:spLocks noChangeArrowheads="1"/>
            </p:cNvSpPr>
            <p:nvPr/>
          </p:nvSpPr>
          <p:spPr bwMode="auto">
            <a:xfrm>
              <a:off x="487339" y="750628"/>
              <a:ext cx="2011680" cy="182880"/>
            </a:xfrm>
            <a:prstGeom prst="rect">
              <a:avLst/>
            </a:prstGeom>
            <a:ln>
              <a:noFill/>
            </a:ln>
          </p:spPr>
          <p:txBody>
            <a:bodyPr>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pPr algn="ctr"/>
              <a:endParaRPr lang="en-US" sz="1600">
                <a:solidFill>
                  <a:srgbClr val="FFFFFF"/>
                </a:solidFill>
                <a:latin typeface="Calibri" pitchFamily="34" charset="0"/>
              </a:endParaRPr>
            </a:p>
          </p:txBody>
        </p:sp>
      </p:grpSp>
      <p:sp>
        <p:nvSpPr>
          <p:cNvPr id="29" name="AutoShape 4"/>
          <p:cNvSpPr>
            <a:spLocks noChangeArrowheads="1"/>
          </p:cNvSpPr>
          <p:nvPr/>
        </p:nvSpPr>
        <p:spPr bwMode="auto">
          <a:xfrm rot="5400000">
            <a:off x="1593056" y="3726657"/>
            <a:ext cx="365125" cy="274638"/>
          </a:xfrm>
          <a:prstGeom prst="leftArrow">
            <a:avLst>
              <a:gd name="adj1" fmla="val 50000"/>
              <a:gd name="adj2" fmla="val 43657"/>
            </a:avLst>
          </a:prstGeom>
          <a:solidFill>
            <a:srgbClr val="FF0000"/>
          </a:solidFill>
          <a:ln w="12700">
            <a:solidFill>
              <a:schemeClr val="tx1"/>
            </a:solidFill>
            <a:miter lim="800000"/>
          </a:ln>
        </p:spPr>
        <p:txBody>
          <a:bodyPr wrap="none" lIns="90487" tIns="44450" rIns="90487" bIns="44450" anchor="ctr">
            <a:spAutoFit/>
          </a:bodyPr>
          <a:lstStyle/>
          <a:p>
            <a:pPr eaLnBrk="0" hangingPunct="0"/>
            <a:endParaRPr lang="en-US">
              <a:solidFill>
                <a:srgbClr val="FFFFFF"/>
              </a:solidFill>
            </a:endParaRPr>
          </a:p>
        </p:txBody>
      </p:sp>
      <p:sp>
        <p:nvSpPr>
          <p:cNvPr id="30" name="AutoShape 4"/>
          <p:cNvSpPr>
            <a:spLocks noChangeArrowheads="1"/>
          </p:cNvSpPr>
          <p:nvPr/>
        </p:nvSpPr>
        <p:spPr bwMode="auto">
          <a:xfrm rot="5400000">
            <a:off x="1532731" y="2255044"/>
            <a:ext cx="365125" cy="274638"/>
          </a:xfrm>
          <a:prstGeom prst="leftArrow">
            <a:avLst>
              <a:gd name="adj1" fmla="val 50000"/>
              <a:gd name="adj2" fmla="val 43657"/>
            </a:avLst>
          </a:prstGeom>
          <a:solidFill>
            <a:srgbClr val="FF0000"/>
          </a:solidFill>
          <a:ln w="12700">
            <a:solidFill>
              <a:schemeClr val="tx1"/>
            </a:solidFill>
            <a:miter lim="800000"/>
          </a:ln>
        </p:spPr>
        <p:txBody>
          <a:bodyPr wrap="none" lIns="90487" tIns="44450" rIns="90487" bIns="44450" anchor="ctr">
            <a:spAutoFit/>
          </a:bodyPr>
          <a:lstStyle/>
          <a:p>
            <a:pPr eaLnBrk="0" hangingPunct="0"/>
            <a:endParaRPr lang="en-US">
              <a:solidFill>
                <a:srgbClr val="FFFFFF"/>
              </a:solidFill>
            </a:endParaRPr>
          </a:p>
        </p:txBody>
      </p:sp>
      <p:sp>
        <p:nvSpPr>
          <p:cNvPr id="31" name="TextBox 30"/>
          <p:cNvSpPr txBox="1">
            <a:spLocks noChangeArrowheads="1"/>
          </p:cNvSpPr>
          <p:nvPr/>
        </p:nvSpPr>
        <p:spPr bwMode="auto">
          <a:xfrm>
            <a:off x="2994025" y="2698750"/>
            <a:ext cx="1946717" cy="1200328"/>
          </a:xfrm>
          <a:prstGeom prst="rect">
            <a:avLst/>
          </a:prstGeom>
          <a:noFill/>
          <a:ln>
            <a:noFill/>
          </a:ln>
        </p:spPr>
        <p:txBody>
          <a:bodyPr wrap="none">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r>
              <a:rPr lang="en-US" b="0" i="0">
                <a:solidFill>
                  <a:srgbClr val="000000"/>
                </a:solidFill>
              </a:rPr>
              <a:t>object parts</a:t>
            </a:r>
          </a:p>
          <a:p>
            <a:r>
              <a:rPr lang="en-US" b="0" i="0">
                <a:solidFill>
                  <a:srgbClr val="000000"/>
                </a:solidFill>
              </a:rPr>
              <a:t>(combination </a:t>
            </a:r>
          </a:p>
          <a:p>
            <a:r>
              <a:rPr lang="en-US" b="0" i="0">
                <a:solidFill>
                  <a:srgbClr val="000000"/>
                </a:solidFill>
              </a:rPr>
              <a:t>of edges)</a:t>
            </a:r>
          </a:p>
        </p:txBody>
      </p:sp>
      <p:sp>
        <p:nvSpPr>
          <p:cNvPr id="32" name="TextBox 31"/>
          <p:cNvSpPr txBox="1">
            <a:spLocks noChangeArrowheads="1"/>
          </p:cNvSpPr>
          <p:nvPr/>
        </p:nvSpPr>
        <p:spPr bwMode="auto">
          <a:xfrm>
            <a:off x="2981325" y="1295400"/>
            <a:ext cx="2083623" cy="461665"/>
          </a:xfrm>
          <a:prstGeom prst="rect">
            <a:avLst/>
          </a:prstGeom>
          <a:noFill/>
          <a:ln>
            <a:noFill/>
          </a:ln>
        </p:spPr>
        <p:txBody>
          <a:bodyPr wrap="none">
            <a:spAutoFit/>
          </a:bodyPr>
          <a:lstStyle>
            <a:lvl1pPr eaLnBrk="0" hangingPunct="0">
              <a:defRPr>
                <a:solidFill>
                  <a:schemeClr val="tx1"/>
                </a:solidFill>
                <a:latin typeface="Helvetica" charset="0"/>
                <a:ea typeface="ＭＳ Ｐゴシック" charset="0"/>
                <a:cs typeface="Arial" charset="0"/>
              </a:defRPr>
            </a:lvl1pPr>
            <a:lvl2pPr marL="742950" indent="-285750" eaLnBrk="0" hangingPunct="0">
              <a:defRPr>
                <a:solidFill>
                  <a:schemeClr val="tx1"/>
                </a:solidFill>
                <a:latin typeface="Helvetica" charset="0"/>
                <a:ea typeface="Arial" charset="0"/>
                <a:cs typeface="Arial" charset="0"/>
              </a:defRPr>
            </a:lvl2pPr>
            <a:lvl3pPr marL="1143000" indent="-228600" eaLnBrk="0" hangingPunct="0">
              <a:defRPr>
                <a:solidFill>
                  <a:schemeClr val="tx1"/>
                </a:solidFill>
                <a:latin typeface="Helvetica" charset="0"/>
                <a:ea typeface="Arial" charset="0"/>
                <a:cs typeface="Arial" charset="0"/>
              </a:defRPr>
            </a:lvl3pPr>
            <a:lvl4pPr marL="1600200" indent="-228600" eaLnBrk="0" hangingPunct="0">
              <a:defRPr>
                <a:solidFill>
                  <a:schemeClr val="tx1"/>
                </a:solidFill>
                <a:latin typeface="Helvetica" charset="0"/>
                <a:ea typeface="Arial" charset="0"/>
                <a:cs typeface="Arial" charset="0"/>
              </a:defRPr>
            </a:lvl4pPr>
            <a:lvl5pPr marL="2057400" indent="-228600" eaLnBrk="0" hangingPunct="0">
              <a:defRPr>
                <a:solidFill>
                  <a:schemeClr val="tx1"/>
                </a:solidFill>
                <a:latin typeface="Helvetica" charset="0"/>
                <a:ea typeface="Arial" charset="0"/>
                <a:cs typeface="Arial" charset="0"/>
              </a:defRPr>
            </a:lvl5pPr>
            <a:lvl6pPr marL="2514600" indent="-228600" eaLnBrk="0" fontAlgn="base" hangingPunct="0">
              <a:spcBef>
                <a:spcPct val="0"/>
              </a:spcBef>
              <a:spcAft>
                <a:spcPct val="0"/>
              </a:spcAft>
              <a:defRPr>
                <a:solidFill>
                  <a:schemeClr val="tx1"/>
                </a:solidFill>
                <a:latin typeface="Helvetica" charset="0"/>
                <a:ea typeface="Arial" charset="0"/>
                <a:cs typeface="Arial" charset="0"/>
              </a:defRPr>
            </a:lvl6pPr>
            <a:lvl7pPr marL="2971800" indent="-228600" eaLnBrk="0" fontAlgn="base" hangingPunct="0">
              <a:spcBef>
                <a:spcPct val="0"/>
              </a:spcBef>
              <a:spcAft>
                <a:spcPct val="0"/>
              </a:spcAft>
              <a:defRPr>
                <a:solidFill>
                  <a:schemeClr val="tx1"/>
                </a:solidFill>
                <a:latin typeface="Helvetica" charset="0"/>
                <a:ea typeface="Arial" charset="0"/>
                <a:cs typeface="Arial" charset="0"/>
              </a:defRPr>
            </a:lvl7pPr>
            <a:lvl8pPr marL="3429000" indent="-228600" eaLnBrk="0" fontAlgn="base" hangingPunct="0">
              <a:spcBef>
                <a:spcPct val="0"/>
              </a:spcBef>
              <a:spcAft>
                <a:spcPct val="0"/>
              </a:spcAft>
              <a:defRPr>
                <a:solidFill>
                  <a:schemeClr val="tx1"/>
                </a:solidFill>
                <a:latin typeface="Helvetica" charset="0"/>
                <a:ea typeface="Arial" charset="0"/>
                <a:cs typeface="Arial" charset="0"/>
              </a:defRPr>
            </a:lvl8pPr>
            <a:lvl9pPr marL="3886200" indent="-228600" eaLnBrk="0" fontAlgn="base" hangingPunct="0">
              <a:spcBef>
                <a:spcPct val="0"/>
              </a:spcBef>
              <a:spcAft>
                <a:spcPct val="0"/>
              </a:spcAft>
              <a:defRPr>
                <a:solidFill>
                  <a:schemeClr val="tx1"/>
                </a:solidFill>
                <a:latin typeface="Helvetica" charset="0"/>
                <a:ea typeface="Arial" charset="0"/>
                <a:cs typeface="Arial" charset="0"/>
              </a:defRPr>
            </a:lvl9pPr>
          </a:lstStyle>
          <a:p>
            <a:r>
              <a:rPr lang="en-US" b="0" i="0">
                <a:solidFill>
                  <a:srgbClr val="000000"/>
                </a:solidFill>
              </a:rPr>
              <a:t>ob</a:t>
            </a:r>
            <a:r>
              <a:rPr lang="en-US" b="0" i="0"/>
              <a:t>ject models</a:t>
            </a:r>
          </a:p>
        </p:txBody>
      </p:sp>
      <p:sp>
        <p:nvSpPr>
          <p:cNvPr id="1029" name="Title 1"/>
          <p:cNvSpPr>
            <a:spLocks noGrp="1"/>
          </p:cNvSpPr>
          <p:nvPr>
            <p:ph type="title"/>
          </p:nvPr>
        </p:nvSpPr>
        <p:spPr>
          <a:xfrm>
            <a:off x="457200" y="0"/>
            <a:ext cx="8229600" cy="838200"/>
          </a:xfrm>
        </p:spPr>
        <p:txBody>
          <a:bodyPr/>
          <a:lstStyle/>
          <a:p>
            <a:r>
              <a:rPr lang="en-US" smtClean="0"/>
              <a:t>Feature Hierarchies</a:t>
            </a:r>
            <a:endParaRPr lang="en-US"/>
          </a:p>
        </p:txBody>
      </p:sp>
      <p:sp>
        <p:nvSpPr>
          <p:cNvPr id="2" name="TextBox 1"/>
          <p:cNvSpPr txBox="1"/>
          <p:nvPr/>
        </p:nvSpPr>
        <p:spPr>
          <a:xfrm>
            <a:off x="7772400" y="6499007"/>
            <a:ext cx="1147670" cy="338554"/>
          </a:xfrm>
          <a:prstGeom prst="rect">
            <a:avLst/>
          </a:prstGeom>
          <a:noFill/>
        </p:spPr>
        <p:txBody>
          <a:bodyPr wrap="none" rtlCol="0">
            <a:spAutoFit/>
          </a:bodyPr>
          <a:lstStyle/>
          <a:p>
            <a:r>
              <a:rPr lang="en-US" sz="1600" b="0" i="0" smtClean="0"/>
              <a:t>Andrew Ng</a:t>
            </a:r>
            <a:endParaRPr lang="en-US" sz="1600" b="0" i="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p:bldP spid="3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288925" y="161925"/>
            <a:ext cx="7772400" cy="1143000"/>
          </a:xfrm>
          <a:solidFill>
            <a:srgbClr val="FFFF00"/>
          </a:solidFill>
        </p:spPr>
        <p:txBody>
          <a:bodyPr/>
          <a:lstStyle/>
          <a:p>
            <a:r>
              <a:rPr lang="en-GB" smtClean="0">
                <a:latin typeface="Times New Roman" charset="0"/>
                <a:cs typeface="Arial" charset="0"/>
              </a:rPr>
              <a:t>So, Multiple Layers Make Sense </a:t>
            </a:r>
            <a:endParaRPr lang="en-GB">
              <a:latin typeface="Times New Roman" charset="0"/>
              <a:cs typeface="Arial" charset="0"/>
            </a:endParaRPr>
          </a:p>
        </p:txBody>
      </p:sp>
      <p:sp>
        <p:nvSpPr>
          <p:cNvPr id="60" name="Title 1"/>
          <p:cNvSpPr txBox="1"/>
          <p:nvPr/>
        </p:nvSpPr>
        <p:spPr bwMode="auto">
          <a:xfrm>
            <a:off x="685800" y="1447800"/>
            <a:ext cx="7832725" cy="1157287"/>
          </a:xfrm>
          <a:prstGeom prst="rect">
            <a:avLst/>
          </a:prstGeom>
          <a:solidFill>
            <a:srgbClr val="FFFF00"/>
          </a:solidFill>
          <a:ln w="9525">
            <a:solidFill>
              <a:srgbClr val="000000"/>
            </a:solidFill>
            <a:miter lim="800000"/>
          </a:ln>
        </p:spPr>
        <p:txBody>
          <a:bodyPr anchor="ct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pPr eaLnBrk="0" hangingPunct="0"/>
            <a:r>
              <a:rPr lang="en-GB" sz="2400" b="1">
                <a:solidFill>
                  <a:schemeClr val="tx2"/>
                </a:solidFill>
              </a:rPr>
              <a:t>Many-layer neural network architectures should be capable of learning the true underlying features and ‘feature logic’, and  therefore </a:t>
            </a:r>
            <a:r>
              <a:rPr lang="en-GB" sz="2400" b="1" smtClean="0">
                <a:solidFill>
                  <a:schemeClr val="tx2"/>
                </a:solidFill>
              </a:rPr>
              <a:t>generalize </a:t>
            </a:r>
            <a:r>
              <a:rPr lang="en-GB" sz="2400" b="1">
                <a:solidFill>
                  <a:schemeClr val="tx2"/>
                </a:solidFill>
              </a:rPr>
              <a:t>very well …</a:t>
            </a:r>
          </a:p>
        </p:txBody>
      </p:sp>
      <p:pic>
        <p:nvPicPr>
          <p:cNvPr id="51204"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289050" y="2928938"/>
            <a:ext cx="6805613" cy="1906587"/>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396875"/>
            <a:ext cx="8682038" cy="5699125"/>
          </a:xfrm>
        </p:spPr>
        <p:txBody>
          <a:bodyPr/>
          <a:lstStyle/>
          <a:p>
            <a:pPr marL="0" indent="0">
              <a:buFontTx/>
              <a:buNone/>
            </a:pPr>
            <a:r>
              <a:rPr lang="en-GB" sz="2800">
                <a:latin typeface="Times New Roman" charset="0"/>
                <a:cs typeface="Arial" charset="0"/>
              </a:rPr>
              <a:t>So, 1. </a:t>
            </a:r>
            <a:r>
              <a:rPr lang="en-GB" sz="2800" b="1">
                <a:latin typeface="Times New Roman" charset="0"/>
                <a:cs typeface="Arial" charset="0"/>
              </a:rPr>
              <a:t>what exactly is deep learning</a:t>
            </a:r>
            <a:r>
              <a:rPr lang="en-GB" sz="2800">
                <a:latin typeface="Times New Roman" charset="0"/>
                <a:cs typeface="Arial" charset="0"/>
              </a:rPr>
              <a:t> ? </a:t>
            </a:r>
          </a:p>
          <a:p>
            <a:pPr marL="0" indent="0">
              <a:buFontTx/>
              <a:buNone/>
            </a:pPr>
            <a:endParaRPr lang="en-GB" sz="2800">
              <a:latin typeface="Times New Roman" charset="0"/>
              <a:cs typeface="Arial" charset="0"/>
            </a:endParaRPr>
          </a:p>
          <a:p>
            <a:pPr marL="0" indent="0">
              <a:buFontTx/>
              <a:buNone/>
            </a:pPr>
            <a:r>
              <a:rPr lang="en-GB" sz="2800">
                <a:latin typeface="Times New Roman" charset="0"/>
                <a:cs typeface="Arial" charset="0"/>
              </a:rPr>
              <a:t>And, 2. </a:t>
            </a:r>
            <a:r>
              <a:rPr lang="en-GB" sz="2800" b="1">
                <a:latin typeface="Times New Roman" charset="0"/>
                <a:cs typeface="Arial" charset="0"/>
              </a:rPr>
              <a:t>why is it generally better </a:t>
            </a:r>
            <a:r>
              <a:rPr lang="en-GB" sz="2800">
                <a:latin typeface="Times New Roman" charset="0"/>
                <a:cs typeface="Arial" charset="0"/>
              </a:rPr>
              <a:t>than other methods on image, speech and certain other types of data? </a:t>
            </a:r>
          </a:p>
          <a:p>
            <a:pPr marL="0" indent="0">
              <a:buFontTx/>
              <a:buNone/>
            </a:pPr>
            <a:endParaRPr lang="en-GB" sz="2800">
              <a:latin typeface="Times New Roman" charset="0"/>
              <a:cs typeface="Arial" charset="0"/>
            </a:endParaRPr>
          </a:p>
          <a:p>
            <a:pPr marL="0" indent="0">
              <a:buFontTx/>
              <a:buNone/>
            </a:pPr>
            <a:r>
              <a:rPr lang="en-GB" sz="2800" b="1">
                <a:solidFill>
                  <a:srgbClr val="FF0000"/>
                </a:solidFill>
                <a:latin typeface="Times New Roman" charset="0"/>
                <a:cs typeface="Arial" charset="0"/>
              </a:rPr>
              <a:t>The short answers</a:t>
            </a:r>
          </a:p>
          <a:p>
            <a:pPr marL="0" indent="0">
              <a:buFontTx/>
              <a:buNone/>
            </a:pPr>
            <a:r>
              <a:rPr lang="en-GB" sz="2400" b="1">
                <a:solidFill>
                  <a:srgbClr val="FF0000"/>
                </a:solidFill>
                <a:latin typeface="Times New Roman" charset="0"/>
                <a:cs typeface="Arial" charset="0"/>
              </a:rPr>
              <a:t>   1.   </a:t>
            </a:r>
            <a:r>
              <a:rPr lang="en-GB" sz="2400" b="1">
                <a:solidFill>
                  <a:srgbClr val="0D0D0D"/>
                </a:solidFill>
                <a:latin typeface="Times New Roman" charset="0"/>
                <a:cs typeface="Arial" charset="0"/>
              </a:rPr>
              <a:t>‘Deep Learning’ </a:t>
            </a:r>
            <a:r>
              <a:rPr lang="en-GB" sz="2400" b="1">
                <a:solidFill>
                  <a:srgbClr val="FF0000"/>
                </a:solidFill>
                <a:latin typeface="Times New Roman" charset="0"/>
                <a:cs typeface="Arial" charset="0"/>
              </a:rPr>
              <a:t>means </a:t>
            </a:r>
            <a:r>
              <a:rPr lang="en-GB" sz="2400">
                <a:solidFill>
                  <a:srgbClr val="FF0000"/>
                </a:solidFill>
                <a:latin typeface="Times New Roman" charset="0"/>
                <a:cs typeface="Arial" charset="0"/>
              </a:rPr>
              <a:t>using a </a:t>
            </a:r>
            <a:r>
              <a:rPr lang="en-GB" sz="2400" b="1">
                <a:solidFill>
                  <a:srgbClr val="0D0D0D"/>
                </a:solidFill>
                <a:latin typeface="Times New Roman" charset="0"/>
                <a:cs typeface="Arial" charset="0"/>
              </a:rPr>
              <a:t>neural network</a:t>
            </a:r>
          </a:p>
          <a:p>
            <a:pPr marL="0" indent="0">
              <a:buFontTx/>
              <a:buNone/>
            </a:pPr>
            <a:r>
              <a:rPr lang="en-GB" sz="2400" b="1">
                <a:solidFill>
                  <a:srgbClr val="FF0000"/>
                </a:solidFill>
                <a:latin typeface="Times New Roman" charset="0"/>
                <a:cs typeface="Arial" charset="0"/>
              </a:rPr>
              <a:t>         </a:t>
            </a:r>
            <a:r>
              <a:rPr lang="en-GB" sz="2400">
                <a:solidFill>
                  <a:srgbClr val="FF0000"/>
                </a:solidFill>
                <a:latin typeface="Times New Roman" charset="0"/>
                <a:cs typeface="Arial" charset="0"/>
              </a:rPr>
              <a:t>with </a:t>
            </a:r>
            <a:r>
              <a:rPr lang="en-GB" sz="2400" b="1" u="sng">
                <a:solidFill>
                  <a:srgbClr val="0D0D0D"/>
                </a:solidFill>
                <a:latin typeface="Times New Roman" charset="0"/>
                <a:cs typeface="Arial" charset="0"/>
              </a:rPr>
              <a:t>several layers of nodes</a:t>
            </a:r>
            <a:r>
              <a:rPr lang="en-GB" sz="2400" b="1" u="sng">
                <a:solidFill>
                  <a:srgbClr val="FF0000"/>
                </a:solidFill>
                <a:latin typeface="Times New Roman" charset="0"/>
                <a:cs typeface="Arial" charset="0"/>
              </a:rPr>
              <a:t> </a:t>
            </a:r>
            <a:r>
              <a:rPr lang="en-GB" sz="2400">
                <a:solidFill>
                  <a:srgbClr val="FF0000"/>
                </a:solidFill>
                <a:latin typeface="Times New Roman" charset="0"/>
                <a:cs typeface="Arial" charset="0"/>
              </a:rPr>
              <a:t>between input and output</a:t>
            </a:r>
            <a:r>
              <a:rPr lang="en-GB" sz="2400" b="1">
                <a:solidFill>
                  <a:srgbClr val="FF0000"/>
                </a:solidFill>
                <a:latin typeface="Times New Roman" charset="0"/>
                <a:cs typeface="Arial" charset="0"/>
              </a:rPr>
              <a:t> </a:t>
            </a:r>
          </a:p>
          <a:p>
            <a:pPr marL="0" indent="0">
              <a:buFontTx/>
              <a:buNone/>
            </a:pPr>
            <a:r>
              <a:rPr lang="en-GB" sz="2400" b="1">
                <a:solidFill>
                  <a:srgbClr val="FF0000"/>
                </a:solidFill>
                <a:latin typeface="Times New Roman" charset="0"/>
                <a:cs typeface="Arial" charset="0"/>
              </a:rPr>
              <a:t>  </a:t>
            </a:r>
          </a:p>
          <a:p>
            <a:pPr marL="0" indent="0">
              <a:buFontTx/>
              <a:buNone/>
            </a:pPr>
            <a:r>
              <a:rPr lang="en-GB" sz="2400" b="1">
                <a:solidFill>
                  <a:srgbClr val="FF0000"/>
                </a:solidFill>
                <a:latin typeface="Times New Roman" charset="0"/>
                <a:cs typeface="Arial" charset="0"/>
              </a:rPr>
              <a:t>   2.   the series of layers between input &amp; output do</a:t>
            </a:r>
          </a:p>
          <a:p>
            <a:pPr marL="0" indent="0">
              <a:buFontTx/>
              <a:buNone/>
            </a:pPr>
            <a:r>
              <a:rPr lang="en-GB" sz="2400" b="1">
                <a:solidFill>
                  <a:srgbClr val="FF0000"/>
                </a:solidFill>
                <a:latin typeface="Times New Roman" charset="0"/>
                <a:cs typeface="Arial" charset="0"/>
              </a:rPr>
              <a:t> </a:t>
            </a:r>
            <a:r>
              <a:rPr lang="en-GB" sz="2400" b="1">
                <a:solidFill>
                  <a:srgbClr val="0D0D0D"/>
                </a:solidFill>
                <a:latin typeface="Times New Roman" charset="0"/>
                <a:cs typeface="Arial" charset="0"/>
              </a:rPr>
              <a:t>feature identification and processing in a series of stages</a:t>
            </a:r>
            <a:r>
              <a:rPr lang="en-GB" sz="2400" b="1">
                <a:solidFill>
                  <a:srgbClr val="FF0000"/>
                </a:solidFill>
                <a:latin typeface="Times New Roman" charset="0"/>
                <a:cs typeface="Arial" charset="0"/>
              </a:rPr>
              <a:t>, </a:t>
            </a:r>
          </a:p>
          <a:p>
            <a:pPr marL="0" indent="0">
              <a:buFontTx/>
              <a:buNone/>
            </a:pPr>
            <a:r>
              <a:rPr lang="en-GB" sz="2400" b="1">
                <a:solidFill>
                  <a:srgbClr val="FF0000"/>
                </a:solidFill>
                <a:latin typeface="Times New Roman" charset="0"/>
                <a:cs typeface="Arial" charset="0"/>
              </a:rPr>
              <a:t>  just as our brains seem to.</a:t>
            </a:r>
          </a:p>
        </p:txBody>
      </p:sp>
      <p:sp>
        <p:nvSpPr>
          <p:cNvPr id="2" name="Rectangle 1"/>
          <p:cNvSpPr/>
          <p:nvPr/>
        </p:nvSpPr>
        <p:spPr>
          <a:xfrm>
            <a:off x="508000" y="2936875"/>
            <a:ext cx="8301038" cy="354488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Content Placeholder 2"/>
          <p:cNvSpPr>
            <a:spLocks noGrp="1"/>
          </p:cNvSpPr>
          <p:nvPr>
            <p:ph idx="1"/>
          </p:nvPr>
        </p:nvSpPr>
        <p:spPr>
          <a:xfrm>
            <a:off x="685800" y="396875"/>
            <a:ext cx="8682038" cy="1663973"/>
          </a:xfrm>
        </p:spPr>
        <p:txBody>
          <a:bodyPr/>
          <a:lstStyle/>
          <a:p>
            <a:pPr marL="0" indent="0">
              <a:buFontTx/>
              <a:buNone/>
            </a:pPr>
            <a:r>
              <a:rPr lang="en-GB" sz="2800">
                <a:latin typeface="Times New Roman" charset="0"/>
                <a:cs typeface="Arial" charset="0"/>
              </a:rPr>
              <a:t>hmmm… OK, but: </a:t>
            </a:r>
          </a:p>
          <a:p>
            <a:pPr marL="0" indent="0">
              <a:buFontTx/>
              <a:buNone/>
            </a:pPr>
            <a:r>
              <a:rPr lang="en-GB" sz="2800">
                <a:latin typeface="Times New Roman" charset="0"/>
                <a:cs typeface="Arial" charset="0"/>
              </a:rPr>
              <a:t>  3. </a:t>
            </a:r>
            <a:r>
              <a:rPr lang="en-GB" sz="2800" b="1">
                <a:latin typeface="Times New Roman" charset="0"/>
                <a:cs typeface="Arial" charset="0"/>
              </a:rPr>
              <a:t>multilayer</a:t>
            </a:r>
            <a:r>
              <a:rPr lang="en-GB" sz="2800">
                <a:latin typeface="Times New Roman" charset="0"/>
                <a:cs typeface="Arial" charset="0"/>
              </a:rPr>
              <a:t> </a:t>
            </a:r>
            <a:r>
              <a:rPr lang="en-GB" sz="2800" b="1">
                <a:latin typeface="Times New Roman" charset="0"/>
                <a:cs typeface="Arial" charset="0"/>
              </a:rPr>
              <a:t>neural networks have been around for</a:t>
            </a:r>
          </a:p>
          <a:p>
            <a:pPr marL="0" indent="0">
              <a:buFontTx/>
              <a:buNone/>
            </a:pPr>
            <a:r>
              <a:rPr lang="en-GB" sz="2800" b="1">
                <a:latin typeface="Times New Roman" charset="0"/>
                <a:cs typeface="Arial" charset="0"/>
              </a:rPr>
              <a:t>      25 years.  What’s actually new?</a:t>
            </a:r>
            <a:r>
              <a:rPr lang="en-GB" sz="2800">
                <a:latin typeface="Times New Roman" charset="0"/>
                <a:cs typeface="Arial" charset="0"/>
              </a:rPr>
              <a:t> </a:t>
            </a:r>
          </a:p>
          <a:p>
            <a:pPr marL="0" indent="0">
              <a:buFontTx/>
              <a:buNone/>
            </a:pPr>
            <a:endParaRPr lang="en-GB" sz="2800">
              <a:latin typeface="Times New Roman" charset="0"/>
              <a:cs typeface="Arial" charset="0"/>
            </a:endParaRPr>
          </a:p>
          <a:p>
            <a:pPr marL="0" indent="0">
              <a:buFontTx/>
              <a:buNone/>
            </a:pPr>
            <a:endParaRPr lang="en-GB" sz="2800">
              <a:latin typeface="Times New Roman" charset="0"/>
              <a:cs typeface="Arial" charset="0"/>
            </a:endParaRPr>
          </a:p>
          <a:p>
            <a:pPr marL="0" indent="0">
              <a:buFontTx/>
              <a:buNone/>
            </a:pPr>
            <a:endParaRPr lang="en-GB" sz="2800" b="1">
              <a:solidFill>
                <a:srgbClr val="FF0000"/>
              </a:solidFill>
              <a:latin typeface="Times New Roman" charset="0"/>
              <a:cs typeface="Arial" charset="0"/>
            </a:endParaRPr>
          </a:p>
        </p:txBody>
      </p:sp>
      <p:grpSp>
        <p:nvGrpSpPr>
          <p:cNvPr id="5" name="组合 4"/>
          <p:cNvGrpSpPr/>
          <p:nvPr/>
        </p:nvGrpSpPr>
        <p:grpSpPr>
          <a:xfrm>
            <a:off x="179512" y="2492896"/>
            <a:ext cx="8748464" cy="3539430"/>
            <a:chOff x="274920" y="2492896"/>
            <a:chExt cx="8748464" cy="3539430"/>
          </a:xfrm>
        </p:grpSpPr>
        <p:sp>
          <p:nvSpPr>
            <p:cNvPr id="3" name="文本框 2"/>
            <p:cNvSpPr txBox="1"/>
            <p:nvPr/>
          </p:nvSpPr>
          <p:spPr>
            <a:xfrm>
              <a:off x="274920" y="2492896"/>
              <a:ext cx="8748464" cy="3539430"/>
            </a:xfrm>
            <a:prstGeom prst="rect">
              <a:avLst/>
            </a:prstGeom>
            <a:noFill/>
            <a:ln w="57150">
              <a:solidFill>
                <a:srgbClr val="0070C0"/>
              </a:solidFill>
            </a:ln>
          </p:spPr>
          <p:txBody>
            <a:bodyPr wrap="square" rtlCol="0">
              <a:spAutoFit/>
            </a:bodyPr>
            <a:lstStyle/>
            <a:p>
              <a:pPr marL="0" indent="0">
                <a:buFontTx/>
                <a:buNone/>
              </a:pPr>
              <a:r>
                <a:rPr lang="en-GB" altLang="zh-CN" sz="2800">
                  <a:cs typeface="Arial" charset="0"/>
                </a:rPr>
                <a:t> </a:t>
              </a:r>
              <a:r>
                <a:rPr lang="en-GB" altLang="zh-CN" sz="2800">
                  <a:solidFill>
                    <a:srgbClr val="FF0000"/>
                  </a:solidFill>
                  <a:cs typeface="Arial" charset="0"/>
                </a:rPr>
                <a:t>we have always had good algorithms for learning the</a:t>
              </a:r>
            </a:p>
            <a:p>
              <a:pPr marL="0" indent="0">
                <a:buFontTx/>
                <a:buNone/>
              </a:pPr>
              <a:r>
                <a:rPr lang="en-GB" altLang="zh-CN" sz="2800">
                  <a:solidFill>
                    <a:srgbClr val="FF0000"/>
                  </a:solidFill>
                  <a:cs typeface="Arial" charset="0"/>
                </a:rPr>
                <a:t>weights in networks with 1 hidden layer</a:t>
              </a:r>
            </a:p>
            <a:p>
              <a:pPr marL="0" indent="0">
                <a:buFontTx/>
                <a:buNone/>
              </a:pPr>
              <a:endParaRPr lang="en-GB" altLang="zh-CN" sz="2800">
                <a:solidFill>
                  <a:srgbClr val="FF0000"/>
                </a:solidFill>
                <a:cs typeface="Arial" charset="0"/>
              </a:endParaRPr>
            </a:p>
            <a:p>
              <a:pPr marL="0" indent="0">
                <a:buFontTx/>
                <a:buNone/>
              </a:pPr>
              <a:r>
                <a:rPr lang="en-GB" altLang="zh-CN" sz="2800">
                  <a:solidFill>
                    <a:srgbClr val="FF0000"/>
                  </a:solidFill>
                  <a:cs typeface="Arial" charset="0"/>
                </a:rPr>
                <a:t>but these algorithms are not good at learning the weights </a:t>
              </a:r>
              <a:r>
                <a:rPr lang="en-GB" altLang="zh-CN" sz="2800" smtClean="0">
                  <a:solidFill>
                    <a:srgbClr val="FF0000"/>
                  </a:solidFill>
                  <a:cs typeface="Arial" charset="0"/>
                </a:rPr>
                <a:t>for networks </a:t>
              </a:r>
              <a:r>
                <a:rPr lang="en-GB" altLang="zh-CN" sz="2800">
                  <a:solidFill>
                    <a:srgbClr val="FF0000"/>
                  </a:solidFill>
                  <a:cs typeface="Arial" charset="0"/>
                </a:rPr>
                <a:t>with more hidden layers </a:t>
              </a:r>
            </a:p>
            <a:p>
              <a:pPr marL="0" indent="0">
                <a:buFontTx/>
                <a:buNone/>
              </a:pPr>
              <a:endParaRPr lang="en-GB" altLang="zh-CN" sz="2800">
                <a:solidFill>
                  <a:srgbClr val="FF0000"/>
                </a:solidFill>
                <a:cs typeface="Arial" charset="0"/>
              </a:endParaRPr>
            </a:p>
            <a:p>
              <a:pPr marL="0" indent="0">
                <a:buFontTx/>
                <a:buNone/>
              </a:pPr>
              <a:r>
                <a:rPr lang="en-GB" altLang="zh-CN" sz="2800">
                  <a:solidFill>
                    <a:srgbClr val="FF0000"/>
                  </a:solidFill>
                  <a:cs typeface="Arial" charset="0"/>
                </a:rPr>
                <a:t>what’s new is:   </a:t>
              </a:r>
              <a:r>
                <a:rPr lang="en-GB" altLang="zh-CN" sz="2800" u="sng">
                  <a:cs typeface="Arial" charset="0"/>
                </a:rPr>
                <a:t>algorithms for training many-layer </a:t>
              </a:r>
              <a:r>
                <a:rPr lang="en-GB" altLang="zh-CN" sz="2800" u="sng" smtClean="0">
                  <a:cs typeface="Arial" charset="0"/>
                </a:rPr>
                <a:t>networks</a:t>
              </a:r>
              <a:endParaRPr lang="zh-CN" altLang="en-US" sz="2800"/>
            </a:p>
          </p:txBody>
        </p:sp>
        <p:pic>
          <p:nvPicPr>
            <p:cNvPr id="7172"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6516216" y="3068960"/>
              <a:ext cx="1201737" cy="768350"/>
            </a:xfrm>
            <a:prstGeom prst="rect">
              <a:avLst/>
            </a:prstGeom>
            <a:noFill/>
            <a:ln>
              <a:noFill/>
            </a:ln>
            <a:effectLst/>
          </p:spPr>
        </p:pic>
        <p:pic>
          <p:nvPicPr>
            <p:cNvPr id="7173"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6012160" y="4293096"/>
              <a:ext cx="2982912" cy="835025"/>
            </a:xfrm>
            <a:prstGeom prst="rect">
              <a:avLst/>
            </a:prstGeom>
            <a:noFill/>
            <a:ln>
              <a:noFill/>
            </a:ln>
            <a:effectLst/>
          </p:spPr>
        </p:pic>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a:xfrm>
            <a:off x="288925" y="161925"/>
            <a:ext cx="7772400" cy="1143000"/>
          </a:xfrm>
          <a:solidFill>
            <a:srgbClr val="FFFF00"/>
          </a:solidFill>
        </p:spPr>
        <p:txBody>
          <a:bodyPr/>
          <a:lstStyle/>
          <a:p>
            <a:r>
              <a:rPr lang="en-GB">
                <a:latin typeface="Times New Roman" charset="0"/>
                <a:cs typeface="Arial" charset="0"/>
              </a:rPr>
              <a:t>So: </a:t>
            </a:r>
            <a:r>
              <a:rPr lang="en-GB" i="1">
                <a:latin typeface="Times New Roman" charset="0"/>
                <a:cs typeface="Arial" charset="0"/>
              </a:rPr>
              <a:t>multiple layers make sense</a:t>
            </a:r>
            <a:r>
              <a:rPr lang="en-GB">
                <a:latin typeface="Times New Roman" charset="0"/>
                <a:cs typeface="Arial" charset="0"/>
              </a:rPr>
              <a:t> </a:t>
            </a:r>
          </a:p>
        </p:txBody>
      </p:sp>
      <p:sp>
        <p:nvSpPr>
          <p:cNvPr id="60" name="Title 1"/>
          <p:cNvSpPr txBox="1"/>
          <p:nvPr/>
        </p:nvSpPr>
        <p:spPr bwMode="auto">
          <a:xfrm>
            <a:off x="706438" y="1646238"/>
            <a:ext cx="4352925" cy="681037"/>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lgn="l">
              <a:defRPr/>
            </a:pPr>
            <a:r>
              <a:rPr lang="en-GB" altLang="en-US" sz="2800" kern="0" smtClean="0"/>
              <a:t>Your brain works that way</a:t>
            </a:r>
          </a:p>
        </p:txBody>
      </p:sp>
      <p:pic>
        <p:nvPicPr>
          <p:cNvPr id="50180" name="Picture 2" descr="http://upload.wikimedia.org/wikipedia/commons/f/f8/Lateral_geniculate_nucleus.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54150" y="2598738"/>
            <a:ext cx="2857500" cy="2466975"/>
          </a:xfrm>
          <a:prstGeom prst="rect">
            <a:avLst/>
          </a:prstGeom>
          <a:noFill/>
          <a:ln>
            <a:noFill/>
          </a:ln>
        </p:spPr>
      </p:pic>
      <p:pic>
        <p:nvPicPr>
          <p:cNvPr id="5018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754563" y="2717800"/>
            <a:ext cx="2436812" cy="2227263"/>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Difficulties Training Deep Networks</a:t>
            </a:r>
            <a:endParaRPr lang="en-US"/>
          </a:p>
        </p:txBody>
      </p:sp>
      <p:sp>
        <p:nvSpPr>
          <p:cNvPr id="3" name="Content Placeholder 2"/>
          <p:cNvSpPr>
            <a:spLocks noGrp="1"/>
          </p:cNvSpPr>
          <p:nvPr>
            <p:ph idx="1"/>
          </p:nvPr>
        </p:nvSpPr>
        <p:spPr>
          <a:xfrm>
            <a:off x="685800" y="1143000"/>
            <a:ext cx="8001000" cy="5334000"/>
          </a:xfrm>
        </p:spPr>
        <p:txBody>
          <a:bodyPr>
            <a:noAutofit/>
          </a:bodyPr>
          <a:lstStyle/>
          <a:p>
            <a:r>
              <a:rPr lang="en-US" smtClean="0"/>
              <a:t>Bottom layers do not get trained easily</a:t>
            </a:r>
          </a:p>
          <a:p>
            <a:pPr lvl="1"/>
            <a:r>
              <a:rPr lang="en-US"/>
              <a:t>E</a:t>
            </a:r>
            <a:r>
              <a:rPr lang="en-US" smtClean="0"/>
              <a:t>rror attenuates</a:t>
            </a:r>
            <a:r>
              <a:rPr lang="zh-CN" altLang="en-US" smtClean="0"/>
              <a:t>（衰減）</a:t>
            </a:r>
            <a:r>
              <a:rPr lang="en-US" smtClean="0"/>
              <a:t> as it propagates to earlier layers</a:t>
            </a:r>
          </a:p>
          <a:p>
            <a:pPr lvl="1"/>
            <a:r>
              <a:rPr lang="en-US" smtClean="0"/>
              <a:t>Leads to very slow training</a:t>
            </a:r>
          </a:p>
          <a:p>
            <a:pPr lvl="1"/>
            <a:endParaRPr lang="en-US" smtClean="0"/>
          </a:p>
          <a:p>
            <a:r>
              <a:rPr lang="en-US" smtClean="0"/>
              <a:t>For small data sets, not enough labeled data available for training</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400" y="4572000"/>
            <a:ext cx="8534400" cy="1740535"/>
          </a:xfrm>
        </p:spPr>
        <p:txBody>
          <a:bodyPr/>
          <a:lstStyle/>
          <a:p>
            <a:pPr lvl="1" eaLnBrk="1" hangingPunct="1"/>
            <a:r>
              <a:rPr lang="en-US" sz="3200">
                <a:latin typeface="Calibri" pitchFamily="34" charset="0"/>
                <a:sym typeface="+mn-ea"/>
              </a:rPr>
              <a:t>number of neurons:		</a:t>
            </a:r>
            <a:r>
              <a:rPr lang="en-US" sz="3200" smtClean="0">
                <a:latin typeface="Calibri" pitchFamily="34" charset="0"/>
                <a:sym typeface="+mn-ea"/>
              </a:rPr>
              <a:t>~10</a:t>
            </a:r>
            <a:r>
              <a:rPr lang="en-US" sz="3200" baseline="30000" smtClean="0">
                <a:latin typeface="Calibri" pitchFamily="34" charset="0"/>
                <a:sym typeface="+mn-ea"/>
              </a:rPr>
              <a:t>11</a:t>
            </a:r>
            <a:r>
              <a:rPr lang="en-US" sz="3200" smtClean="0">
                <a:latin typeface="Calibri" pitchFamily="34" charset="0"/>
                <a:sym typeface="+mn-ea"/>
              </a:rPr>
              <a:t> </a:t>
            </a:r>
            <a:endParaRPr lang="en-US" sz="3200">
              <a:latin typeface="Calibri" pitchFamily="34" charset="0"/>
            </a:endParaRPr>
          </a:p>
          <a:p>
            <a:pPr lvl="1" eaLnBrk="1" hangingPunct="1"/>
            <a:r>
              <a:rPr lang="en-US" sz="3200">
                <a:latin typeface="Calibri" pitchFamily="34" charset="0"/>
                <a:sym typeface="+mn-ea"/>
              </a:rPr>
              <a:t>number of connections:	</a:t>
            </a:r>
            <a:r>
              <a:rPr lang="en-US" sz="3200" smtClean="0">
                <a:latin typeface="Calibri" pitchFamily="34" charset="0"/>
                <a:sym typeface="+mn-ea"/>
              </a:rPr>
              <a:t>~10</a:t>
            </a:r>
            <a:r>
              <a:rPr lang="en-US" sz="3200" baseline="30000" smtClean="0">
                <a:latin typeface="Calibri" pitchFamily="34" charset="0"/>
                <a:sym typeface="+mn-ea"/>
              </a:rPr>
              <a:t>4</a:t>
            </a:r>
            <a:r>
              <a:rPr lang="en-US" sz="3200" smtClean="0">
                <a:latin typeface="Calibri" pitchFamily="34" charset="0"/>
                <a:sym typeface="+mn-ea"/>
              </a:rPr>
              <a:t> </a:t>
            </a:r>
            <a:r>
              <a:rPr lang="en-US" sz="3200">
                <a:latin typeface="Calibri" pitchFamily="34" charset="0"/>
                <a:sym typeface="+mn-ea"/>
              </a:rPr>
              <a:t>per </a:t>
            </a:r>
            <a:r>
              <a:rPr lang="en-US" sz="3200" smtClean="0">
                <a:latin typeface="Calibri" pitchFamily="34" charset="0"/>
                <a:sym typeface="+mn-ea"/>
              </a:rPr>
              <a:t>neuron</a:t>
            </a:r>
            <a:endParaRPr lang="en-US" sz="3200" smtClean="0">
              <a:latin typeface="Calibri" pitchFamily="34" charset="0"/>
            </a:endParaRPr>
          </a:p>
          <a:p>
            <a:pPr lvl="1" eaLnBrk="1" hangingPunct="1"/>
            <a:r>
              <a:rPr lang="en-US" sz="3200" smtClean="0">
                <a:latin typeface="Calibri" pitchFamily="34" charset="0"/>
                <a:sym typeface="+mn-ea"/>
              </a:rPr>
              <a:t>Processing speed:		</a:t>
            </a:r>
            <a:r>
              <a:rPr lang="en-US" sz="3200">
                <a:latin typeface="Calibri" pitchFamily="34" charset="0"/>
                <a:sym typeface="+mn-ea"/>
              </a:rPr>
              <a:t>~</a:t>
            </a:r>
            <a:r>
              <a:rPr lang="en-US" sz="3200" smtClean="0">
                <a:latin typeface="Calibri" pitchFamily="34" charset="0"/>
                <a:sym typeface="+mn-ea"/>
              </a:rPr>
              <a:t>100 Hz</a:t>
            </a:r>
            <a:endParaRPr lang="en-US" sz="3200">
              <a:latin typeface="Calibri" pitchFamily="34" charset="0"/>
            </a:endParaRPr>
          </a:p>
          <a:p>
            <a:pPr marL="0" indent="0">
              <a:buNone/>
            </a:pPr>
            <a:endParaRPr lang="zh-CN" altLang="en-US"/>
          </a:p>
        </p:txBody>
      </p:sp>
      <p:pic>
        <p:nvPicPr>
          <p:cNvPr id="4" name="图片 3"/>
          <p:cNvPicPr>
            <a:picLocks noChangeAspect="1"/>
          </p:cNvPicPr>
          <p:nvPr/>
        </p:nvPicPr>
        <p:blipFill>
          <a:blip r:embed="rId2"/>
          <a:stretch>
            <a:fillRect/>
          </a:stretch>
        </p:blipFill>
        <p:spPr>
          <a:xfrm>
            <a:off x="1676400" y="76200"/>
            <a:ext cx="5995670" cy="450215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4275"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2" name="TextBox 1"/>
          <p:cNvSpPr txBox="1"/>
          <p:nvPr/>
        </p:nvSpPr>
        <p:spPr>
          <a:xfrm>
            <a:off x="914400" y="4267200"/>
            <a:ext cx="7162800" cy="1754327"/>
          </a:xfrm>
          <a:prstGeom prst="rect">
            <a:avLst/>
          </a:prstGeom>
          <a:noFill/>
        </p:spPr>
        <p:txBody>
          <a:bodyPr wrap="square" rtlCol="0">
            <a:spAutoFit/>
          </a:bodyPr>
          <a:lstStyle/>
          <a:p>
            <a:r>
              <a:rPr lang="en-US" sz="3600" i="0" smtClean="0">
                <a:latin typeface="+mn-lt"/>
              </a:rPr>
              <a:t>Unsupervised pre-training</a:t>
            </a:r>
            <a:r>
              <a:rPr lang="en-US" sz="3600" b="0" i="0" smtClean="0">
                <a:latin typeface="+mn-lt"/>
              </a:rPr>
              <a:t>:  </a:t>
            </a:r>
          </a:p>
          <a:p>
            <a:r>
              <a:rPr lang="en-US" sz="3600" b="0" i="0" smtClean="0">
                <a:latin typeface="+mn-lt"/>
              </a:rPr>
              <a:t>Especially useful with small data sets to initialize weights</a:t>
            </a:r>
            <a:endParaRPr lang="en-US" sz="3600" b="0"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5299"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704850" y="4033838"/>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Train </a:t>
            </a:r>
            <a:r>
              <a:rPr lang="en-GB" altLang="en-US" sz="2800" b="1" kern="0" smtClean="0"/>
              <a:t>this</a:t>
            </a:r>
            <a:r>
              <a:rPr lang="en-GB" altLang="en-US" sz="2800" kern="0" smtClean="0"/>
              <a:t> layer first</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6323"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704850" y="4033838"/>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Train </a:t>
            </a:r>
            <a:r>
              <a:rPr lang="en-GB" altLang="en-US" sz="2800" b="1" kern="0" smtClean="0"/>
              <a:t>this</a:t>
            </a:r>
            <a:r>
              <a:rPr lang="en-GB" altLang="en-US" sz="2800" kern="0" smtClean="0"/>
              <a:t> layer first</a:t>
            </a:r>
          </a:p>
        </p:txBody>
      </p:sp>
      <p:sp>
        <p:nvSpPr>
          <p:cNvPr id="6" name="Rounded Rectangle 5"/>
          <p:cNvSpPr/>
          <p:nvPr/>
        </p:nvSpPr>
        <p:spPr>
          <a:xfrm>
            <a:off x="2916238"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p:nvPr/>
        </p:nvSpPr>
        <p:spPr bwMode="auto">
          <a:xfrm>
            <a:off x="1752600" y="4632325"/>
            <a:ext cx="3317875" cy="722313"/>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 etc.</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7347"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704850" y="4033838"/>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Train </a:t>
            </a:r>
            <a:r>
              <a:rPr lang="en-GB" altLang="en-US" sz="2800" b="1" kern="0" smtClean="0"/>
              <a:t>this</a:t>
            </a:r>
            <a:r>
              <a:rPr lang="en-GB" altLang="en-US" sz="2800" kern="0" smtClean="0"/>
              <a:t> layer first</a:t>
            </a:r>
          </a:p>
        </p:txBody>
      </p:sp>
      <p:sp>
        <p:nvSpPr>
          <p:cNvPr id="7" name="Title 1"/>
          <p:cNvSpPr txBox="1"/>
          <p:nvPr/>
        </p:nvSpPr>
        <p:spPr bwMode="auto">
          <a:xfrm>
            <a:off x="1752600" y="4632325"/>
            <a:ext cx="3317875" cy="722313"/>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8" name="Title 1"/>
          <p:cNvSpPr txBox="1"/>
          <p:nvPr/>
        </p:nvSpPr>
        <p:spPr bwMode="auto">
          <a:xfrm>
            <a:off x="3184525" y="5273675"/>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9" name="Rounded Rectangle 8"/>
          <p:cNvSpPr/>
          <p:nvPr/>
        </p:nvSpPr>
        <p:spPr>
          <a:xfrm>
            <a:off x="4267200" y="17272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8371"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704850" y="4033838"/>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Train </a:t>
            </a:r>
            <a:r>
              <a:rPr lang="en-GB" altLang="en-US" sz="2800" b="1" kern="0" smtClean="0"/>
              <a:t>this</a:t>
            </a:r>
            <a:r>
              <a:rPr lang="en-GB" altLang="en-US" sz="2800" kern="0" smtClean="0"/>
              <a:t> layer first</a:t>
            </a:r>
          </a:p>
        </p:txBody>
      </p:sp>
      <p:sp>
        <p:nvSpPr>
          <p:cNvPr id="7" name="Title 1"/>
          <p:cNvSpPr txBox="1"/>
          <p:nvPr/>
        </p:nvSpPr>
        <p:spPr bwMode="auto">
          <a:xfrm>
            <a:off x="1752600" y="4632325"/>
            <a:ext cx="3317875" cy="722313"/>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8" name="Title 1"/>
          <p:cNvSpPr txBox="1"/>
          <p:nvPr/>
        </p:nvSpPr>
        <p:spPr bwMode="auto">
          <a:xfrm>
            <a:off x="3184525" y="5273675"/>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9" name="Rounded Rectangle 8"/>
          <p:cNvSpPr/>
          <p:nvPr/>
        </p:nvSpPr>
        <p:spPr>
          <a:xfrm>
            <a:off x="5588000" y="1717675"/>
            <a:ext cx="1320800" cy="2305050"/>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p:nvPr/>
        </p:nvSpPr>
        <p:spPr bwMode="auto">
          <a:xfrm>
            <a:off x="3814763" y="5770563"/>
            <a:ext cx="3317875" cy="722312"/>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59395"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704850" y="4033838"/>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Train </a:t>
            </a:r>
            <a:r>
              <a:rPr lang="en-GB" altLang="en-US" sz="2800" b="1" kern="0" smtClean="0"/>
              <a:t>this</a:t>
            </a:r>
            <a:r>
              <a:rPr lang="en-GB" altLang="en-US" sz="2800" kern="0" smtClean="0"/>
              <a:t> layer first</a:t>
            </a:r>
          </a:p>
        </p:txBody>
      </p:sp>
      <p:sp>
        <p:nvSpPr>
          <p:cNvPr id="7" name="Title 1"/>
          <p:cNvSpPr txBox="1"/>
          <p:nvPr/>
        </p:nvSpPr>
        <p:spPr bwMode="auto">
          <a:xfrm>
            <a:off x="1752600" y="4632325"/>
            <a:ext cx="3317875" cy="722313"/>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8" name="Title 1"/>
          <p:cNvSpPr txBox="1"/>
          <p:nvPr/>
        </p:nvSpPr>
        <p:spPr bwMode="auto">
          <a:xfrm>
            <a:off x="3184525" y="5273675"/>
            <a:ext cx="3317875" cy="720725"/>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9" name="Rounded Rectangle 8"/>
          <p:cNvSpPr/>
          <p:nvPr/>
        </p:nvSpPr>
        <p:spPr>
          <a:xfrm>
            <a:off x="6807200" y="1706563"/>
            <a:ext cx="1320800" cy="2306637"/>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0" name="Title 1"/>
          <p:cNvSpPr txBox="1"/>
          <p:nvPr/>
        </p:nvSpPr>
        <p:spPr bwMode="auto">
          <a:xfrm>
            <a:off x="3814763" y="5770563"/>
            <a:ext cx="3317875" cy="722312"/>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a:t>t</a:t>
            </a:r>
            <a:r>
              <a:rPr lang="en-GB" altLang="en-US" sz="2800" kern="0" smtClean="0"/>
              <a:t>hen </a:t>
            </a:r>
            <a:r>
              <a:rPr lang="en-GB" altLang="en-US" sz="2800" b="1" kern="0" smtClean="0"/>
              <a:t>this</a:t>
            </a:r>
            <a:r>
              <a:rPr lang="en-GB" altLang="en-US" sz="2800" kern="0" smtClean="0"/>
              <a:t> layer</a:t>
            </a:r>
          </a:p>
        </p:txBody>
      </p:sp>
      <p:sp>
        <p:nvSpPr>
          <p:cNvPr id="11" name="Title 1"/>
          <p:cNvSpPr txBox="1"/>
          <p:nvPr/>
        </p:nvSpPr>
        <p:spPr bwMode="auto">
          <a:xfrm>
            <a:off x="5473700" y="6257925"/>
            <a:ext cx="3317875" cy="457200"/>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kern="0" smtClean="0"/>
              <a:t>finally </a:t>
            </a:r>
            <a:r>
              <a:rPr lang="en-GB" altLang="en-US" sz="2800" b="1" kern="0" smtClean="0"/>
              <a:t>this</a:t>
            </a:r>
            <a:r>
              <a:rPr lang="en-GB" altLang="en-US" sz="2800" kern="0" smtClean="0"/>
              <a:t> layer</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98438" y="304800"/>
            <a:ext cx="8864600" cy="1300163"/>
          </a:xfrm>
        </p:spPr>
        <p:txBody>
          <a:bodyPr/>
          <a:lstStyle/>
          <a:p>
            <a:r>
              <a:rPr lang="en-GB" sz="4000" smtClean="0">
                <a:latin typeface="Times New Roman" charset="0"/>
                <a:cs typeface="Arial" charset="0"/>
              </a:rPr>
              <a:t>Pre-Train Multi-Layer NNs</a:t>
            </a:r>
            <a:endParaRPr lang="en-GB" sz="4000">
              <a:latin typeface="Times New Roman" charset="0"/>
              <a:cs typeface="Arial" charset="0"/>
            </a:endParaRPr>
          </a:p>
        </p:txBody>
      </p:sp>
      <p:pic>
        <p:nvPicPr>
          <p:cNvPr id="60419"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1411288" y="1790700"/>
            <a:ext cx="6804025" cy="1908175"/>
          </a:xfrm>
          <a:prstGeom prst="rect">
            <a:avLst/>
          </a:prstGeom>
          <a:noFill/>
          <a:ln>
            <a:noFill/>
          </a:ln>
          <a:effectLst/>
        </p:spPr>
      </p:pic>
      <p:sp>
        <p:nvSpPr>
          <p:cNvPr id="5" name="Title 1"/>
          <p:cNvSpPr txBox="1"/>
          <p:nvPr/>
        </p:nvSpPr>
        <p:spPr bwMode="auto">
          <a:xfrm>
            <a:off x="233363" y="3789363"/>
            <a:ext cx="6224587" cy="1981200"/>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defRPr/>
            </a:pPr>
            <a:r>
              <a:rPr lang="en-GB" altLang="en-US" sz="2800" i="0" kern="0" smtClean="0"/>
              <a:t>EACH of the (non-output) layers is trained to be an </a:t>
            </a:r>
            <a:r>
              <a:rPr lang="en-GB" altLang="en-US" b="1" i="0" kern="0" smtClean="0"/>
              <a:t>Auto-Encoder</a:t>
            </a:r>
          </a:p>
        </p:txBody>
      </p:sp>
      <p:sp>
        <p:nvSpPr>
          <p:cNvPr id="6" name="Rounded Rectangle 5"/>
          <p:cNvSpPr/>
          <p:nvPr/>
        </p:nvSpPr>
        <p:spPr>
          <a:xfrm>
            <a:off x="1727200" y="1574800"/>
            <a:ext cx="1320800" cy="2306638"/>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p:nvPr/>
        </p:nvSpPr>
        <p:spPr bwMode="auto">
          <a:xfrm>
            <a:off x="2195513" y="5476875"/>
            <a:ext cx="6223000" cy="1219200"/>
          </a:xfrm>
          <a:prstGeom prst="rect">
            <a:avLst/>
          </a:prstGeom>
          <a:solidFill>
            <a:srgbClr val="FFFF00"/>
          </a:solidFill>
          <a:ln>
            <a:noFill/>
          </a:ln>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Arial" charset="0"/>
              </a:defRPr>
            </a:lvl2pPr>
            <a:lvl3pPr algn="ctr" rtl="0" eaLnBrk="0" fontAlgn="base" hangingPunct="0">
              <a:spcBef>
                <a:spcPct val="0"/>
              </a:spcBef>
              <a:spcAft>
                <a:spcPct val="0"/>
              </a:spcAft>
              <a:defRPr sz="4400">
                <a:solidFill>
                  <a:schemeClr val="tx2"/>
                </a:solidFill>
                <a:latin typeface="Times New Roman" pitchFamily="18" charset="0"/>
                <a:cs typeface="Arial" charset="0"/>
              </a:defRPr>
            </a:lvl3pPr>
            <a:lvl4pPr algn="ctr" rtl="0" eaLnBrk="0" fontAlgn="base" hangingPunct="0">
              <a:spcBef>
                <a:spcPct val="0"/>
              </a:spcBef>
              <a:spcAft>
                <a:spcPct val="0"/>
              </a:spcAft>
              <a:defRPr sz="4400">
                <a:solidFill>
                  <a:schemeClr val="tx2"/>
                </a:solidFill>
                <a:latin typeface="Times New Roman" pitchFamily="18" charset="0"/>
                <a:cs typeface="Arial" charset="0"/>
              </a:defRPr>
            </a:lvl4pPr>
            <a:lvl5pPr algn="ctr" rtl="0" eaLnBrk="0" fontAlgn="base" hangingPunct="0">
              <a:spcBef>
                <a:spcPct val="0"/>
              </a:spcBef>
              <a:spcAft>
                <a:spcPct val="0"/>
              </a:spcAft>
              <a:defRPr sz="4400">
                <a:solidFill>
                  <a:schemeClr val="tx2"/>
                </a:solidFill>
                <a:latin typeface="Times New Roman" pitchFamily="18" charset="0"/>
                <a:cs typeface="Arial" charset="0"/>
              </a:defRPr>
            </a:lvl5pPr>
            <a:lvl6pPr marL="457200" algn="ctr" rtl="0" fontAlgn="base">
              <a:spcBef>
                <a:spcPct val="0"/>
              </a:spcBef>
              <a:spcAft>
                <a:spcPct val="0"/>
              </a:spcAft>
              <a:defRPr sz="4400">
                <a:solidFill>
                  <a:schemeClr val="tx2"/>
                </a:solidFill>
                <a:latin typeface="Times New Roman" pitchFamily="18" charset="0"/>
                <a:cs typeface="Arial" charset="0"/>
              </a:defRPr>
            </a:lvl6pPr>
            <a:lvl7pPr marL="914400" algn="ctr" rtl="0" fontAlgn="base">
              <a:spcBef>
                <a:spcPct val="0"/>
              </a:spcBef>
              <a:spcAft>
                <a:spcPct val="0"/>
              </a:spcAft>
              <a:defRPr sz="4400">
                <a:solidFill>
                  <a:schemeClr val="tx2"/>
                </a:solidFill>
                <a:latin typeface="Times New Roman" pitchFamily="18" charset="0"/>
                <a:cs typeface="Arial" charset="0"/>
              </a:defRPr>
            </a:lvl7pPr>
            <a:lvl8pPr marL="1371600" algn="ctr" rtl="0" fontAlgn="base">
              <a:spcBef>
                <a:spcPct val="0"/>
              </a:spcBef>
              <a:spcAft>
                <a:spcPct val="0"/>
              </a:spcAft>
              <a:defRPr sz="4400">
                <a:solidFill>
                  <a:schemeClr val="tx2"/>
                </a:solidFill>
                <a:latin typeface="Times New Roman" pitchFamily="18" charset="0"/>
                <a:cs typeface="Arial" charset="0"/>
              </a:defRPr>
            </a:lvl8pPr>
            <a:lvl9pPr marL="1828800" algn="ctr" rtl="0" fontAlgn="base">
              <a:spcBef>
                <a:spcPct val="0"/>
              </a:spcBef>
              <a:spcAft>
                <a:spcPct val="0"/>
              </a:spcAft>
              <a:defRPr sz="4400">
                <a:solidFill>
                  <a:schemeClr val="tx2"/>
                </a:solidFill>
                <a:latin typeface="Times New Roman" pitchFamily="18" charset="0"/>
                <a:cs typeface="Arial" charset="0"/>
              </a:defRPr>
            </a:lvl9pPr>
          </a:lstStyle>
          <a:p>
            <a:pPr algn="l">
              <a:defRPr/>
            </a:pPr>
            <a:r>
              <a:rPr lang="en-GB" altLang="en-US" sz="2800" i="0" kern="0" smtClean="0"/>
              <a:t>That is, it is forced to learn good features that describe what comes from the previous layer</a:t>
            </a:r>
            <a:endParaRPr lang="en-GB" altLang="en-US" b="1" i="0" kern="0" smtClean="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824" y="427038"/>
            <a:ext cx="8181975" cy="965200"/>
          </a:xfrm>
          <a:solidFill>
            <a:schemeClr val="accent1">
              <a:lumMod val="40000"/>
              <a:lumOff val="60000"/>
            </a:schemeClr>
          </a:solidFill>
          <a:ln>
            <a:solidFill>
              <a:srgbClr val="FF0000"/>
            </a:solidFill>
          </a:ln>
        </p:spPr>
        <p:txBody>
          <a:bodyPr/>
          <a:lstStyle/>
          <a:p>
            <a:pPr>
              <a:defRPr/>
            </a:pPr>
            <a:r>
              <a:rPr lang="en-GB" sz="2800" smtClean="0">
                <a:solidFill>
                  <a:schemeClr val="accent2">
                    <a:lumMod val="50000"/>
                  </a:schemeClr>
                </a:solidFill>
                <a:ea typeface="+mj-ea"/>
              </a:rPr>
              <a:t>An </a:t>
            </a:r>
            <a:r>
              <a:rPr lang="en-GB" sz="2800" b="1" smtClean="0">
                <a:solidFill>
                  <a:schemeClr val="accent2">
                    <a:lumMod val="50000"/>
                  </a:schemeClr>
                </a:solidFill>
                <a:ea typeface="+mj-ea"/>
              </a:rPr>
              <a:t>Auto-Encoder</a:t>
            </a:r>
            <a:r>
              <a:rPr lang="en-GB" sz="2800" smtClean="0">
                <a:solidFill>
                  <a:schemeClr val="accent2">
                    <a:lumMod val="50000"/>
                  </a:schemeClr>
                </a:solidFill>
                <a:ea typeface="+mj-ea"/>
              </a:rPr>
              <a:t> is trained with a standard weight-adjustment algorithm to </a:t>
            </a:r>
            <a:r>
              <a:rPr lang="en-GB" sz="2800" u="sng" smtClean="0">
                <a:solidFill>
                  <a:schemeClr val="accent2">
                    <a:lumMod val="50000"/>
                  </a:schemeClr>
                </a:solidFill>
                <a:ea typeface="+mj-ea"/>
              </a:rPr>
              <a:t>reproduce the input</a:t>
            </a:r>
            <a:endParaRPr lang="en-GB" sz="2800" u="sng">
              <a:solidFill>
                <a:schemeClr val="accent2">
                  <a:lumMod val="50000"/>
                </a:schemeClr>
              </a:solidFill>
              <a:ea typeface="+mj-ea"/>
            </a:endParaRPr>
          </a:p>
        </p:txBody>
      </p:sp>
      <p:sp>
        <p:nvSpPr>
          <p:cNvPr id="62467" name="Content Placeholder 2"/>
          <p:cNvSpPr>
            <a:spLocks noGrp="1"/>
          </p:cNvSpPr>
          <p:nvPr>
            <p:ph idx="1"/>
          </p:nvPr>
        </p:nvSpPr>
        <p:spPr/>
        <p:txBody>
          <a:bodyPr/>
          <a:lstStyle/>
          <a:p>
            <a:endParaRPr lang="en-GB">
              <a:latin typeface="Times New Roman" charset="0"/>
              <a:cs typeface="Arial" charset="0"/>
            </a:endParaRPr>
          </a:p>
        </p:txBody>
      </p:sp>
      <p:pic>
        <p:nvPicPr>
          <p:cNvPr id="62468"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466725" y="1722438"/>
            <a:ext cx="6121400" cy="3313112"/>
          </a:xfrm>
          <a:prstGeom prst="rect">
            <a:avLst/>
          </a:prstGeom>
          <a:noFill/>
          <a:ln>
            <a:noFill/>
          </a:ln>
        </p:spPr>
      </p:pic>
      <p:sp>
        <p:nvSpPr>
          <p:cNvPr id="6" name="Rounded Rectangle 5"/>
          <p:cNvSpPr/>
          <p:nvPr/>
        </p:nvSpPr>
        <p:spPr>
          <a:xfrm>
            <a:off x="2265363" y="3378200"/>
            <a:ext cx="2976562" cy="1122363"/>
          </a:xfrm>
          <a:prstGeom prst="round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7" name="Title 1"/>
          <p:cNvSpPr txBox="1"/>
          <p:nvPr/>
        </p:nvSpPr>
        <p:spPr bwMode="auto">
          <a:xfrm>
            <a:off x="911225" y="5130800"/>
            <a:ext cx="7772400" cy="1270000"/>
          </a:xfrm>
          <a:prstGeom prst="rect">
            <a:avLst/>
          </a:prstGeom>
          <a:solidFill>
            <a:schemeClr val="accent1">
              <a:lumMod val="40000"/>
              <a:lumOff val="60000"/>
            </a:schemeClr>
          </a:solidFill>
          <a:ln>
            <a:solidFill>
              <a:srgbClr val="FF0000"/>
            </a:solidFill>
          </a:ln>
        </p:spPr>
        <p:txBody>
          <a:bodyPr anchor="ct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pPr eaLnBrk="0" hangingPunct="0"/>
            <a:r>
              <a:rPr lang="en-GB" sz="2400" b="0" i="0">
                <a:solidFill>
                  <a:srgbClr val="191966"/>
                </a:solidFill>
              </a:rPr>
              <a:t>By making this happen with </a:t>
            </a:r>
            <a:r>
              <a:rPr lang="en-GB" sz="2400" b="0" i="0" smtClean="0">
                <a:solidFill>
                  <a:srgbClr val="191966"/>
                </a:solidFill>
              </a:rPr>
              <a:t>fewer </a:t>
            </a:r>
            <a:r>
              <a:rPr lang="en-GB" sz="2400" b="0" i="0">
                <a:solidFill>
                  <a:srgbClr val="191966"/>
                </a:solidFill>
              </a:rPr>
              <a:t>units than the </a:t>
            </a:r>
            <a:r>
              <a:rPr lang="en-GB" sz="2400" b="0" i="0" smtClean="0">
                <a:solidFill>
                  <a:srgbClr val="191966"/>
                </a:solidFill>
              </a:rPr>
              <a:t>inputs and/or sparse coding constraints, </a:t>
            </a:r>
            <a:r>
              <a:rPr lang="en-GB" sz="2400" b="0" i="0">
                <a:solidFill>
                  <a:srgbClr val="191966"/>
                </a:solidFill>
              </a:rPr>
              <a:t>this forces the ‘hidden layer’ units to </a:t>
            </a:r>
            <a:r>
              <a:rPr lang="en-GB" sz="2400" b="0" i="0" smtClean="0">
                <a:solidFill>
                  <a:srgbClr val="191966"/>
                </a:solidFill>
              </a:rPr>
              <a:t>learn to be </a:t>
            </a:r>
            <a:r>
              <a:rPr lang="en-GB" sz="2400" i="0">
                <a:solidFill>
                  <a:srgbClr val="191966"/>
                </a:solidFill>
              </a:rPr>
              <a:t>good feature detectors</a:t>
            </a:r>
            <a:endParaRPr lang="en-GB" sz="2400" i="0" u="sng">
              <a:solidFill>
                <a:srgbClr val="191966"/>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Training a Deep Network </a:t>
            </a:r>
            <a:endParaRPr lang="en-US"/>
          </a:p>
        </p:txBody>
      </p:sp>
      <p:sp>
        <p:nvSpPr>
          <p:cNvPr id="3" name="Content Placeholder 2"/>
          <p:cNvSpPr>
            <a:spLocks noGrp="1"/>
          </p:cNvSpPr>
          <p:nvPr>
            <p:ph idx="1"/>
          </p:nvPr>
        </p:nvSpPr>
        <p:spPr/>
        <p:txBody>
          <a:bodyPr/>
          <a:lstStyle/>
          <a:p>
            <a:r>
              <a:rPr lang="en-US" altLang="zh-CN" smtClean="0"/>
              <a:t>Pre-Training is u</a:t>
            </a:r>
            <a:r>
              <a:rPr lang="en-US" smtClean="0"/>
              <a:t>sed when amount of labeled training data is relatively small</a:t>
            </a:r>
          </a:p>
          <a:p>
            <a:r>
              <a:rPr lang="en-US" smtClean="0"/>
              <a:t>Or used as a preprocessing step to initialize weights</a:t>
            </a:r>
          </a:p>
          <a:p>
            <a:endParaRPr lang="en-US" smtClean="0"/>
          </a:p>
          <a:p>
            <a:r>
              <a:rPr lang="en-US" smtClean="0"/>
              <a:t>Then use traditional back-prop to train the full network</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381000" y="1981200"/>
            <a:ext cx="8423275" cy="1143000"/>
          </a:xfrm>
        </p:spPr>
        <p:txBody>
          <a:bodyPr/>
          <a:lstStyle/>
          <a:p>
            <a:pPr eaLnBrk="1" hangingPunct="1">
              <a:defRPr/>
            </a:pPr>
            <a:r>
              <a:rPr lang="en-US" sz="4400" smtClean="0">
                <a:effectLst/>
              </a:rPr>
              <a:t>Convolutional Neural Networks</a:t>
            </a:r>
          </a:p>
        </p:txBody>
      </p:sp>
      <p:sp>
        <p:nvSpPr>
          <p:cNvPr id="2" name="TextBox 1"/>
          <p:cNvSpPr txBox="1"/>
          <p:nvPr/>
        </p:nvSpPr>
        <p:spPr>
          <a:xfrm>
            <a:off x="1790" y="3581400"/>
            <a:ext cx="9144000" cy="707886"/>
          </a:xfrm>
          <a:prstGeom prst="rect">
            <a:avLst/>
          </a:prstGeom>
          <a:noFill/>
        </p:spPr>
        <p:txBody>
          <a:bodyPr wrap="square" rtlCol="0">
            <a:spAutoFit/>
          </a:bodyPr>
          <a:lstStyle/>
          <a:p>
            <a:pPr algn="ctr"/>
            <a:r>
              <a:rPr lang="en-US" sz="4000" b="0" i="0" smtClean="0">
                <a:latin typeface="+mj-lt"/>
              </a:rPr>
              <a:t>also called </a:t>
            </a:r>
            <a:r>
              <a:rPr lang="en-US" sz="4000" i="0" smtClean="0">
                <a:latin typeface="+mj-lt"/>
              </a:rPr>
              <a:t>CNNs</a:t>
            </a:r>
            <a:r>
              <a:rPr lang="en-US" sz="4000" b="0" i="0" smtClean="0">
                <a:latin typeface="+mj-lt"/>
              </a:rPr>
              <a:t> and </a:t>
            </a:r>
            <a:r>
              <a:rPr lang="en-US" sz="4000" i="0" err="1" smtClean="0">
                <a:latin typeface="+mj-lt"/>
              </a:rPr>
              <a:t>ConvNets</a:t>
            </a:r>
            <a:endParaRPr lang="en-US" sz="4000" i="0">
              <a:latin typeface="+mj-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4337"/>
          <p:cNvSpPr>
            <a:spLocks noGrp="1"/>
          </p:cNvSpPr>
          <p:nvPr>
            <p:ph type="title"/>
          </p:nvPr>
        </p:nvSpPr>
        <p:spPr>
          <a:xfrm>
            <a:off x="609600" y="228600"/>
            <a:ext cx="7772400" cy="838200"/>
          </a:xfrm>
        </p:spPr>
        <p:txBody>
          <a:bodyPr anchor="b"/>
          <a:lstStyle/>
          <a:p>
            <a:pPr algn="ctr"/>
            <a:r>
              <a:rPr lang="zh-CN" altLang="en-US" b="1"/>
              <a:t>人脑神经系统的特征（</a:t>
            </a:r>
            <a:r>
              <a:rPr lang="en-US" altLang="zh-CN" b="1"/>
              <a:t>1</a:t>
            </a:r>
            <a:r>
              <a:rPr lang="zh-CN" altLang="en-US" b="1"/>
              <a:t>）</a:t>
            </a:r>
            <a:r>
              <a:rPr lang="zh-CN" altLang="en-US"/>
              <a:t> </a:t>
            </a:r>
          </a:p>
        </p:txBody>
      </p:sp>
      <p:sp>
        <p:nvSpPr>
          <p:cNvPr id="14349" name="文本占位符 14348" descr="Rectangle: Click to edit Master text styles&#10;Second level&#10;Third level&#10;Fourth level&#10;Fifth level"/>
          <p:cNvSpPr>
            <a:spLocks noGrp="1"/>
          </p:cNvSpPr>
          <p:nvPr>
            <p:ph type="body" idx="1"/>
          </p:nvPr>
        </p:nvSpPr>
        <p:spPr>
          <a:xfrm>
            <a:off x="838200" y="1412875"/>
            <a:ext cx="7772400" cy="4895850"/>
          </a:xfrm>
        </p:spPr>
        <p:txBody>
          <a:bodyPr/>
          <a:lstStyle/>
          <a:p>
            <a:pPr marL="0" indent="0">
              <a:lnSpc>
                <a:spcPct val="80000"/>
              </a:lnSpc>
              <a:buNone/>
            </a:pPr>
            <a:r>
              <a:rPr lang="zh-CN" altLang="en-US" sz="2400"/>
              <a:t>从信息系统研究的观点出发，对于人脑这个智能信息处理系统，有如下一些固有特征：</a:t>
            </a:r>
          </a:p>
          <a:p>
            <a:pPr marL="0" indent="0">
              <a:lnSpc>
                <a:spcPct val="80000"/>
              </a:lnSpc>
              <a:buNone/>
            </a:pPr>
            <a:r>
              <a:rPr lang="en-US" altLang="zh-CN" sz="2400"/>
              <a:t>(1)</a:t>
            </a:r>
            <a:r>
              <a:rPr lang="zh-CN" altLang="en-US" sz="2400"/>
              <a:t>并行分布处理的工作模式。</a:t>
            </a:r>
          </a:p>
          <a:p>
            <a:pPr lvl="1">
              <a:lnSpc>
                <a:spcPct val="80000"/>
              </a:lnSpc>
            </a:pPr>
            <a:r>
              <a:rPr lang="zh-CN" altLang="en-US" sz="2000"/>
              <a:t>实际上大脑中单个神经元的信息处理速度是很慢的，每次约</a:t>
            </a:r>
            <a:r>
              <a:rPr lang="en-US" altLang="zh-CN" sz="2000"/>
              <a:t>1</a:t>
            </a:r>
            <a:r>
              <a:rPr lang="zh-CN" altLang="en-US" sz="2000"/>
              <a:t>毫秒</a:t>
            </a:r>
            <a:r>
              <a:rPr lang="en-US" altLang="zh-CN" sz="2000"/>
              <a:t>(ms)</a:t>
            </a:r>
            <a:r>
              <a:rPr lang="zh-CN" altLang="en-US" sz="2000"/>
              <a:t>，比通常的电子门电路要慢几个数量级。每个神经元的处理功能也很有限，估计不会比计算机的一条指令更复杂。</a:t>
            </a:r>
          </a:p>
          <a:p>
            <a:pPr lvl="1">
              <a:lnSpc>
                <a:spcPct val="80000"/>
              </a:lnSpc>
            </a:pPr>
            <a:endParaRPr lang="zh-CN" altLang="en-US" sz="2000"/>
          </a:p>
          <a:p>
            <a:pPr lvl="1">
              <a:lnSpc>
                <a:spcPct val="90000"/>
              </a:lnSpc>
            </a:pPr>
            <a:r>
              <a:rPr lang="zh-CN" altLang="en-US" sz="2000"/>
              <a:t>但是人脑对某一复杂过程的处理和反应却很快，一般只需几百毫秒。例如要判定人眼看到的两个图形是否一样，实际上约需</a:t>
            </a:r>
            <a:r>
              <a:rPr lang="en-US" altLang="zh-CN" sz="2000"/>
              <a:t>400 ms</a:t>
            </a:r>
            <a:r>
              <a:rPr lang="zh-CN" altLang="en-US" sz="2000"/>
              <a:t>，而在这个处理过程中，与脑神经系统的一些主要功能，如视觉、记亿、推理等有关。按照上述神经元的处理速度，如果采用串行工作模式，就必须在几百个串行步内完成，这实际上是不可能办到的。因此只能把它看成是一个由众多神经元所组成的超高密度的并行处理系统。例如在一张照片寻找一个熟人的面孔，对人脑而言，几秒钟便可完成，但如用计算机来处理，以现有的技术，是不可能在短时间内完成的。由此可见，大脑信息处理的并行速度已达到了极高的程度。</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pPr lvl="0"/>
              <a:t>13</a:t>
            </a:fld>
            <a:endParaRPr lang="zh-CN"/>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349">
                                            <p:txEl>
                                              <p:pRg st="1" end="1"/>
                                            </p:txEl>
                                          </p:spTgt>
                                        </p:tgtEl>
                                        <p:attrNameLst>
                                          <p:attrName>style.visibility</p:attrName>
                                        </p:attrNameLst>
                                      </p:cBhvr>
                                      <p:to>
                                        <p:strVal val="visible"/>
                                      </p:to>
                                    </p:set>
                                    <p:animEffect transition="in" filter="wipe(down)">
                                      <p:cBhvr>
                                        <p:cTn id="7" dur="500"/>
                                        <p:tgtEl>
                                          <p:spTgt spid="1434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349">
                                            <p:txEl>
                                              <p:pRg st="2" end="2"/>
                                            </p:txEl>
                                          </p:spTgt>
                                        </p:tgtEl>
                                        <p:attrNameLst>
                                          <p:attrName>style.visibility</p:attrName>
                                        </p:attrNameLst>
                                      </p:cBhvr>
                                      <p:to>
                                        <p:strVal val="visible"/>
                                      </p:to>
                                    </p:set>
                                    <p:animEffect transition="in" filter="wipe(down)">
                                      <p:cBhvr>
                                        <p:cTn id="12" dur="500"/>
                                        <p:tgtEl>
                                          <p:spTgt spid="1434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4349">
                                            <p:txEl>
                                              <p:pRg st="4" end="4"/>
                                            </p:txEl>
                                          </p:spTgt>
                                        </p:tgtEl>
                                        <p:attrNameLst>
                                          <p:attrName>style.visibility</p:attrName>
                                        </p:attrNameLst>
                                      </p:cBhvr>
                                      <p:to>
                                        <p:strVal val="visible"/>
                                      </p:to>
                                    </p:set>
                                    <p:animEffect transition="in" filter="wipe(down)">
                                      <p:cBhvr>
                                        <p:cTn id="17" dur="500"/>
                                        <p:tgtEl>
                                          <p:spTgt spid="1434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CNNs</a:t>
            </a:r>
            <a:endParaRPr lang="en-US"/>
          </a:p>
        </p:txBody>
      </p:sp>
      <p:sp>
        <p:nvSpPr>
          <p:cNvPr id="3" name="Content Placeholder 2"/>
          <p:cNvSpPr>
            <a:spLocks noGrp="1"/>
          </p:cNvSpPr>
          <p:nvPr>
            <p:ph idx="1"/>
          </p:nvPr>
        </p:nvSpPr>
        <p:spPr>
          <a:xfrm>
            <a:off x="609600" y="1600200"/>
            <a:ext cx="8077200" cy="4525963"/>
          </a:xfrm>
        </p:spPr>
        <p:txBody>
          <a:bodyPr/>
          <a:lstStyle/>
          <a:p>
            <a:r>
              <a:rPr lang="en-US" dirty="0" smtClean="0"/>
              <a:t>Many applications process </a:t>
            </a:r>
            <a:r>
              <a:rPr lang="en-US" b="1" dirty="0" smtClean="0"/>
              <a:t>array data</a:t>
            </a:r>
          </a:p>
          <a:p>
            <a:pPr lvl="1"/>
            <a:r>
              <a:rPr lang="en-US" dirty="0" smtClean="0"/>
              <a:t>1D:  time-series, acoustic, text data</a:t>
            </a:r>
          </a:p>
          <a:p>
            <a:pPr lvl="1"/>
            <a:r>
              <a:rPr lang="en-US" dirty="0" smtClean="0"/>
              <a:t>2D:  images and audio spectrograms</a:t>
            </a:r>
          </a:p>
          <a:p>
            <a:pPr lvl="1"/>
            <a:r>
              <a:rPr lang="en-US" dirty="0" smtClean="0"/>
              <a:t>3D:  video and volumetric data</a:t>
            </a:r>
          </a:p>
          <a:p>
            <a:r>
              <a:rPr lang="en-US" dirty="0" smtClean="0"/>
              <a:t>Properties of these types of data</a:t>
            </a:r>
          </a:p>
          <a:p>
            <a:pPr lvl="1"/>
            <a:r>
              <a:rPr lang="en-US" dirty="0" smtClean="0"/>
              <a:t>Local, shift-invariant processing</a:t>
            </a:r>
          </a:p>
          <a:p>
            <a:pPr lvl="1"/>
            <a:r>
              <a:rPr lang="en-US" dirty="0" smtClean="0"/>
              <a:t>Hierarchy of feature descriptions</a:t>
            </a:r>
          </a:p>
          <a:p>
            <a:pPr lvl="1"/>
            <a:r>
              <a:rPr lang="en-US" dirty="0" smtClean="0"/>
              <a:t>Noisy data</a:t>
            </a:r>
          </a:p>
          <a:p>
            <a:pPr lvl="1"/>
            <a:endParaRPr lang="en-US" dirty="0"/>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304800"/>
            <a:ext cx="8229600" cy="6248400"/>
          </a:xfrm>
        </p:spPr>
        <p:txBody>
          <a:bodyPr/>
          <a:lstStyle/>
          <a:p>
            <a:pPr marL="0" indent="0">
              <a:buNone/>
            </a:pPr>
            <a:r>
              <a:rPr lang="en-US"/>
              <a:t>Convolutional Neural Networks are an extension of traditional Multi-</a:t>
            </a:r>
            <a:r>
              <a:rPr lang="en-US" smtClean="0"/>
              <a:t>layer, feed-forward networks that incorporate 4 key ideas:</a:t>
            </a:r>
          </a:p>
          <a:p>
            <a:r>
              <a:rPr lang="en-US"/>
              <a:t>Use of </a:t>
            </a:r>
            <a:r>
              <a:rPr lang="en-US" b="1"/>
              <a:t>many layers</a:t>
            </a:r>
          </a:p>
          <a:p>
            <a:pPr lvl="1"/>
            <a:r>
              <a:rPr lang="en-US"/>
              <a:t>Learn a hierarchy of features</a:t>
            </a:r>
          </a:p>
          <a:p>
            <a:r>
              <a:rPr lang="en-US" b="1" smtClean="0"/>
              <a:t>Local “receptive fields” and local connections</a:t>
            </a:r>
          </a:p>
          <a:p>
            <a:pPr lvl="1"/>
            <a:r>
              <a:rPr lang="en-US" smtClean="0"/>
              <a:t>Layers are </a:t>
            </a:r>
            <a:r>
              <a:rPr lang="en-US" i="1" smtClean="0"/>
              <a:t>not</a:t>
            </a:r>
            <a:r>
              <a:rPr lang="en-US" smtClean="0"/>
              <a:t> completely connected</a:t>
            </a:r>
          </a:p>
          <a:p>
            <a:pPr lvl="1"/>
            <a:r>
              <a:rPr lang="en-US" smtClean="0"/>
              <a:t>Want translation-invariant and distortion-invariant local features</a:t>
            </a:r>
          </a:p>
          <a:p>
            <a:r>
              <a:rPr lang="en-US" b="1" smtClean="0"/>
              <a:t>Shared weights</a:t>
            </a:r>
          </a:p>
          <a:p>
            <a:r>
              <a:rPr lang="en-US" b="1" smtClean="0"/>
              <a:t>Pooling</a:t>
            </a:r>
          </a:p>
          <a:p>
            <a:pPr lvl="1"/>
            <a:r>
              <a:rPr lang="en-US"/>
              <a:t>Spatial / temporal sub-sampling</a:t>
            </a:r>
          </a:p>
          <a:p>
            <a:pPr lvl="1"/>
            <a:endParaRPr lang="en-US" smtClean="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457200" y="173567"/>
            <a:ext cx="8229600" cy="1143000"/>
          </a:xfrm>
        </p:spPr>
        <p:txBody>
          <a:bodyPr rtlCol="0">
            <a:normAutofit fontScale="90000"/>
          </a:bodyPr>
          <a:lstStyle/>
          <a:p>
            <a:pPr>
              <a:spcAft>
                <a:spcPts val="0"/>
              </a:spcAft>
              <a:defRPr/>
            </a:pPr>
            <a:r>
              <a:rPr lang="en-US">
                <a:ea typeface="+mj-ea"/>
                <a:cs typeface="+mj-cs"/>
              </a:rPr>
              <a:t>The </a:t>
            </a:r>
            <a:r>
              <a:rPr lang="en-US" smtClean="0">
                <a:ea typeface="+mj-ea"/>
                <a:cs typeface="+mj-cs"/>
              </a:rPr>
              <a:t>Replicated Feature Approach:</a:t>
            </a:r>
            <a:br>
              <a:rPr lang="en-US" smtClean="0">
                <a:ea typeface="+mj-ea"/>
                <a:cs typeface="+mj-cs"/>
              </a:rPr>
            </a:br>
            <a:r>
              <a:rPr lang="en-US" smtClean="0">
                <a:ea typeface="+mj-ea"/>
                <a:cs typeface="+mj-cs"/>
              </a:rPr>
              <a:t>Local Connections and Shared Weights</a:t>
            </a:r>
            <a:endParaRPr lang="en-US" sz="2400">
              <a:ea typeface="+mj-ea"/>
              <a:cs typeface="+mj-cs"/>
            </a:endParaRPr>
          </a:p>
        </p:txBody>
      </p:sp>
      <p:sp>
        <p:nvSpPr>
          <p:cNvPr id="184323" name="Rectangle 3"/>
          <p:cNvSpPr>
            <a:spLocks noGrp="1" noChangeArrowheads="1"/>
          </p:cNvSpPr>
          <p:nvPr>
            <p:ph type="body" sz="half" idx="1"/>
          </p:nvPr>
        </p:nvSpPr>
        <p:spPr>
          <a:xfrm>
            <a:off x="96837" y="1703916"/>
            <a:ext cx="6227763" cy="4925484"/>
          </a:xfrm>
        </p:spPr>
        <p:txBody>
          <a:bodyPr/>
          <a:lstStyle/>
          <a:p>
            <a:r>
              <a:rPr lang="en-US">
                <a:latin typeface="Calibri" pitchFamily="34" charset="0"/>
              </a:rPr>
              <a:t>Use many different copies of the </a:t>
            </a:r>
            <a:r>
              <a:rPr lang="en-US" i="1">
                <a:latin typeface="Calibri" pitchFamily="34" charset="0"/>
              </a:rPr>
              <a:t>same feature detector</a:t>
            </a:r>
            <a:r>
              <a:rPr lang="en-US">
                <a:latin typeface="Calibri" pitchFamily="34" charset="0"/>
              </a:rPr>
              <a:t> </a:t>
            </a:r>
            <a:r>
              <a:rPr lang="en-US" smtClean="0">
                <a:latin typeface="Calibri" pitchFamily="34" charset="0"/>
              </a:rPr>
              <a:t>at </a:t>
            </a:r>
            <a:r>
              <a:rPr lang="en-US">
                <a:latin typeface="Calibri" pitchFamily="34" charset="0"/>
              </a:rPr>
              <a:t>different </a:t>
            </a:r>
            <a:r>
              <a:rPr lang="en-US" smtClean="0">
                <a:latin typeface="Calibri" pitchFamily="34" charset="0"/>
              </a:rPr>
              <a:t>positions</a:t>
            </a:r>
            <a:endParaRPr lang="en-US">
              <a:latin typeface="Calibri" pitchFamily="34" charset="0"/>
            </a:endParaRPr>
          </a:p>
          <a:p>
            <a:pPr lvl="1"/>
            <a:r>
              <a:rPr lang="en-US">
                <a:latin typeface="Calibri" pitchFamily="34" charset="0"/>
              </a:rPr>
              <a:t>Could also replicate across scale and orientation</a:t>
            </a:r>
            <a:r>
              <a:rPr lang="en-US">
                <a:solidFill>
                  <a:srgbClr val="0000FF"/>
                </a:solidFill>
                <a:latin typeface="Calibri" pitchFamily="34" charset="0"/>
              </a:rPr>
              <a:t> </a:t>
            </a:r>
            <a:r>
              <a:rPr lang="en-US">
                <a:solidFill>
                  <a:srgbClr val="000090"/>
                </a:solidFill>
                <a:latin typeface="Calibri" pitchFamily="34" charset="0"/>
              </a:rPr>
              <a:t>(</a:t>
            </a:r>
            <a:r>
              <a:rPr lang="en-US" sz="1800">
                <a:solidFill>
                  <a:srgbClr val="000090"/>
                </a:solidFill>
                <a:latin typeface="Calibri" pitchFamily="34" charset="0"/>
              </a:rPr>
              <a:t>tricky and expensive)</a:t>
            </a:r>
          </a:p>
          <a:p>
            <a:pPr lvl="1"/>
            <a:r>
              <a:rPr lang="en-US">
                <a:latin typeface="Calibri" pitchFamily="34" charset="0"/>
              </a:rPr>
              <a:t>Replication greatly reduces the number of free parameters to be </a:t>
            </a:r>
            <a:r>
              <a:rPr lang="en-US" smtClean="0">
                <a:latin typeface="Calibri" pitchFamily="34" charset="0"/>
              </a:rPr>
              <a:t>learned</a:t>
            </a:r>
            <a:endParaRPr lang="en-US">
              <a:latin typeface="Calibri" pitchFamily="34" charset="0"/>
            </a:endParaRPr>
          </a:p>
          <a:p>
            <a:r>
              <a:rPr lang="en-US">
                <a:latin typeface="Calibri" pitchFamily="34" charset="0"/>
              </a:rPr>
              <a:t>Use several different feature types, each with its own map of replicated </a:t>
            </a:r>
            <a:r>
              <a:rPr lang="en-US" smtClean="0">
                <a:latin typeface="Calibri" pitchFamily="34" charset="0"/>
              </a:rPr>
              <a:t>detectors</a:t>
            </a:r>
            <a:endParaRPr lang="en-US">
              <a:latin typeface="Calibri" pitchFamily="34" charset="0"/>
            </a:endParaRPr>
          </a:p>
          <a:p>
            <a:pPr lvl="1"/>
            <a:r>
              <a:rPr lang="en-US">
                <a:latin typeface="Calibri" pitchFamily="34" charset="0"/>
              </a:rPr>
              <a:t>Allows each patch of image to be represented in several </a:t>
            </a:r>
            <a:r>
              <a:rPr lang="en-US" smtClean="0">
                <a:latin typeface="Calibri" pitchFamily="34" charset="0"/>
              </a:rPr>
              <a:t>ways</a:t>
            </a:r>
            <a:endParaRPr lang="en-US">
              <a:latin typeface="Calibri" pitchFamily="34" charset="0"/>
            </a:endParaRPr>
          </a:p>
          <a:p>
            <a:pPr lvl="1">
              <a:buFontTx/>
              <a:buNone/>
            </a:pPr>
            <a:endParaRPr lang="en-US">
              <a:latin typeface="Calibri" pitchFamily="34" charset="0"/>
            </a:endParaRPr>
          </a:p>
        </p:txBody>
      </p:sp>
      <p:sp>
        <p:nvSpPr>
          <p:cNvPr id="184325" name="Rectangle 5"/>
          <p:cNvSpPr>
            <a:spLocks noChangeArrowheads="1"/>
          </p:cNvSpPr>
          <p:nvPr/>
        </p:nvSpPr>
        <p:spPr bwMode="auto">
          <a:xfrm>
            <a:off x="6659564" y="4193117"/>
            <a:ext cx="2016125" cy="18288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26" name="Rectangle 6"/>
          <p:cNvSpPr>
            <a:spLocks noChangeArrowheads="1"/>
          </p:cNvSpPr>
          <p:nvPr/>
        </p:nvSpPr>
        <p:spPr bwMode="auto">
          <a:xfrm>
            <a:off x="6792914" y="49127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27" name="Rectangle 7"/>
          <p:cNvSpPr>
            <a:spLocks noChangeArrowheads="1"/>
          </p:cNvSpPr>
          <p:nvPr/>
        </p:nvSpPr>
        <p:spPr bwMode="auto">
          <a:xfrm>
            <a:off x="6946901" y="49127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28" name="Rectangle 8"/>
          <p:cNvSpPr>
            <a:spLocks noChangeArrowheads="1"/>
          </p:cNvSpPr>
          <p:nvPr/>
        </p:nvSpPr>
        <p:spPr bwMode="auto">
          <a:xfrm>
            <a:off x="7092950" y="4912785"/>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29" name="Rectangle 9"/>
          <p:cNvSpPr>
            <a:spLocks noChangeArrowheads="1"/>
          </p:cNvSpPr>
          <p:nvPr/>
        </p:nvSpPr>
        <p:spPr bwMode="auto">
          <a:xfrm>
            <a:off x="6792914" y="46968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0" name="Rectangle 10"/>
          <p:cNvSpPr>
            <a:spLocks noChangeArrowheads="1"/>
          </p:cNvSpPr>
          <p:nvPr/>
        </p:nvSpPr>
        <p:spPr bwMode="auto">
          <a:xfrm>
            <a:off x="6946901" y="46968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1" name="Rectangle 11"/>
          <p:cNvSpPr>
            <a:spLocks noChangeArrowheads="1"/>
          </p:cNvSpPr>
          <p:nvPr/>
        </p:nvSpPr>
        <p:spPr bwMode="auto">
          <a:xfrm>
            <a:off x="7092950" y="4696885"/>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2" name="Rectangle 12"/>
          <p:cNvSpPr>
            <a:spLocks noChangeArrowheads="1"/>
          </p:cNvSpPr>
          <p:nvPr/>
        </p:nvSpPr>
        <p:spPr bwMode="auto">
          <a:xfrm>
            <a:off x="6792914" y="44809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3" name="Rectangle 13"/>
          <p:cNvSpPr>
            <a:spLocks noChangeArrowheads="1"/>
          </p:cNvSpPr>
          <p:nvPr/>
        </p:nvSpPr>
        <p:spPr bwMode="auto">
          <a:xfrm>
            <a:off x="6946901" y="4480985"/>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4" name="Rectangle 14"/>
          <p:cNvSpPr>
            <a:spLocks noChangeArrowheads="1"/>
          </p:cNvSpPr>
          <p:nvPr/>
        </p:nvSpPr>
        <p:spPr bwMode="auto">
          <a:xfrm>
            <a:off x="7092950" y="4480985"/>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35" name="Oval 15"/>
          <p:cNvSpPr>
            <a:spLocks noChangeArrowheads="1"/>
          </p:cNvSpPr>
          <p:nvPr/>
        </p:nvSpPr>
        <p:spPr bwMode="auto">
          <a:xfrm>
            <a:off x="6802438" y="2681818"/>
            <a:ext cx="360362" cy="503767"/>
          </a:xfrm>
          <a:prstGeom prst="ellipse">
            <a:avLst/>
          </a:prstGeom>
          <a:solidFill>
            <a:schemeClr val="bg2"/>
          </a:solidFill>
          <a:ln w="28575">
            <a:solidFill>
              <a:schemeClr val="tx1"/>
            </a:solidFill>
            <a:round/>
          </a:ln>
          <a:effectLst/>
        </p:spPr>
        <p:txBody>
          <a:bodyPr wrap="none" anchor="ctr"/>
          <a:lstStyle/>
          <a:p>
            <a:pPr>
              <a:spcBef>
                <a:spcPts val="0"/>
              </a:spcBef>
              <a:spcAft>
                <a:spcPts val="0"/>
              </a:spcAft>
              <a:defRPr/>
            </a:pPr>
            <a:endParaRPr lang="en-US">
              <a:latin typeface="+mn-lt"/>
              <a:ea typeface="+mn-ea"/>
              <a:cs typeface="+mn-cs"/>
            </a:endParaRPr>
          </a:p>
        </p:txBody>
      </p:sp>
      <p:sp>
        <p:nvSpPr>
          <p:cNvPr id="184337" name="Line 17"/>
          <p:cNvSpPr>
            <a:spLocks noChangeShapeType="1"/>
          </p:cNvSpPr>
          <p:nvPr/>
        </p:nvSpPr>
        <p:spPr bwMode="auto">
          <a:xfrm flipV="1">
            <a:off x="6864350" y="3185584"/>
            <a:ext cx="52388" cy="1439333"/>
          </a:xfrm>
          <a:prstGeom prst="line">
            <a:avLst/>
          </a:prstGeom>
          <a:noFill/>
          <a:ln w="28575">
            <a:solidFill>
              <a:srgbClr val="FF00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39" name="Line 19"/>
          <p:cNvSpPr>
            <a:spLocks noChangeShapeType="1"/>
          </p:cNvSpPr>
          <p:nvPr/>
        </p:nvSpPr>
        <p:spPr bwMode="auto">
          <a:xfrm flipV="1">
            <a:off x="7018338" y="3257551"/>
            <a:ext cx="0" cy="1367367"/>
          </a:xfrm>
          <a:prstGeom prst="line">
            <a:avLst/>
          </a:prstGeom>
          <a:noFill/>
          <a:ln w="28575">
            <a:solidFill>
              <a:srgbClr val="0099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41" name="Line 21"/>
          <p:cNvSpPr>
            <a:spLocks noChangeShapeType="1"/>
          </p:cNvSpPr>
          <p:nvPr/>
        </p:nvSpPr>
        <p:spPr bwMode="auto">
          <a:xfrm flipH="1" flipV="1">
            <a:off x="7092950" y="3185585"/>
            <a:ext cx="50800" cy="1367367"/>
          </a:xfrm>
          <a:prstGeom prst="line">
            <a:avLst/>
          </a:prstGeom>
          <a:noFill/>
          <a:ln w="28575">
            <a:solidFill>
              <a:srgbClr val="3333CC"/>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42" name="Rectangle 22"/>
          <p:cNvSpPr>
            <a:spLocks noChangeArrowheads="1"/>
          </p:cNvSpPr>
          <p:nvPr/>
        </p:nvSpPr>
        <p:spPr bwMode="auto">
          <a:xfrm>
            <a:off x="8089900" y="4768851"/>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3" name="Rectangle 23"/>
          <p:cNvSpPr>
            <a:spLocks noChangeArrowheads="1"/>
          </p:cNvSpPr>
          <p:nvPr/>
        </p:nvSpPr>
        <p:spPr bwMode="auto">
          <a:xfrm>
            <a:off x="8243889" y="47688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4" name="Rectangle 24"/>
          <p:cNvSpPr>
            <a:spLocks noChangeArrowheads="1"/>
          </p:cNvSpPr>
          <p:nvPr/>
        </p:nvSpPr>
        <p:spPr bwMode="auto">
          <a:xfrm>
            <a:off x="8388351" y="47688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5" name="Rectangle 25"/>
          <p:cNvSpPr>
            <a:spLocks noChangeArrowheads="1"/>
          </p:cNvSpPr>
          <p:nvPr/>
        </p:nvSpPr>
        <p:spPr bwMode="auto">
          <a:xfrm>
            <a:off x="8089900" y="4552951"/>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6" name="Rectangle 26"/>
          <p:cNvSpPr>
            <a:spLocks noChangeArrowheads="1"/>
          </p:cNvSpPr>
          <p:nvPr/>
        </p:nvSpPr>
        <p:spPr bwMode="auto">
          <a:xfrm>
            <a:off x="8243889" y="45529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7" name="Rectangle 27"/>
          <p:cNvSpPr>
            <a:spLocks noChangeArrowheads="1"/>
          </p:cNvSpPr>
          <p:nvPr/>
        </p:nvSpPr>
        <p:spPr bwMode="auto">
          <a:xfrm>
            <a:off x="8388351" y="45529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8" name="Rectangle 28"/>
          <p:cNvSpPr>
            <a:spLocks noChangeArrowheads="1"/>
          </p:cNvSpPr>
          <p:nvPr/>
        </p:nvSpPr>
        <p:spPr bwMode="auto">
          <a:xfrm>
            <a:off x="8089900" y="4337051"/>
            <a:ext cx="153988"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49" name="Rectangle 29"/>
          <p:cNvSpPr>
            <a:spLocks noChangeArrowheads="1"/>
          </p:cNvSpPr>
          <p:nvPr/>
        </p:nvSpPr>
        <p:spPr bwMode="auto">
          <a:xfrm>
            <a:off x="8243889" y="43370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0" name="Rectangle 30"/>
          <p:cNvSpPr>
            <a:spLocks noChangeArrowheads="1"/>
          </p:cNvSpPr>
          <p:nvPr/>
        </p:nvSpPr>
        <p:spPr bwMode="auto">
          <a:xfrm>
            <a:off x="8388351" y="4337051"/>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1" name="Oval 31"/>
          <p:cNvSpPr>
            <a:spLocks noChangeArrowheads="1"/>
          </p:cNvSpPr>
          <p:nvPr/>
        </p:nvSpPr>
        <p:spPr bwMode="auto">
          <a:xfrm>
            <a:off x="8099426" y="2537885"/>
            <a:ext cx="360363" cy="501649"/>
          </a:xfrm>
          <a:prstGeom prst="ellipse">
            <a:avLst/>
          </a:prstGeom>
          <a:solidFill>
            <a:schemeClr val="bg2"/>
          </a:solidFill>
          <a:ln w="28575">
            <a:solidFill>
              <a:schemeClr val="tx1"/>
            </a:solidFill>
            <a:round/>
          </a:ln>
          <a:effectLst/>
        </p:spPr>
        <p:txBody>
          <a:bodyPr wrap="none" anchor="ctr"/>
          <a:lstStyle/>
          <a:p>
            <a:pPr>
              <a:spcBef>
                <a:spcPts val="0"/>
              </a:spcBef>
              <a:spcAft>
                <a:spcPts val="0"/>
              </a:spcAft>
              <a:defRPr/>
            </a:pPr>
            <a:endParaRPr lang="en-US">
              <a:latin typeface="+mn-lt"/>
              <a:ea typeface="+mn-ea"/>
              <a:cs typeface="+mn-cs"/>
            </a:endParaRPr>
          </a:p>
        </p:txBody>
      </p:sp>
      <p:sp>
        <p:nvSpPr>
          <p:cNvPr id="184352" name="Line 32"/>
          <p:cNvSpPr>
            <a:spLocks noChangeShapeType="1"/>
          </p:cNvSpPr>
          <p:nvPr/>
        </p:nvSpPr>
        <p:spPr bwMode="auto">
          <a:xfrm flipV="1">
            <a:off x="8161339" y="3039533"/>
            <a:ext cx="52387" cy="1441451"/>
          </a:xfrm>
          <a:prstGeom prst="line">
            <a:avLst/>
          </a:prstGeom>
          <a:noFill/>
          <a:ln w="28575">
            <a:solidFill>
              <a:srgbClr val="FF00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53" name="Line 33"/>
          <p:cNvSpPr>
            <a:spLocks noChangeShapeType="1"/>
          </p:cNvSpPr>
          <p:nvPr/>
        </p:nvSpPr>
        <p:spPr bwMode="auto">
          <a:xfrm flipV="1">
            <a:off x="8315325" y="3113618"/>
            <a:ext cx="0" cy="1367367"/>
          </a:xfrm>
          <a:prstGeom prst="line">
            <a:avLst/>
          </a:prstGeom>
          <a:noFill/>
          <a:ln w="28575">
            <a:solidFill>
              <a:srgbClr val="0099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54" name="Line 34"/>
          <p:cNvSpPr>
            <a:spLocks noChangeShapeType="1"/>
          </p:cNvSpPr>
          <p:nvPr/>
        </p:nvSpPr>
        <p:spPr bwMode="auto">
          <a:xfrm flipH="1" flipV="1">
            <a:off x="8388350" y="3039534"/>
            <a:ext cx="50800" cy="1369484"/>
          </a:xfrm>
          <a:prstGeom prst="line">
            <a:avLst/>
          </a:prstGeom>
          <a:noFill/>
          <a:ln w="28575">
            <a:solidFill>
              <a:srgbClr val="3333CC"/>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55" name="Rectangle 35"/>
          <p:cNvSpPr>
            <a:spLocks noChangeArrowheads="1"/>
          </p:cNvSpPr>
          <p:nvPr/>
        </p:nvSpPr>
        <p:spPr bwMode="auto">
          <a:xfrm>
            <a:off x="7513639" y="5706534"/>
            <a:ext cx="153987"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6" name="Rectangle 36"/>
          <p:cNvSpPr>
            <a:spLocks noChangeArrowheads="1"/>
          </p:cNvSpPr>
          <p:nvPr/>
        </p:nvSpPr>
        <p:spPr bwMode="auto">
          <a:xfrm>
            <a:off x="7667626" y="57065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7" name="Rectangle 37"/>
          <p:cNvSpPr>
            <a:spLocks noChangeArrowheads="1"/>
          </p:cNvSpPr>
          <p:nvPr/>
        </p:nvSpPr>
        <p:spPr bwMode="auto">
          <a:xfrm>
            <a:off x="7812089" y="57065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8" name="Rectangle 38"/>
          <p:cNvSpPr>
            <a:spLocks noChangeArrowheads="1"/>
          </p:cNvSpPr>
          <p:nvPr/>
        </p:nvSpPr>
        <p:spPr bwMode="auto">
          <a:xfrm>
            <a:off x="7513639" y="5490634"/>
            <a:ext cx="153987"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59" name="Rectangle 39"/>
          <p:cNvSpPr>
            <a:spLocks noChangeArrowheads="1"/>
          </p:cNvSpPr>
          <p:nvPr/>
        </p:nvSpPr>
        <p:spPr bwMode="auto">
          <a:xfrm>
            <a:off x="7667626" y="54906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60" name="Rectangle 40"/>
          <p:cNvSpPr>
            <a:spLocks noChangeArrowheads="1"/>
          </p:cNvSpPr>
          <p:nvPr/>
        </p:nvSpPr>
        <p:spPr bwMode="auto">
          <a:xfrm>
            <a:off x="7812089" y="54906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61" name="Rectangle 41"/>
          <p:cNvSpPr>
            <a:spLocks noChangeArrowheads="1"/>
          </p:cNvSpPr>
          <p:nvPr/>
        </p:nvSpPr>
        <p:spPr bwMode="auto">
          <a:xfrm>
            <a:off x="7513639" y="5274734"/>
            <a:ext cx="153987"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62" name="Rectangle 42"/>
          <p:cNvSpPr>
            <a:spLocks noChangeArrowheads="1"/>
          </p:cNvSpPr>
          <p:nvPr/>
        </p:nvSpPr>
        <p:spPr bwMode="auto">
          <a:xfrm>
            <a:off x="7667626" y="52747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63" name="Rectangle 43"/>
          <p:cNvSpPr>
            <a:spLocks noChangeArrowheads="1"/>
          </p:cNvSpPr>
          <p:nvPr/>
        </p:nvSpPr>
        <p:spPr bwMode="auto">
          <a:xfrm>
            <a:off x="7812089" y="5274734"/>
            <a:ext cx="155575" cy="215900"/>
          </a:xfrm>
          <a:prstGeom prst="rect">
            <a:avLst/>
          </a:prstGeom>
          <a:solidFill>
            <a:schemeClr val="bg2"/>
          </a:solidFill>
          <a:ln w="9525">
            <a:solidFill>
              <a:schemeClr val="tx1"/>
            </a:solidFill>
            <a:miter lim="800000"/>
          </a:ln>
          <a:effectLst/>
        </p:spPr>
        <p:txBody>
          <a:bodyPr wrap="none" anchor="ctr"/>
          <a:lstStyle/>
          <a:p>
            <a:pPr>
              <a:spcBef>
                <a:spcPts val="0"/>
              </a:spcBef>
              <a:spcAft>
                <a:spcPts val="0"/>
              </a:spcAft>
              <a:defRPr/>
            </a:pPr>
            <a:endParaRPr lang="en-US">
              <a:latin typeface="+mn-lt"/>
              <a:ea typeface="+mn-ea"/>
              <a:cs typeface="+mn-cs"/>
            </a:endParaRPr>
          </a:p>
        </p:txBody>
      </p:sp>
      <p:sp>
        <p:nvSpPr>
          <p:cNvPr id="184364" name="Oval 44"/>
          <p:cNvSpPr>
            <a:spLocks noChangeArrowheads="1"/>
          </p:cNvSpPr>
          <p:nvPr/>
        </p:nvSpPr>
        <p:spPr bwMode="auto">
          <a:xfrm>
            <a:off x="7523163" y="3473451"/>
            <a:ext cx="360362" cy="503767"/>
          </a:xfrm>
          <a:prstGeom prst="ellipse">
            <a:avLst/>
          </a:prstGeom>
          <a:solidFill>
            <a:schemeClr val="bg2"/>
          </a:solidFill>
          <a:ln w="28575">
            <a:solidFill>
              <a:schemeClr val="tx1"/>
            </a:solidFill>
            <a:round/>
          </a:ln>
          <a:effectLst/>
        </p:spPr>
        <p:txBody>
          <a:bodyPr wrap="none" anchor="ctr"/>
          <a:lstStyle/>
          <a:p>
            <a:pPr>
              <a:spcBef>
                <a:spcPts val="0"/>
              </a:spcBef>
              <a:spcAft>
                <a:spcPts val="0"/>
              </a:spcAft>
              <a:defRPr/>
            </a:pPr>
            <a:endParaRPr lang="en-US">
              <a:latin typeface="+mn-lt"/>
              <a:ea typeface="+mn-ea"/>
              <a:cs typeface="+mn-cs"/>
            </a:endParaRPr>
          </a:p>
        </p:txBody>
      </p:sp>
      <p:sp>
        <p:nvSpPr>
          <p:cNvPr id="184365" name="Line 45"/>
          <p:cNvSpPr>
            <a:spLocks noChangeShapeType="1"/>
          </p:cNvSpPr>
          <p:nvPr/>
        </p:nvSpPr>
        <p:spPr bwMode="auto">
          <a:xfrm flipV="1">
            <a:off x="7585075" y="3977218"/>
            <a:ext cx="52388" cy="1439333"/>
          </a:xfrm>
          <a:prstGeom prst="line">
            <a:avLst/>
          </a:prstGeom>
          <a:noFill/>
          <a:ln w="28575">
            <a:solidFill>
              <a:srgbClr val="FF00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66" name="Line 46"/>
          <p:cNvSpPr>
            <a:spLocks noChangeShapeType="1"/>
          </p:cNvSpPr>
          <p:nvPr/>
        </p:nvSpPr>
        <p:spPr bwMode="auto">
          <a:xfrm flipV="1">
            <a:off x="7739063" y="4049185"/>
            <a:ext cx="0" cy="1367367"/>
          </a:xfrm>
          <a:prstGeom prst="line">
            <a:avLst/>
          </a:prstGeom>
          <a:noFill/>
          <a:ln w="28575">
            <a:solidFill>
              <a:srgbClr val="009900"/>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67" name="Line 47"/>
          <p:cNvSpPr>
            <a:spLocks noChangeShapeType="1"/>
          </p:cNvSpPr>
          <p:nvPr/>
        </p:nvSpPr>
        <p:spPr bwMode="auto">
          <a:xfrm flipH="1" flipV="1">
            <a:off x="7812088" y="3977218"/>
            <a:ext cx="50800" cy="1367367"/>
          </a:xfrm>
          <a:prstGeom prst="line">
            <a:avLst/>
          </a:prstGeom>
          <a:noFill/>
          <a:ln w="28575">
            <a:solidFill>
              <a:srgbClr val="3333CC"/>
            </a:solidFill>
            <a:round/>
            <a:tailEnd type="triangle" w="med" len="med"/>
          </a:ln>
          <a:effectLst/>
        </p:spPr>
        <p:txBody>
          <a:bodyPr/>
          <a:lstStyle/>
          <a:p>
            <a:pPr>
              <a:spcBef>
                <a:spcPts val="0"/>
              </a:spcBef>
              <a:spcAft>
                <a:spcPts val="0"/>
              </a:spcAft>
              <a:defRPr/>
            </a:pPr>
            <a:endParaRPr lang="en-US">
              <a:latin typeface="+mn-lt"/>
              <a:ea typeface="+mn-ea"/>
              <a:cs typeface="+mn-cs"/>
            </a:endParaRPr>
          </a:p>
        </p:txBody>
      </p:sp>
      <p:sp>
        <p:nvSpPr>
          <p:cNvPr id="184368" name="Text Box 48"/>
          <p:cNvSpPr txBox="1">
            <a:spLocks noChangeArrowheads="1"/>
          </p:cNvSpPr>
          <p:nvPr/>
        </p:nvSpPr>
        <p:spPr bwMode="auto">
          <a:xfrm>
            <a:off x="6300788" y="1576917"/>
            <a:ext cx="2735262" cy="1200328"/>
          </a:xfrm>
          <a:prstGeom prst="rect">
            <a:avLst/>
          </a:prstGeom>
          <a:noFill/>
          <a:ln>
            <a:noFill/>
          </a:ln>
          <a:effectLst/>
        </p:spPr>
        <p:txBody>
          <a:bodyPr>
            <a:spAutoFit/>
          </a:bodyPr>
          <a:lstStyle/>
          <a:p>
            <a:pPr>
              <a:spcBef>
                <a:spcPts val="0"/>
              </a:spcBef>
              <a:spcAft>
                <a:spcPts val="0"/>
              </a:spcAft>
              <a:defRPr/>
            </a:pPr>
            <a:r>
              <a:rPr lang="en-US">
                <a:solidFill>
                  <a:srgbClr val="FF0000"/>
                </a:solidFill>
                <a:latin typeface="+mn-lt"/>
                <a:ea typeface="+mn-ea"/>
                <a:cs typeface="+mn-cs"/>
              </a:rPr>
              <a:t>The red connections all have the same weight.</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1" name="Title 1"/>
          <p:cNvSpPr>
            <a:spLocks noGrp="1"/>
          </p:cNvSpPr>
          <p:nvPr>
            <p:ph type="title"/>
          </p:nvPr>
        </p:nvSpPr>
        <p:spPr>
          <a:xfrm>
            <a:off x="250825" y="-40217"/>
            <a:ext cx="8686800" cy="1335617"/>
          </a:xfrm>
        </p:spPr>
        <p:txBody>
          <a:bodyPr/>
          <a:lstStyle/>
          <a:p>
            <a:r>
              <a:rPr lang="en-CA" sz="4000">
                <a:latin typeface="Arial" charset="0"/>
              </a:rPr>
              <a:t>What does </a:t>
            </a:r>
            <a:r>
              <a:rPr lang="en-CA" sz="4000" smtClean="0">
                <a:latin typeface="Arial" charset="0"/>
              </a:rPr>
              <a:t>Replicating </a:t>
            </a:r>
            <a:r>
              <a:rPr lang="en-CA" sz="4000">
                <a:latin typeface="Arial" charset="0"/>
              </a:rPr>
              <a:t>the </a:t>
            </a:r>
            <a:r>
              <a:rPr lang="en-CA" sz="4000" smtClean="0">
                <a:latin typeface="Arial" charset="0"/>
              </a:rPr>
              <a:t>Feature Detectors Achieve</a:t>
            </a:r>
            <a:r>
              <a:rPr lang="en-CA" sz="4000">
                <a:latin typeface="Arial" charset="0"/>
              </a:rPr>
              <a:t>?</a:t>
            </a:r>
          </a:p>
        </p:txBody>
      </p:sp>
      <p:sp>
        <p:nvSpPr>
          <p:cNvPr id="9219" name="Content Placeholder 2"/>
          <p:cNvSpPr>
            <a:spLocks noGrp="1"/>
          </p:cNvSpPr>
          <p:nvPr>
            <p:ph idx="1"/>
          </p:nvPr>
        </p:nvSpPr>
        <p:spPr>
          <a:xfrm>
            <a:off x="381000" y="1524000"/>
            <a:ext cx="8585200" cy="5105400"/>
          </a:xfrm>
        </p:spPr>
        <p:txBody>
          <a:bodyPr/>
          <a:lstStyle/>
          <a:p>
            <a:r>
              <a:rPr lang="en-CA" sz="2800" err="1">
                <a:solidFill>
                  <a:srgbClr val="000090"/>
                </a:solidFill>
                <a:latin typeface="Arial" charset="0"/>
              </a:rPr>
              <a:t>Equivariant</a:t>
            </a:r>
            <a:r>
              <a:rPr lang="en-CA" sz="2800">
                <a:solidFill>
                  <a:srgbClr val="000090"/>
                </a:solidFill>
                <a:latin typeface="Arial" charset="0"/>
              </a:rPr>
              <a:t> </a:t>
            </a:r>
            <a:r>
              <a:rPr lang="en-CA" sz="2800" smtClean="0">
                <a:solidFill>
                  <a:srgbClr val="000090"/>
                </a:solidFill>
                <a:latin typeface="Arial" charset="0"/>
              </a:rPr>
              <a:t>activities</a:t>
            </a:r>
            <a:endParaRPr lang="en-CA" sz="2800">
              <a:latin typeface="Arial" charset="0"/>
            </a:endParaRPr>
          </a:p>
          <a:p>
            <a:endParaRPr lang="en-CA" sz="2000">
              <a:latin typeface="Arial" charset="0"/>
            </a:endParaRPr>
          </a:p>
          <a:p>
            <a:endParaRPr lang="en-CA" sz="2000">
              <a:latin typeface="Arial" charset="0"/>
            </a:endParaRPr>
          </a:p>
          <a:p>
            <a:endParaRPr lang="en-CA" sz="2000">
              <a:latin typeface="Arial" charset="0"/>
            </a:endParaRPr>
          </a:p>
          <a:p>
            <a:endParaRPr lang="en-CA" sz="2000">
              <a:latin typeface="Arial" charset="0"/>
            </a:endParaRPr>
          </a:p>
          <a:p>
            <a:endParaRPr lang="en-CA" sz="2000">
              <a:latin typeface="Arial" charset="0"/>
            </a:endParaRPr>
          </a:p>
          <a:p>
            <a:endParaRPr lang="en-CA" sz="2800" smtClean="0">
              <a:solidFill>
                <a:srgbClr val="000090"/>
              </a:solidFill>
              <a:latin typeface="Arial" charset="0"/>
            </a:endParaRPr>
          </a:p>
          <a:p>
            <a:endParaRPr lang="en-CA" sz="2800">
              <a:solidFill>
                <a:srgbClr val="000090"/>
              </a:solidFill>
              <a:latin typeface="Arial" charset="0"/>
            </a:endParaRPr>
          </a:p>
          <a:p>
            <a:r>
              <a:rPr lang="en-CA" sz="2800" smtClean="0">
                <a:solidFill>
                  <a:srgbClr val="000090"/>
                </a:solidFill>
                <a:latin typeface="Arial" charset="0"/>
              </a:rPr>
              <a:t>Invariant </a:t>
            </a:r>
            <a:r>
              <a:rPr lang="en-CA" sz="2800">
                <a:solidFill>
                  <a:srgbClr val="000090"/>
                </a:solidFill>
                <a:latin typeface="Arial" charset="0"/>
              </a:rPr>
              <a:t>knowledge: </a:t>
            </a:r>
            <a:r>
              <a:rPr lang="en-CA" sz="2800">
                <a:latin typeface="Arial" charset="0"/>
              </a:rPr>
              <a:t>If a feature is useful in some locations during training, detectors for that feature will be available in </a:t>
            </a:r>
            <a:r>
              <a:rPr lang="en-CA" sz="2800" b="1" i="1">
                <a:latin typeface="Arial" charset="0"/>
              </a:rPr>
              <a:t>all</a:t>
            </a:r>
            <a:r>
              <a:rPr lang="en-CA" sz="2800">
                <a:latin typeface="Arial" charset="0"/>
              </a:rPr>
              <a:t> locations during </a:t>
            </a:r>
            <a:r>
              <a:rPr lang="en-CA" sz="2800" smtClean="0">
                <a:latin typeface="Arial" charset="0"/>
              </a:rPr>
              <a:t>testing</a:t>
            </a:r>
            <a:endParaRPr lang="en-CA" sz="2800">
              <a:latin typeface="Arial" charset="0"/>
            </a:endParaRPr>
          </a:p>
        </p:txBody>
      </p:sp>
      <p:sp>
        <p:nvSpPr>
          <p:cNvPr id="4" name="Rectangle 3"/>
          <p:cNvSpPr/>
          <p:nvPr/>
        </p:nvSpPr>
        <p:spPr>
          <a:xfrm>
            <a:off x="2417763" y="3568701"/>
            <a:ext cx="1643062" cy="8763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5" name="Rectangle 4"/>
          <p:cNvSpPr/>
          <p:nvPr/>
        </p:nvSpPr>
        <p:spPr>
          <a:xfrm>
            <a:off x="2417763" y="2180167"/>
            <a:ext cx="1643062" cy="8763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cxnSp>
        <p:nvCxnSpPr>
          <p:cNvPr id="7" name="Straight Arrow Connector 6"/>
          <p:cNvCxnSpPr>
            <a:stCxn id="4" idx="0"/>
            <a:endCxn id="5" idx="2"/>
          </p:cNvCxnSpPr>
          <p:nvPr/>
        </p:nvCxnSpPr>
        <p:spPr>
          <a:xfrm rot="5400000" flipH="1" flipV="1">
            <a:off x="2982119" y="3312849"/>
            <a:ext cx="514351"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2559050" y="3714751"/>
            <a:ext cx="515938" cy="596900"/>
          </a:xfrm>
          <a:custGeom>
            <a:avLst/>
            <a:gdLst>
              <a:gd name="connsiteX0" fmla="*/ 71845 w 515982"/>
              <a:gd name="connsiteY0" fmla="*/ 65314 h 596537"/>
              <a:gd name="connsiteX1" fmla="*/ 176348 w 515982"/>
              <a:gd name="connsiteY1" fmla="*/ 0 h 596537"/>
              <a:gd name="connsiteX2" fmla="*/ 372291 w 515982"/>
              <a:gd name="connsiteY2" fmla="*/ 65314 h 596537"/>
              <a:gd name="connsiteX3" fmla="*/ 424542 w 515982"/>
              <a:gd name="connsiteY3" fmla="*/ 300445 h 596537"/>
              <a:gd name="connsiteX4" fmla="*/ 372291 w 515982"/>
              <a:gd name="connsiteY4" fmla="*/ 404948 h 596537"/>
              <a:gd name="connsiteX5" fmla="*/ 124097 w 515982"/>
              <a:gd name="connsiteY5" fmla="*/ 574765 h 596537"/>
              <a:gd name="connsiteX6" fmla="*/ 19594 w 515982"/>
              <a:gd name="connsiteY6" fmla="*/ 535577 h 596537"/>
              <a:gd name="connsiteX7" fmla="*/ 19594 w 515982"/>
              <a:gd name="connsiteY7" fmla="*/ 470263 h 596537"/>
              <a:gd name="connsiteX8" fmla="*/ 137159 w 515982"/>
              <a:gd name="connsiteY8" fmla="*/ 444137 h 596537"/>
              <a:gd name="connsiteX9" fmla="*/ 280851 w 515982"/>
              <a:gd name="connsiteY9" fmla="*/ 535577 h 596537"/>
              <a:gd name="connsiteX10" fmla="*/ 515982 w 515982"/>
              <a:gd name="connsiteY10" fmla="*/ 561703 h 596537"/>
              <a:gd name="connsiteX11" fmla="*/ 515982 w 515982"/>
              <a:gd name="connsiteY11" fmla="*/ 561703 h 5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982" h="596537">
                <a:moveTo>
                  <a:pt x="71845" y="65314"/>
                </a:moveTo>
                <a:cubicBezTo>
                  <a:pt x="99059" y="32657"/>
                  <a:pt x="126274" y="0"/>
                  <a:pt x="176348" y="0"/>
                </a:cubicBezTo>
                <a:cubicBezTo>
                  <a:pt x="226422" y="0"/>
                  <a:pt x="330925" y="15240"/>
                  <a:pt x="372291" y="65314"/>
                </a:cubicBezTo>
                <a:cubicBezTo>
                  <a:pt x="413657" y="115388"/>
                  <a:pt x="424542" y="243839"/>
                  <a:pt x="424542" y="300445"/>
                </a:cubicBezTo>
                <a:cubicBezTo>
                  <a:pt x="424542" y="357051"/>
                  <a:pt x="422365" y="359228"/>
                  <a:pt x="372291" y="404948"/>
                </a:cubicBezTo>
                <a:cubicBezTo>
                  <a:pt x="322217" y="450668"/>
                  <a:pt x="182880" y="552994"/>
                  <a:pt x="124097" y="574765"/>
                </a:cubicBezTo>
                <a:cubicBezTo>
                  <a:pt x="65314" y="596537"/>
                  <a:pt x="37011" y="552994"/>
                  <a:pt x="19594" y="535577"/>
                </a:cubicBezTo>
                <a:cubicBezTo>
                  <a:pt x="2177" y="518160"/>
                  <a:pt x="0" y="485503"/>
                  <a:pt x="19594" y="470263"/>
                </a:cubicBezTo>
                <a:cubicBezTo>
                  <a:pt x="39188" y="455023"/>
                  <a:pt x="93616" y="433251"/>
                  <a:pt x="137159" y="444137"/>
                </a:cubicBezTo>
                <a:cubicBezTo>
                  <a:pt x="180702" y="455023"/>
                  <a:pt x="217714" y="515983"/>
                  <a:pt x="280851" y="535577"/>
                </a:cubicBezTo>
                <a:cubicBezTo>
                  <a:pt x="343988" y="555171"/>
                  <a:pt x="515982" y="561703"/>
                  <a:pt x="515982" y="561703"/>
                </a:cubicBezTo>
                <a:lnTo>
                  <a:pt x="515982" y="561703"/>
                </a:ln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ts val="0"/>
              </a:spcBef>
              <a:spcAft>
                <a:spcPts val="0"/>
              </a:spcAft>
              <a:defRPr/>
            </a:pPr>
            <a:endParaRPr lang="en-CA"/>
          </a:p>
        </p:txBody>
      </p:sp>
      <p:sp>
        <p:nvSpPr>
          <p:cNvPr id="10" name="Rectangle 9"/>
          <p:cNvSpPr/>
          <p:nvPr/>
        </p:nvSpPr>
        <p:spPr>
          <a:xfrm flipV="1">
            <a:off x="2682875" y="2448985"/>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1" name="Rectangle 10"/>
          <p:cNvSpPr/>
          <p:nvPr/>
        </p:nvSpPr>
        <p:spPr>
          <a:xfrm flipV="1">
            <a:off x="2835275" y="2601385"/>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2" name="Rectangle 11"/>
          <p:cNvSpPr/>
          <p:nvPr/>
        </p:nvSpPr>
        <p:spPr>
          <a:xfrm flipV="1">
            <a:off x="2987675" y="2753785"/>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3" name="Rectangle 12"/>
          <p:cNvSpPr/>
          <p:nvPr/>
        </p:nvSpPr>
        <p:spPr>
          <a:xfrm flipV="1">
            <a:off x="2797175" y="2298701"/>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4" name="Rectangle 13"/>
          <p:cNvSpPr/>
          <p:nvPr/>
        </p:nvSpPr>
        <p:spPr>
          <a:xfrm flipV="1">
            <a:off x="2949575" y="2451101"/>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5" name="Rectangle 14"/>
          <p:cNvSpPr/>
          <p:nvPr/>
        </p:nvSpPr>
        <p:spPr>
          <a:xfrm flipV="1">
            <a:off x="3101975" y="2603501"/>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6" name="Rectangle 15"/>
          <p:cNvSpPr/>
          <p:nvPr/>
        </p:nvSpPr>
        <p:spPr>
          <a:xfrm flipV="1">
            <a:off x="2522539" y="2755901"/>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7" name="Rectangle 16"/>
          <p:cNvSpPr/>
          <p:nvPr/>
        </p:nvSpPr>
        <p:spPr>
          <a:xfrm>
            <a:off x="4900613" y="3568701"/>
            <a:ext cx="1643062" cy="8763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18" name="Rectangle 17"/>
          <p:cNvSpPr/>
          <p:nvPr/>
        </p:nvSpPr>
        <p:spPr>
          <a:xfrm>
            <a:off x="4900613" y="2180167"/>
            <a:ext cx="1643062" cy="87630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cxnSp>
        <p:nvCxnSpPr>
          <p:cNvPr id="19" name="Straight Arrow Connector 18"/>
          <p:cNvCxnSpPr>
            <a:stCxn id="17" idx="0"/>
            <a:endCxn id="18" idx="2"/>
          </p:cNvCxnSpPr>
          <p:nvPr/>
        </p:nvCxnSpPr>
        <p:spPr>
          <a:xfrm rot="5400000" flipH="1" flipV="1">
            <a:off x="5464969" y="3312849"/>
            <a:ext cx="514351"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Freeform 19"/>
          <p:cNvSpPr/>
          <p:nvPr/>
        </p:nvSpPr>
        <p:spPr>
          <a:xfrm>
            <a:off x="5735639" y="3714751"/>
            <a:ext cx="515937" cy="596900"/>
          </a:xfrm>
          <a:custGeom>
            <a:avLst/>
            <a:gdLst>
              <a:gd name="connsiteX0" fmla="*/ 71845 w 515982"/>
              <a:gd name="connsiteY0" fmla="*/ 65314 h 596537"/>
              <a:gd name="connsiteX1" fmla="*/ 176348 w 515982"/>
              <a:gd name="connsiteY1" fmla="*/ 0 h 596537"/>
              <a:gd name="connsiteX2" fmla="*/ 372291 w 515982"/>
              <a:gd name="connsiteY2" fmla="*/ 65314 h 596537"/>
              <a:gd name="connsiteX3" fmla="*/ 424542 w 515982"/>
              <a:gd name="connsiteY3" fmla="*/ 300445 h 596537"/>
              <a:gd name="connsiteX4" fmla="*/ 372291 w 515982"/>
              <a:gd name="connsiteY4" fmla="*/ 404948 h 596537"/>
              <a:gd name="connsiteX5" fmla="*/ 124097 w 515982"/>
              <a:gd name="connsiteY5" fmla="*/ 574765 h 596537"/>
              <a:gd name="connsiteX6" fmla="*/ 19594 w 515982"/>
              <a:gd name="connsiteY6" fmla="*/ 535577 h 596537"/>
              <a:gd name="connsiteX7" fmla="*/ 19594 w 515982"/>
              <a:gd name="connsiteY7" fmla="*/ 470263 h 596537"/>
              <a:gd name="connsiteX8" fmla="*/ 137159 w 515982"/>
              <a:gd name="connsiteY8" fmla="*/ 444137 h 596537"/>
              <a:gd name="connsiteX9" fmla="*/ 280851 w 515982"/>
              <a:gd name="connsiteY9" fmla="*/ 535577 h 596537"/>
              <a:gd name="connsiteX10" fmla="*/ 515982 w 515982"/>
              <a:gd name="connsiteY10" fmla="*/ 561703 h 596537"/>
              <a:gd name="connsiteX11" fmla="*/ 515982 w 515982"/>
              <a:gd name="connsiteY11" fmla="*/ 561703 h 59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5982" h="596537">
                <a:moveTo>
                  <a:pt x="71845" y="65314"/>
                </a:moveTo>
                <a:cubicBezTo>
                  <a:pt x="99059" y="32657"/>
                  <a:pt x="126274" y="0"/>
                  <a:pt x="176348" y="0"/>
                </a:cubicBezTo>
                <a:cubicBezTo>
                  <a:pt x="226422" y="0"/>
                  <a:pt x="330925" y="15240"/>
                  <a:pt x="372291" y="65314"/>
                </a:cubicBezTo>
                <a:cubicBezTo>
                  <a:pt x="413657" y="115388"/>
                  <a:pt x="424542" y="243839"/>
                  <a:pt x="424542" y="300445"/>
                </a:cubicBezTo>
                <a:cubicBezTo>
                  <a:pt x="424542" y="357051"/>
                  <a:pt x="422365" y="359228"/>
                  <a:pt x="372291" y="404948"/>
                </a:cubicBezTo>
                <a:cubicBezTo>
                  <a:pt x="322217" y="450668"/>
                  <a:pt x="182880" y="552994"/>
                  <a:pt x="124097" y="574765"/>
                </a:cubicBezTo>
                <a:cubicBezTo>
                  <a:pt x="65314" y="596537"/>
                  <a:pt x="37011" y="552994"/>
                  <a:pt x="19594" y="535577"/>
                </a:cubicBezTo>
                <a:cubicBezTo>
                  <a:pt x="2177" y="518160"/>
                  <a:pt x="0" y="485503"/>
                  <a:pt x="19594" y="470263"/>
                </a:cubicBezTo>
                <a:cubicBezTo>
                  <a:pt x="39188" y="455023"/>
                  <a:pt x="93616" y="433251"/>
                  <a:pt x="137159" y="444137"/>
                </a:cubicBezTo>
                <a:cubicBezTo>
                  <a:pt x="180702" y="455023"/>
                  <a:pt x="217714" y="515983"/>
                  <a:pt x="280851" y="535577"/>
                </a:cubicBezTo>
                <a:cubicBezTo>
                  <a:pt x="343988" y="555171"/>
                  <a:pt x="515982" y="561703"/>
                  <a:pt x="515982" y="561703"/>
                </a:cubicBezTo>
                <a:lnTo>
                  <a:pt x="515982" y="561703"/>
                </a:lnTo>
              </a:path>
            </a:pathLst>
          </a:custGeom>
          <a:ln w="571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spcBef>
                <a:spcPts val="0"/>
              </a:spcBef>
              <a:spcAft>
                <a:spcPts val="0"/>
              </a:spcAft>
              <a:defRPr/>
            </a:pPr>
            <a:endParaRPr lang="en-CA"/>
          </a:p>
        </p:txBody>
      </p:sp>
      <p:sp>
        <p:nvSpPr>
          <p:cNvPr id="21" name="Rectangle 20"/>
          <p:cNvSpPr/>
          <p:nvPr/>
        </p:nvSpPr>
        <p:spPr>
          <a:xfrm flipV="1">
            <a:off x="5859464" y="2448985"/>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2" name="Rectangle 21"/>
          <p:cNvSpPr/>
          <p:nvPr/>
        </p:nvSpPr>
        <p:spPr>
          <a:xfrm flipV="1">
            <a:off x="6011864" y="2601385"/>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3" name="Rectangle 22"/>
          <p:cNvSpPr/>
          <p:nvPr/>
        </p:nvSpPr>
        <p:spPr>
          <a:xfrm flipV="1">
            <a:off x="6164264" y="2753785"/>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4" name="Rectangle 23"/>
          <p:cNvSpPr/>
          <p:nvPr/>
        </p:nvSpPr>
        <p:spPr>
          <a:xfrm flipV="1">
            <a:off x="5973764" y="2298701"/>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5" name="Rectangle 24"/>
          <p:cNvSpPr/>
          <p:nvPr/>
        </p:nvSpPr>
        <p:spPr>
          <a:xfrm flipV="1">
            <a:off x="6126164" y="2451101"/>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6" name="Rectangle 25"/>
          <p:cNvSpPr/>
          <p:nvPr/>
        </p:nvSpPr>
        <p:spPr>
          <a:xfrm flipV="1">
            <a:off x="6278564" y="2603501"/>
            <a:ext cx="46037"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27" name="Rectangle 26"/>
          <p:cNvSpPr/>
          <p:nvPr/>
        </p:nvSpPr>
        <p:spPr>
          <a:xfrm flipV="1">
            <a:off x="5699125" y="2755901"/>
            <a:ext cx="46038" cy="4656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spcBef>
                <a:spcPts val="0"/>
              </a:spcBef>
              <a:spcAft>
                <a:spcPts val="0"/>
              </a:spcAft>
              <a:defRPr/>
            </a:pPr>
            <a:endParaRPr lang="en-CA"/>
          </a:p>
        </p:txBody>
      </p:sp>
      <p:sp>
        <p:nvSpPr>
          <p:cNvPr id="9242" name="TextBox 27"/>
          <p:cNvSpPr txBox="1">
            <a:spLocks noChangeArrowheads="1"/>
          </p:cNvSpPr>
          <p:nvPr/>
        </p:nvSpPr>
        <p:spPr bwMode="auto">
          <a:xfrm>
            <a:off x="228600" y="2182284"/>
            <a:ext cx="2209800" cy="707886"/>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CA" sz="2000" b="0" i="0">
                <a:solidFill>
                  <a:srgbClr val="3333CC"/>
                </a:solidFill>
                <a:latin typeface="Arial" charset="0"/>
              </a:rPr>
              <a:t>representation by active neurons</a:t>
            </a:r>
          </a:p>
        </p:txBody>
      </p:sp>
      <p:sp>
        <p:nvSpPr>
          <p:cNvPr id="9243" name="TextBox 28"/>
          <p:cNvSpPr txBox="1">
            <a:spLocks noChangeArrowheads="1"/>
          </p:cNvSpPr>
          <p:nvPr/>
        </p:nvSpPr>
        <p:spPr bwMode="auto">
          <a:xfrm>
            <a:off x="990601" y="3716867"/>
            <a:ext cx="1133476" cy="400110"/>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CA" sz="2000" b="0" i="0">
                <a:latin typeface="Arial" charset="0"/>
              </a:rPr>
              <a:t>i</a:t>
            </a:r>
            <a:r>
              <a:rPr lang="en-CA" sz="2000" b="0" i="0">
                <a:solidFill>
                  <a:srgbClr val="3333CC"/>
                </a:solidFill>
                <a:latin typeface="Arial" charset="0"/>
              </a:rPr>
              <a:t>mage</a:t>
            </a:r>
          </a:p>
        </p:txBody>
      </p:sp>
      <p:sp>
        <p:nvSpPr>
          <p:cNvPr id="9244" name="TextBox 29"/>
          <p:cNvSpPr txBox="1">
            <a:spLocks noChangeArrowheads="1"/>
          </p:cNvSpPr>
          <p:nvPr/>
        </p:nvSpPr>
        <p:spPr bwMode="auto">
          <a:xfrm>
            <a:off x="6689726" y="2084917"/>
            <a:ext cx="2454274" cy="769441"/>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CA">
                <a:latin typeface="Arial" charset="0"/>
              </a:rPr>
              <a:t>   </a:t>
            </a:r>
            <a:r>
              <a:rPr lang="en-CA" sz="2000" b="0" i="0">
                <a:solidFill>
                  <a:srgbClr val="3333CC"/>
                </a:solidFill>
                <a:latin typeface="Arial" charset="0"/>
              </a:rPr>
              <a:t>translated representation</a:t>
            </a:r>
          </a:p>
        </p:txBody>
      </p:sp>
      <p:sp>
        <p:nvSpPr>
          <p:cNvPr id="9245" name="TextBox 30"/>
          <p:cNvSpPr txBox="1">
            <a:spLocks noChangeArrowheads="1"/>
          </p:cNvSpPr>
          <p:nvPr/>
        </p:nvSpPr>
        <p:spPr bwMode="auto">
          <a:xfrm>
            <a:off x="6799264" y="3524251"/>
            <a:ext cx="1963736" cy="707886"/>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CA" sz="2000" b="0" i="0">
                <a:solidFill>
                  <a:srgbClr val="3333CC"/>
                </a:solidFill>
                <a:latin typeface="Arial" charset="0"/>
              </a:rPr>
              <a:t>translated      image</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2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4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2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animBg="1"/>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4" grpId="0" animBg="1"/>
      <p:bldP spid="25" grpId="0" animBg="1"/>
      <p:bldP spid="26" grpId="0" animBg="1"/>
      <p:bldP spid="27" grpId="0" animBg="1"/>
      <p:bldP spid="9242" grpId="0"/>
      <p:bldP spid="9243" grpId="0"/>
      <p:bldP spid="9244" grpId="0"/>
      <p:bldP spid="9245"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1" name="Title 1"/>
          <p:cNvSpPr>
            <a:spLocks noGrp="1"/>
          </p:cNvSpPr>
          <p:nvPr>
            <p:ph type="title"/>
          </p:nvPr>
        </p:nvSpPr>
        <p:spPr>
          <a:xfrm>
            <a:off x="446088" y="0"/>
            <a:ext cx="8229600" cy="1143000"/>
          </a:xfrm>
        </p:spPr>
        <p:txBody>
          <a:bodyPr/>
          <a:lstStyle/>
          <a:p>
            <a:pPr algn="ctr"/>
            <a:r>
              <a:rPr lang="en-US" altLang="en-US" sz="3600" b="1" smtClean="0"/>
              <a:t>Why are they called “Convolutional” NNs?</a:t>
            </a:r>
          </a:p>
        </p:txBody>
      </p:sp>
      <p:sp>
        <p:nvSpPr>
          <p:cNvPr id="73732" name="Content Placeholder 2"/>
          <p:cNvSpPr>
            <a:spLocks noGrp="1"/>
          </p:cNvSpPr>
          <p:nvPr>
            <p:ph idx="1"/>
          </p:nvPr>
        </p:nvSpPr>
        <p:spPr>
          <a:xfrm>
            <a:off x="519113" y="1066800"/>
            <a:ext cx="8015287" cy="5334000"/>
          </a:xfrm>
        </p:spPr>
        <p:txBody>
          <a:bodyPr>
            <a:normAutofit/>
          </a:bodyPr>
          <a:lstStyle/>
          <a:p>
            <a:pPr marL="0" indent="0">
              <a:buNone/>
            </a:pPr>
            <a:r>
              <a:rPr lang="en-US" altLang="en-US" sz="2600" smtClean="0"/>
              <a:t>A </a:t>
            </a:r>
            <a:r>
              <a:rPr lang="en-US" altLang="en-US" sz="2600" b="1" smtClean="0"/>
              <a:t>Convolution</a:t>
            </a:r>
            <a:r>
              <a:rPr lang="en-US" altLang="en-US" sz="2600" smtClean="0"/>
              <a:t> is an operation defined on two arrays as follows:</a:t>
            </a:r>
          </a:p>
          <a:p>
            <a:pPr marL="0" indent="0">
              <a:buNone/>
            </a:pPr>
            <a:endParaRPr lang="en-US" altLang="en-US" sz="2600"/>
          </a:p>
          <a:p>
            <a:pPr marL="0" indent="0">
              <a:buNone/>
            </a:pPr>
            <a:endParaRPr lang="en-US" altLang="en-US" sz="2600" smtClean="0"/>
          </a:p>
          <a:p>
            <a:pPr marL="0" indent="0">
              <a:buNone/>
            </a:pPr>
            <a:endParaRPr lang="en-US" altLang="en-US" sz="2600"/>
          </a:p>
          <a:p>
            <a:pPr marL="0" indent="0">
              <a:buNone/>
            </a:pPr>
            <a:r>
              <a:rPr lang="en-US" altLang="en-US" sz="2600" smtClean="0"/>
              <a:t>In CNN’s, </a:t>
            </a:r>
            <a:r>
              <a:rPr lang="en-US" altLang="en-US" sz="2600" i="1" smtClean="0"/>
              <a:t>f</a:t>
            </a:r>
            <a:r>
              <a:rPr lang="en-US" altLang="en-US" sz="2600" smtClean="0"/>
              <a:t> corresponds to the inputs from the layer below and </a:t>
            </a:r>
            <a:r>
              <a:rPr lang="en-US" altLang="en-US" sz="2600" i="1" smtClean="0"/>
              <a:t>g</a:t>
            </a:r>
            <a:r>
              <a:rPr lang="en-US" altLang="en-US" sz="2600" smtClean="0"/>
              <a:t> corresponds to the weights</a:t>
            </a:r>
          </a:p>
        </p:txBody>
      </p:sp>
      <p:grpSp>
        <p:nvGrpSpPr>
          <p:cNvPr id="3" name="Group 15"/>
          <p:cNvGrpSpPr/>
          <p:nvPr/>
        </p:nvGrpSpPr>
        <p:grpSpPr bwMode="auto">
          <a:xfrm>
            <a:off x="6215063" y="4195763"/>
            <a:ext cx="1971675" cy="2044700"/>
            <a:chOff x="6470676" y="4195773"/>
            <a:chExt cx="1971702" cy="2044728"/>
          </a:xfrm>
        </p:grpSpPr>
        <p:sp>
          <p:nvSpPr>
            <p:cNvPr id="73739" name="Rectangle 10"/>
            <p:cNvSpPr>
              <a:spLocks noChangeArrowheads="1"/>
            </p:cNvSpPr>
            <p:nvPr/>
          </p:nvSpPr>
          <p:spPr bwMode="auto">
            <a:xfrm>
              <a:off x="6470676" y="4195773"/>
              <a:ext cx="1971702" cy="2044728"/>
            </a:xfrm>
            <a:prstGeom prst="rect">
              <a:avLst/>
            </a:prstGeom>
            <a:solidFill>
              <a:schemeClr val="accent1"/>
            </a:solidFill>
            <a:ln w="9525" algn="ctr">
              <a:solidFill>
                <a:schemeClr val="tx1"/>
              </a:solidFill>
              <a:round/>
            </a:ln>
          </p:spPr>
          <p:txBody>
            <a:bodyPr/>
            <a:lstStyle>
              <a:lvl1pPr eaLnBrk="0" hangingPunct="0">
                <a:spcBef>
                  <a:spcPct val="20000"/>
                </a:spcBef>
                <a:buFont typeface="Arial" pitchFamily="34" charset="0"/>
                <a:buChar char="•"/>
                <a:defRPr sz="2800">
                  <a:solidFill>
                    <a:schemeClr val="tx1"/>
                  </a:solidFill>
                  <a:latin typeface="Calibri" pitchFamily="34" charset="0"/>
                </a:defRPr>
              </a:lvl1pPr>
              <a:lvl2pPr marL="742950" indent="-285750" eaLnBrk="0" hangingPunct="0">
                <a:spcBef>
                  <a:spcPct val="20000"/>
                </a:spcBef>
                <a:buFont typeface="Arial" pitchFamily="34" charset="0"/>
                <a:buChar char="–"/>
                <a:defRPr sz="2400">
                  <a:solidFill>
                    <a:schemeClr val="tx1"/>
                  </a:solidFill>
                  <a:latin typeface="Calibri" pitchFamily="34" charset="0"/>
                </a:defRPr>
              </a:lvl2pPr>
              <a:lvl3pPr marL="1143000" indent="-228600" eaLnBrk="0" hangingPunct="0">
                <a:spcBef>
                  <a:spcPct val="20000"/>
                </a:spcBef>
                <a:buFont typeface="Arial" pitchFamily="34" charset="0"/>
                <a:buChar char="•"/>
                <a:defRPr sz="20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800">
                <a:latin typeface="Arial" pitchFamily="34" charset="0"/>
              </a:endParaRPr>
            </a:p>
          </p:txBody>
        </p:sp>
        <p:sp>
          <p:nvSpPr>
            <p:cNvPr id="73740" name="TextBox 13"/>
            <p:cNvSpPr txBox="1">
              <a:spLocks noChangeArrowheads="1"/>
            </p:cNvSpPr>
            <p:nvPr/>
          </p:nvSpPr>
          <p:spPr bwMode="auto">
            <a:xfrm rot="10800000">
              <a:off x="7000113" y="4859357"/>
              <a:ext cx="912826" cy="584783"/>
            </a:xfrm>
            <a:prstGeom prst="rect">
              <a:avLst/>
            </a:prstGeom>
            <a:noFill/>
            <a:ln>
              <a:noFill/>
            </a:ln>
          </p:spPr>
          <p:txBody>
            <a:bodyPr>
              <a:spAutoFit/>
            </a:bodyPr>
            <a:lstStyle>
              <a:lvl1pPr eaLnBrk="0" hangingPunct="0">
                <a:spcBef>
                  <a:spcPct val="20000"/>
                </a:spcBef>
                <a:buFont typeface="Arial" pitchFamily="34" charset="0"/>
                <a:buChar char="•"/>
                <a:defRPr sz="2800">
                  <a:solidFill>
                    <a:schemeClr val="tx1"/>
                  </a:solidFill>
                  <a:latin typeface="Calibri" pitchFamily="34" charset="0"/>
                </a:defRPr>
              </a:lvl1pPr>
              <a:lvl2pPr marL="742950" indent="-285750" eaLnBrk="0" hangingPunct="0">
                <a:spcBef>
                  <a:spcPct val="20000"/>
                </a:spcBef>
                <a:buFont typeface="Arial" pitchFamily="34" charset="0"/>
                <a:buChar char="–"/>
                <a:defRPr sz="2400">
                  <a:solidFill>
                    <a:schemeClr val="tx1"/>
                  </a:solidFill>
                  <a:latin typeface="Calibri" pitchFamily="34" charset="0"/>
                </a:defRPr>
              </a:lvl2pPr>
              <a:lvl3pPr marL="1143000" indent="-228600" eaLnBrk="0" hangingPunct="0">
                <a:spcBef>
                  <a:spcPct val="20000"/>
                </a:spcBef>
                <a:buFont typeface="Arial" pitchFamily="34" charset="0"/>
                <a:buChar char="•"/>
                <a:defRPr sz="20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lgn="ctr" eaLnBrk="1" hangingPunct="1">
                <a:spcBef>
                  <a:spcPct val="0"/>
                </a:spcBef>
                <a:buFontTx/>
                <a:buNone/>
              </a:pPr>
              <a:r>
                <a:rPr lang="en-US" altLang="en-US" sz="3200" i="1" smtClean="0">
                  <a:latin typeface="Times New Roman" pitchFamily="18" charset="0"/>
                  <a:cs typeface="Times New Roman" pitchFamily="18" charset="0"/>
                </a:rPr>
                <a:t>f</a:t>
              </a:r>
              <a:endParaRPr lang="en-US" altLang="en-US" sz="3200" i="1">
                <a:latin typeface="Times New Roman" pitchFamily="18" charset="0"/>
                <a:cs typeface="Times New Roman" pitchFamily="18" charset="0"/>
              </a:endParaRPr>
            </a:p>
          </p:txBody>
        </p:sp>
      </p:grpSp>
      <p:graphicFrame>
        <p:nvGraphicFramePr>
          <p:cNvPr id="73736" name="Object 3"/>
          <p:cNvGraphicFramePr>
            <a:graphicFrameLocks noChangeAspect="1"/>
          </p:cNvGraphicFramePr>
          <p:nvPr/>
        </p:nvGraphicFramePr>
        <p:xfrm>
          <a:off x="1143000" y="2133600"/>
          <a:ext cx="6651625" cy="1143000"/>
        </p:xfrm>
        <a:graphic>
          <a:graphicData uri="http://schemas.openxmlformats.org/presentationml/2006/ole">
            <p:oleObj spid="_x0000_s248902" name="Equation" r:id="rId4" imgW="2070100" imgH="355600" progId="">
              <p:embed/>
            </p:oleObj>
          </a:graphicData>
        </a:graphic>
      </p:graphicFrame>
      <p:sp>
        <p:nvSpPr>
          <p:cNvPr id="73737" name="TextBox 5"/>
          <p:cNvSpPr txBox="1">
            <a:spLocks noChangeArrowheads="1"/>
          </p:cNvSpPr>
          <p:nvPr/>
        </p:nvSpPr>
        <p:spPr bwMode="auto">
          <a:xfrm>
            <a:off x="3429000" y="5638800"/>
            <a:ext cx="1756671" cy="584776"/>
          </a:xfrm>
          <a:prstGeom prst="rect">
            <a:avLst/>
          </a:prstGeom>
          <a:noFill/>
          <a:ln>
            <a:noFill/>
          </a:ln>
        </p:spPr>
        <p:txBody>
          <a:bodyPr wrap="none">
            <a:spAutoFit/>
          </a:bodyPr>
          <a:lstStyle>
            <a:lvl1pPr eaLnBrk="0" hangingPunct="0">
              <a:spcBef>
                <a:spcPct val="20000"/>
              </a:spcBef>
              <a:buFont typeface="Arial" pitchFamily="34" charset="0"/>
              <a:buChar char="•"/>
              <a:defRPr sz="2800">
                <a:solidFill>
                  <a:schemeClr val="tx1"/>
                </a:solidFill>
                <a:latin typeface="Calibri" pitchFamily="34" charset="0"/>
              </a:defRPr>
            </a:lvl1pPr>
            <a:lvl2pPr marL="742950" indent="-285750" eaLnBrk="0" hangingPunct="0">
              <a:spcBef>
                <a:spcPct val="20000"/>
              </a:spcBef>
              <a:buFont typeface="Arial" pitchFamily="34" charset="0"/>
              <a:buChar char="–"/>
              <a:defRPr sz="2400">
                <a:solidFill>
                  <a:schemeClr val="tx1"/>
                </a:solidFill>
                <a:latin typeface="Calibri" pitchFamily="34" charset="0"/>
              </a:defRPr>
            </a:lvl2pPr>
            <a:lvl3pPr marL="1143000" indent="-228600" eaLnBrk="0" hangingPunct="0">
              <a:spcBef>
                <a:spcPct val="20000"/>
              </a:spcBef>
              <a:buFont typeface="Arial" pitchFamily="34" charset="0"/>
              <a:buChar char="•"/>
              <a:defRPr sz="20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3200" i="1">
                <a:latin typeface="Arial" pitchFamily="34" charset="0"/>
              </a:rPr>
              <a:t>h</a:t>
            </a:r>
            <a:r>
              <a:rPr lang="en-US" altLang="en-US" sz="3200">
                <a:latin typeface="Arial" pitchFamily="34" charset="0"/>
              </a:rPr>
              <a:t> = </a:t>
            </a:r>
            <a:r>
              <a:rPr lang="en-US" altLang="en-US" sz="3200" i="1">
                <a:latin typeface="Arial" pitchFamily="34" charset="0"/>
              </a:rPr>
              <a:t>g</a:t>
            </a:r>
            <a:r>
              <a:rPr lang="en-US" altLang="en-US" sz="3200">
                <a:latin typeface="Arial" pitchFamily="34" charset="0"/>
              </a:rPr>
              <a:t> </a:t>
            </a:r>
            <a:r>
              <a:rPr lang="en-US" altLang="en-US" sz="3200" smtClean="0">
                <a:latin typeface="Arial" pitchFamily="34" charset="0"/>
              </a:rPr>
              <a:t>∗ </a:t>
            </a:r>
            <a:r>
              <a:rPr lang="en-US" altLang="en-US" sz="3200" i="1">
                <a:latin typeface="Arial" pitchFamily="34" charset="0"/>
              </a:rPr>
              <a:t>f</a:t>
            </a:r>
          </a:p>
        </p:txBody>
      </p:sp>
      <p:sp>
        <p:nvSpPr>
          <p:cNvPr id="73738" name="TextBox 3"/>
          <p:cNvSpPr txBox="1">
            <a:spLocks noChangeArrowheads="1"/>
          </p:cNvSpPr>
          <p:nvPr/>
        </p:nvSpPr>
        <p:spPr bwMode="auto">
          <a:xfrm>
            <a:off x="7356475" y="6550025"/>
            <a:ext cx="1727200" cy="307975"/>
          </a:xfrm>
          <a:prstGeom prst="rect">
            <a:avLst/>
          </a:prstGeom>
          <a:noFill/>
          <a:ln>
            <a:noFill/>
          </a:ln>
        </p:spPr>
        <p:txBody>
          <a:bodyPr wrap="none">
            <a:spAutoFit/>
          </a:bodyPr>
          <a:lstStyle>
            <a:lvl1pPr eaLnBrk="0" hangingPunct="0">
              <a:spcBef>
                <a:spcPct val="20000"/>
              </a:spcBef>
              <a:buFont typeface="Arial" pitchFamily="34" charset="0"/>
              <a:buChar char="•"/>
              <a:defRPr sz="2800">
                <a:solidFill>
                  <a:schemeClr val="tx1"/>
                </a:solidFill>
                <a:latin typeface="Calibri" pitchFamily="34" charset="0"/>
              </a:defRPr>
            </a:lvl1pPr>
            <a:lvl2pPr marL="742950" indent="-285750" eaLnBrk="0" hangingPunct="0">
              <a:spcBef>
                <a:spcPct val="20000"/>
              </a:spcBef>
              <a:buFont typeface="Arial" pitchFamily="34" charset="0"/>
              <a:buChar char="–"/>
              <a:defRPr sz="2400">
                <a:solidFill>
                  <a:schemeClr val="tx1"/>
                </a:solidFill>
                <a:latin typeface="Calibri" pitchFamily="34" charset="0"/>
              </a:defRPr>
            </a:lvl2pPr>
            <a:lvl3pPr marL="1143000" indent="-228600" eaLnBrk="0" hangingPunct="0">
              <a:spcBef>
                <a:spcPct val="20000"/>
              </a:spcBef>
              <a:buFont typeface="Arial" pitchFamily="34" charset="0"/>
              <a:buChar char="•"/>
              <a:defRPr sz="20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eaLnBrk="1" hangingPunct="1">
              <a:spcBef>
                <a:spcPct val="0"/>
              </a:spcBef>
              <a:buFontTx/>
              <a:buNone/>
            </a:pPr>
            <a:r>
              <a:rPr lang="en-US" altLang="en-US" sz="1400">
                <a:latin typeface="Arial" pitchFamily="34" charset="0"/>
              </a:rPr>
              <a:t>Credit: K. Grauman</a:t>
            </a:r>
          </a:p>
        </p:txBody>
      </p:sp>
      <p:grpSp>
        <p:nvGrpSpPr>
          <p:cNvPr id="2" name="Group 14"/>
          <p:cNvGrpSpPr/>
          <p:nvPr/>
        </p:nvGrpSpPr>
        <p:grpSpPr bwMode="auto">
          <a:xfrm>
            <a:off x="5192713" y="4195763"/>
            <a:ext cx="750887" cy="760412"/>
            <a:chOff x="5192721" y="4195773"/>
            <a:chExt cx="796938" cy="760425"/>
          </a:xfrm>
        </p:grpSpPr>
        <p:sp>
          <p:nvSpPr>
            <p:cNvPr id="73741" name="Rectangle 11"/>
            <p:cNvSpPr>
              <a:spLocks noChangeArrowheads="1"/>
            </p:cNvSpPr>
            <p:nvPr/>
          </p:nvSpPr>
          <p:spPr bwMode="auto">
            <a:xfrm>
              <a:off x="5192721" y="4195773"/>
              <a:ext cx="796938" cy="760425"/>
            </a:xfrm>
            <a:prstGeom prst="rect">
              <a:avLst/>
            </a:prstGeom>
            <a:solidFill>
              <a:schemeClr val="accent1"/>
            </a:solidFill>
            <a:ln w="9525" algn="ctr">
              <a:solidFill>
                <a:schemeClr val="tx1"/>
              </a:solidFill>
              <a:round/>
            </a:ln>
          </p:spPr>
          <p:txBody>
            <a:bodyPr/>
            <a:lstStyle>
              <a:lvl1pPr eaLnBrk="0" hangingPunct="0">
                <a:spcBef>
                  <a:spcPct val="20000"/>
                </a:spcBef>
                <a:buFont typeface="Arial" pitchFamily="34" charset="0"/>
                <a:buChar char="•"/>
                <a:defRPr sz="2800">
                  <a:solidFill>
                    <a:schemeClr val="tx1"/>
                  </a:solidFill>
                  <a:latin typeface="Calibri" pitchFamily="34" charset="0"/>
                </a:defRPr>
              </a:lvl1pPr>
              <a:lvl2pPr marL="742950" indent="-285750" eaLnBrk="0" hangingPunct="0">
                <a:spcBef>
                  <a:spcPct val="20000"/>
                </a:spcBef>
                <a:buFont typeface="Arial" pitchFamily="34" charset="0"/>
                <a:buChar char="–"/>
                <a:defRPr sz="2400">
                  <a:solidFill>
                    <a:schemeClr val="tx1"/>
                  </a:solidFill>
                  <a:latin typeface="Calibri" pitchFamily="34" charset="0"/>
                </a:defRPr>
              </a:lvl2pPr>
              <a:lvl3pPr marL="1143000" indent="-228600" eaLnBrk="0" hangingPunct="0">
                <a:spcBef>
                  <a:spcPct val="20000"/>
                </a:spcBef>
                <a:buFont typeface="Arial" pitchFamily="34" charset="0"/>
                <a:buChar char="•"/>
                <a:defRPr sz="2000">
                  <a:solidFill>
                    <a:schemeClr val="tx1"/>
                  </a:solidFill>
                  <a:latin typeface="Calibri" pitchFamily="34" charset="0"/>
                </a:defRPr>
              </a:lvl3pPr>
              <a:lvl4pPr marL="1600200" indent="-228600" eaLnBrk="0" hangingPunct="0">
                <a:spcBef>
                  <a:spcPct val="20000"/>
                </a:spcBef>
                <a:buFont typeface="Arial" pitchFamily="34" charset="0"/>
                <a:buChar char="–"/>
                <a:defRPr sz="2000">
                  <a:solidFill>
                    <a:schemeClr val="tx1"/>
                  </a:solidFill>
                  <a:latin typeface="Calibri" pitchFamily="34" charset="0"/>
                </a:defRPr>
              </a:lvl4pPr>
              <a:lvl5pPr marL="2057400" indent="-228600" eaLnBrk="0" hangingPunct="0">
                <a:spcBef>
                  <a:spcPct val="20000"/>
                </a:spcBef>
                <a:buFont typeface="Arial" pitchFamily="34"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defRPr>
              </a:lvl9pPr>
            </a:lstStyle>
            <a:p>
              <a:pPr>
                <a:spcBef>
                  <a:spcPct val="0"/>
                </a:spcBef>
                <a:buFontTx/>
                <a:buNone/>
              </a:pPr>
              <a:endParaRPr lang="en-US" altLang="en-US" sz="1800">
                <a:latin typeface="Arial" pitchFamily="34" charset="0"/>
              </a:endParaRPr>
            </a:p>
          </p:txBody>
        </p:sp>
        <p:sp>
          <p:nvSpPr>
            <p:cNvPr id="108558" name="TextBox 12"/>
            <p:cNvSpPr txBox="1">
              <a:spLocks noChangeArrowheads="1"/>
            </p:cNvSpPr>
            <p:nvPr/>
          </p:nvSpPr>
          <p:spPr bwMode="auto">
            <a:xfrm rot="10800000">
              <a:off x="5265746" y="4275149"/>
              <a:ext cx="650886" cy="553998"/>
            </a:xfrm>
            <a:prstGeom prst="rect">
              <a:avLst/>
            </a:prstGeom>
            <a:noFill/>
            <a:ln w="9525">
              <a:noFill/>
              <a:miter lim="800000"/>
            </a:ln>
            <a:scene3d>
              <a:camera prst="orthographicFront">
                <a:rot lat="0" lon="0" rev="10500000"/>
              </a:camera>
              <a:lightRig rig="threePt" dir="t"/>
            </a:scene3d>
          </p:spPr>
          <p:txBody>
            <a:bodyPr>
              <a:spAutoFit/>
            </a:bodyPr>
            <a:lstStyle/>
            <a:p>
              <a:pPr algn="ctr">
                <a:defRPr/>
              </a:pPr>
              <a:r>
                <a:rPr lang="en-US" sz="3000" i="1" smtClean="0">
                  <a:latin typeface="Times New Roman" pitchFamily="18" charset="0"/>
                  <a:cs typeface="Times New Roman" pitchFamily="18" charset="0"/>
                </a:rPr>
                <a:t>g</a:t>
              </a:r>
              <a:endParaRPr lang="en-US" sz="3000" i="1">
                <a:latin typeface="Times New Roman" pitchFamily="18" charset="0"/>
                <a:cs typeface="Times New Roman" pitchFamily="18" charset="0"/>
              </a:endParaRPr>
            </a:p>
          </p:txBody>
        </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smtClean="0"/>
              <a:t>Convolution Layers</a:t>
            </a:r>
            <a:endParaRPr lang="en-US"/>
          </a:p>
        </p:txBody>
      </p:sp>
      <p:sp>
        <p:nvSpPr>
          <p:cNvPr id="3" name="Content Placeholder 2"/>
          <p:cNvSpPr>
            <a:spLocks noGrp="1"/>
          </p:cNvSpPr>
          <p:nvPr>
            <p:ph idx="1"/>
          </p:nvPr>
        </p:nvSpPr>
        <p:spPr>
          <a:xfrm>
            <a:off x="457200" y="914400"/>
            <a:ext cx="8229600" cy="5715000"/>
          </a:xfrm>
        </p:spPr>
        <p:txBody>
          <a:bodyPr/>
          <a:lstStyle/>
          <a:p>
            <a:r>
              <a:rPr lang="en-US" smtClean="0"/>
              <a:t>Learn “filters” (i.e., weights) that process small regions of the layer below it and compute “features” at many spatial positions</a:t>
            </a:r>
            <a:endParaRPr lang="en-US"/>
          </a:p>
          <a:p>
            <a:r>
              <a:rPr lang="en-US" smtClean="0"/>
              <a:t>Example:  32 x 32 x 3 input RGB image, and receptive field:  5 x 5</a:t>
            </a:r>
          </a:p>
          <a:p>
            <a:pPr lvl="1"/>
            <a:r>
              <a:rPr lang="en-US" smtClean="0"/>
              <a:t>Each unit in the </a:t>
            </a:r>
            <a:r>
              <a:rPr lang="en-US" err="1" smtClean="0"/>
              <a:t>Conv</a:t>
            </a:r>
            <a:r>
              <a:rPr lang="en-US" smtClean="0"/>
              <a:t> layer will have weights connected to a 5 x 5 x 3 region in the input layer, with 5*5*3=75 weights</a:t>
            </a:r>
          </a:p>
          <a:p>
            <a:pPr lvl="1"/>
            <a:r>
              <a:rPr lang="en-US" smtClean="0"/>
              <a:t>Can have multiple units associated with a given receptive field in order to compute multiple features at each position</a:t>
            </a:r>
          </a:p>
          <a:p>
            <a:pPr lvl="1"/>
            <a:r>
              <a:rPr lang="en-US" smtClean="0"/>
              <a:t>“Stride” parameter defines replication process</a:t>
            </a: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sz="4000">
                <a:latin typeface="Arial" charset="0"/>
              </a:rPr>
              <a:t>Pooling the </a:t>
            </a:r>
            <a:r>
              <a:rPr lang="en-US" sz="4000" smtClean="0">
                <a:latin typeface="Arial" charset="0"/>
              </a:rPr>
              <a:t>Outputs </a:t>
            </a:r>
            <a:r>
              <a:rPr lang="en-US" sz="4000">
                <a:latin typeface="Arial" charset="0"/>
              </a:rPr>
              <a:t>of </a:t>
            </a:r>
            <a:r>
              <a:rPr lang="en-US" sz="4000" smtClean="0">
                <a:latin typeface="Arial" charset="0"/>
              </a:rPr>
              <a:t>Replicated Feature Detectors</a:t>
            </a:r>
            <a:endParaRPr lang="en-US" sz="4000">
              <a:latin typeface="Arial" charset="0"/>
            </a:endParaRPr>
          </a:p>
        </p:txBody>
      </p:sp>
      <p:sp>
        <p:nvSpPr>
          <p:cNvPr id="10243" name="Rectangle 3"/>
          <p:cNvSpPr>
            <a:spLocks noGrp="1" noChangeArrowheads="1"/>
          </p:cNvSpPr>
          <p:nvPr>
            <p:ph idx="1"/>
          </p:nvPr>
        </p:nvSpPr>
        <p:spPr>
          <a:xfrm>
            <a:off x="533400" y="1752600"/>
            <a:ext cx="8305800" cy="5105400"/>
          </a:xfrm>
        </p:spPr>
        <p:txBody>
          <a:bodyPr/>
          <a:lstStyle/>
          <a:p>
            <a:pPr>
              <a:lnSpc>
                <a:spcPct val="90000"/>
              </a:lnSpc>
            </a:pPr>
            <a:r>
              <a:rPr lang="en-US" sz="2800">
                <a:latin typeface="Arial" charset="0"/>
              </a:rPr>
              <a:t>Get a small amount of translational invariance at each level by </a:t>
            </a:r>
            <a:r>
              <a:rPr lang="en-US" sz="2800" b="1" i="1">
                <a:latin typeface="Arial" charset="0"/>
              </a:rPr>
              <a:t>averaging</a:t>
            </a:r>
            <a:r>
              <a:rPr lang="en-US" sz="2800" i="1">
                <a:latin typeface="Arial" charset="0"/>
              </a:rPr>
              <a:t> four neighboring replicated detectors</a:t>
            </a:r>
            <a:r>
              <a:rPr lang="en-US" sz="2800">
                <a:latin typeface="Arial" charset="0"/>
              </a:rPr>
              <a:t> to give a </a:t>
            </a:r>
            <a:r>
              <a:rPr lang="en-US" sz="2800" i="1">
                <a:latin typeface="Arial" charset="0"/>
              </a:rPr>
              <a:t>single</a:t>
            </a:r>
            <a:r>
              <a:rPr lang="en-US" sz="2800">
                <a:latin typeface="Arial" charset="0"/>
              </a:rPr>
              <a:t> </a:t>
            </a:r>
            <a:r>
              <a:rPr lang="en-US" sz="2800" i="1">
                <a:latin typeface="Arial" charset="0"/>
              </a:rPr>
              <a:t>output</a:t>
            </a:r>
            <a:r>
              <a:rPr lang="en-US" sz="2800">
                <a:latin typeface="Arial" charset="0"/>
              </a:rPr>
              <a:t> to the next </a:t>
            </a:r>
            <a:r>
              <a:rPr lang="en-US" sz="2800" smtClean="0">
                <a:latin typeface="Arial" charset="0"/>
              </a:rPr>
              <a:t>level</a:t>
            </a:r>
            <a:endParaRPr lang="en-US" sz="2800">
              <a:latin typeface="Arial" charset="0"/>
            </a:endParaRPr>
          </a:p>
          <a:p>
            <a:pPr lvl="1">
              <a:lnSpc>
                <a:spcPct val="90000"/>
              </a:lnSpc>
            </a:pPr>
            <a:r>
              <a:rPr lang="en-US" sz="2400">
                <a:latin typeface="Arial" charset="0"/>
              </a:rPr>
              <a:t>This reduces the number of inputs to the next </a:t>
            </a:r>
            <a:r>
              <a:rPr lang="en-US" sz="2400" smtClean="0">
                <a:latin typeface="Arial" charset="0"/>
              </a:rPr>
              <a:t>layer</a:t>
            </a:r>
            <a:endParaRPr lang="en-US" sz="2400">
              <a:latin typeface="Arial" charset="0"/>
            </a:endParaRPr>
          </a:p>
          <a:p>
            <a:pPr lvl="1">
              <a:lnSpc>
                <a:spcPct val="90000"/>
              </a:lnSpc>
            </a:pPr>
            <a:r>
              <a:rPr lang="en-US" sz="2400">
                <a:latin typeface="Arial" charset="0"/>
              </a:rPr>
              <a:t>Taking the </a:t>
            </a:r>
            <a:r>
              <a:rPr lang="en-US" sz="2400" b="1" i="1">
                <a:latin typeface="Arial" charset="0"/>
              </a:rPr>
              <a:t>maximum</a:t>
            </a:r>
            <a:r>
              <a:rPr lang="en-US" sz="2400">
                <a:latin typeface="Arial" charset="0"/>
              </a:rPr>
              <a:t> of the four works slightly </a:t>
            </a:r>
            <a:r>
              <a:rPr lang="en-US" sz="2400" smtClean="0">
                <a:latin typeface="Arial" charset="0"/>
              </a:rPr>
              <a:t>better</a:t>
            </a:r>
            <a:endParaRPr lang="en-US" sz="2400">
              <a:latin typeface="Arial" charset="0"/>
            </a:endParaRPr>
          </a:p>
          <a:p>
            <a:pPr>
              <a:lnSpc>
                <a:spcPct val="90000"/>
              </a:lnSpc>
            </a:pPr>
            <a:r>
              <a:rPr lang="en-US" sz="2800">
                <a:solidFill>
                  <a:srgbClr val="000090"/>
                </a:solidFill>
                <a:latin typeface="Arial" charset="0"/>
              </a:rPr>
              <a:t>Problem: </a:t>
            </a:r>
            <a:r>
              <a:rPr lang="en-US" sz="2800">
                <a:latin typeface="Arial" charset="0"/>
              </a:rPr>
              <a:t>After several levels of pooling, we have lost information about the precise positions of </a:t>
            </a:r>
            <a:r>
              <a:rPr lang="en-US" sz="2800" smtClean="0">
                <a:latin typeface="Arial" charset="0"/>
              </a:rPr>
              <a:t>things</a:t>
            </a:r>
            <a:endParaRPr lang="en-US" sz="2800">
              <a:latin typeface="Arial" charset="0"/>
            </a:endParaRPr>
          </a:p>
          <a:p>
            <a:pPr lvl="1">
              <a:lnSpc>
                <a:spcPct val="90000"/>
              </a:lnSpc>
            </a:pPr>
            <a:r>
              <a:rPr lang="en-US" sz="2400">
                <a:latin typeface="Arial" charset="0"/>
              </a:rPr>
              <a:t>This makes it impossible to use the precise spatial relationships between high-level parts for </a:t>
            </a:r>
            <a:r>
              <a:rPr lang="en-US" sz="2400" smtClean="0">
                <a:latin typeface="Arial" charset="0"/>
              </a:rPr>
              <a:t>recognition</a:t>
            </a:r>
            <a:endParaRPr lang="en-US" sz="2400">
              <a:latin typeface="Arial"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r>
              <a:rPr lang="en-US" smtClean="0"/>
              <a:t>CNN Architecture</a:t>
            </a:r>
            <a:endParaRPr lang="en-US"/>
          </a:p>
        </p:txBody>
      </p:sp>
      <p:pic>
        <p:nvPicPr>
          <p:cNvPr id="4" name="Content Placeholder 3"/>
          <p:cNvPicPr>
            <a:picLocks noGrp="1" noChangeAspect="1"/>
          </p:cNvPicPr>
          <p:nvPr>
            <p:ph idx="1"/>
          </p:nvPr>
        </p:nvPicPr>
        <p:blipFill>
          <a:blip r:embed="rId3"/>
          <a:srcRect t="-7421" b="-7421"/>
          <a:stretch>
            <a:fillRect/>
          </a:stretch>
        </p:blipFill>
        <p:spPr>
          <a:xfrm>
            <a:off x="125514" y="1219200"/>
            <a:ext cx="9006085" cy="4953000"/>
          </a:xfrm>
        </p:spPr>
      </p:pic>
    </p:spTree>
  </p:cSld>
  <p:clrMapOvr>
    <a:masterClrMapping/>
  </p:clrMapOvr>
  <p:transition spd="slow">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CNN Architecture</a:t>
            </a:r>
            <a:endParaRPr lang="en-US"/>
          </a:p>
        </p:txBody>
      </p:sp>
      <p:pic>
        <p:nvPicPr>
          <p:cNvPr id="4" name="Content Placeholder 3"/>
          <p:cNvPicPr>
            <a:picLocks noGrp="1" noChangeAspect="1"/>
          </p:cNvPicPr>
          <p:nvPr>
            <p:ph idx="1"/>
          </p:nvPr>
        </p:nvPicPr>
        <p:blipFill>
          <a:blip r:embed="rId2"/>
          <a:srcRect t="-67648" b="-67648"/>
          <a:stretch>
            <a:fillRect/>
          </a:stretch>
        </p:blipFill>
        <p:spPr>
          <a:xfrm>
            <a:off x="76200" y="1600200"/>
            <a:ext cx="9033774" cy="4968228"/>
          </a:xfrm>
        </p:spPr>
      </p:pic>
      <p:sp>
        <p:nvSpPr>
          <p:cNvPr id="5" name="TextBox 4"/>
          <p:cNvSpPr txBox="1"/>
          <p:nvPr/>
        </p:nvSpPr>
        <p:spPr>
          <a:xfrm>
            <a:off x="16575" y="5181600"/>
            <a:ext cx="3193903" cy="461665"/>
          </a:xfrm>
          <a:prstGeom prst="rect">
            <a:avLst/>
          </a:prstGeom>
          <a:noFill/>
        </p:spPr>
        <p:txBody>
          <a:bodyPr wrap="none" rtlCol="0">
            <a:spAutoFit/>
          </a:bodyPr>
          <a:lstStyle/>
          <a:p>
            <a:r>
              <a:rPr lang="en-US" b="0" i="0" smtClean="0">
                <a:latin typeface="+mn-lt"/>
              </a:rPr>
              <a:t>Convolutions and </a:t>
            </a:r>
            <a:r>
              <a:rPr lang="en-US" b="0" i="0" err="1" smtClean="0">
                <a:latin typeface="+mn-lt"/>
              </a:rPr>
              <a:t>ReLU</a:t>
            </a:r>
            <a:endParaRPr lang="en-US" b="0" i="0">
              <a:latin typeface="+mn-lt"/>
            </a:endParaRPr>
          </a:p>
        </p:txBody>
      </p:sp>
      <p:sp>
        <p:nvSpPr>
          <p:cNvPr id="6" name="TextBox 5"/>
          <p:cNvSpPr txBox="1"/>
          <p:nvPr/>
        </p:nvSpPr>
        <p:spPr>
          <a:xfrm>
            <a:off x="3048000" y="5715000"/>
            <a:ext cx="1766229" cy="461665"/>
          </a:xfrm>
          <a:prstGeom prst="rect">
            <a:avLst/>
          </a:prstGeom>
          <a:noFill/>
        </p:spPr>
        <p:txBody>
          <a:bodyPr wrap="none" rtlCol="0">
            <a:spAutoFit/>
          </a:bodyPr>
          <a:lstStyle/>
          <a:p>
            <a:r>
              <a:rPr lang="en-US" b="0" i="0" smtClean="0">
                <a:latin typeface="+mn-lt"/>
              </a:rPr>
              <a:t>Max pooling</a:t>
            </a:r>
            <a:endParaRPr lang="en-US" b="0" i="0">
              <a:latin typeface="+mn-lt"/>
            </a:endParaRPr>
          </a:p>
        </p:txBody>
      </p:sp>
      <p:sp>
        <p:nvSpPr>
          <p:cNvPr id="7" name="TextBox 6"/>
          <p:cNvSpPr txBox="1"/>
          <p:nvPr/>
        </p:nvSpPr>
        <p:spPr>
          <a:xfrm>
            <a:off x="4038600" y="5181600"/>
            <a:ext cx="3193903" cy="461665"/>
          </a:xfrm>
          <a:prstGeom prst="rect">
            <a:avLst/>
          </a:prstGeom>
          <a:noFill/>
        </p:spPr>
        <p:txBody>
          <a:bodyPr wrap="none" rtlCol="0">
            <a:spAutoFit/>
          </a:bodyPr>
          <a:lstStyle/>
          <a:p>
            <a:r>
              <a:rPr lang="en-US" b="0" i="0" smtClean="0">
                <a:latin typeface="+mn-lt"/>
              </a:rPr>
              <a:t>Convolutions and </a:t>
            </a:r>
            <a:r>
              <a:rPr lang="en-US" b="0" i="0" err="1" smtClean="0">
                <a:latin typeface="+mn-lt"/>
              </a:rPr>
              <a:t>ReLU</a:t>
            </a:r>
            <a:endParaRPr lang="en-US" b="0" i="0">
              <a:latin typeface="+mn-lt"/>
            </a:endParaRPr>
          </a:p>
        </p:txBody>
      </p:sp>
      <p:sp>
        <p:nvSpPr>
          <p:cNvPr id="8" name="TextBox 7"/>
          <p:cNvSpPr txBox="1"/>
          <p:nvPr/>
        </p:nvSpPr>
        <p:spPr>
          <a:xfrm>
            <a:off x="6234771" y="5715000"/>
            <a:ext cx="1766229" cy="461665"/>
          </a:xfrm>
          <a:prstGeom prst="rect">
            <a:avLst/>
          </a:prstGeom>
          <a:noFill/>
        </p:spPr>
        <p:txBody>
          <a:bodyPr wrap="none" rtlCol="0">
            <a:spAutoFit/>
          </a:bodyPr>
          <a:lstStyle/>
          <a:p>
            <a:r>
              <a:rPr lang="en-US" b="0" i="0" smtClean="0">
                <a:latin typeface="+mn-lt"/>
              </a:rPr>
              <a:t>Max pooling</a:t>
            </a:r>
            <a:endParaRPr lang="en-US" b="0" i="0">
              <a:latin typeface="+mn-lt"/>
            </a:endParaRPr>
          </a:p>
        </p:txBody>
      </p:sp>
    </p:spTree>
  </p:cSld>
  <p:clrMapOvr>
    <a:masterClrMapping/>
  </p:clrMapOvr>
  <p:transition spd="slow">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68363"/>
          </a:xfrm>
        </p:spPr>
        <p:txBody>
          <a:bodyPr/>
          <a:lstStyle/>
          <a:p>
            <a:r>
              <a:rPr lang="en-US" err="1" smtClean="0"/>
              <a:t>LeCunn’s</a:t>
            </a:r>
            <a:r>
              <a:rPr lang="en-US" smtClean="0"/>
              <a:t> Digit Recognizer:  </a:t>
            </a:r>
            <a:r>
              <a:rPr lang="en-US" err="1" smtClean="0"/>
              <a:t>LeNet</a:t>
            </a:r>
            <a:endParaRPr lang="en-US"/>
          </a:p>
        </p:txBody>
      </p:sp>
      <p:sp>
        <p:nvSpPr>
          <p:cNvPr id="3" name="Text Placeholder 2"/>
          <p:cNvSpPr>
            <a:spLocks noGrp="1"/>
          </p:cNvSpPr>
          <p:nvPr>
            <p:ph type="body" idx="1"/>
          </p:nvPr>
        </p:nvSpPr>
        <p:spPr>
          <a:xfrm>
            <a:off x="457200" y="1143000"/>
            <a:ext cx="7772400" cy="685799"/>
          </a:xfrm>
        </p:spPr>
        <p:txBody>
          <a:bodyPr/>
          <a:lstStyle/>
          <a:p>
            <a:pPr marL="0" indent="0">
              <a:buNone/>
            </a:pPr>
            <a:r>
              <a:rPr lang="en-US" smtClean="0"/>
              <a:t>http://</a:t>
            </a:r>
            <a:r>
              <a:rPr lang="en-US" err="1" smtClean="0"/>
              <a:t>yann.lecun.com</a:t>
            </a:r>
            <a:r>
              <a:rPr lang="en-US" smtClean="0"/>
              <a:t>/</a:t>
            </a:r>
            <a:endParaRPr lang="en-US"/>
          </a:p>
        </p:txBody>
      </p:sp>
      <p:pic>
        <p:nvPicPr>
          <p:cNvPr id="4" name="Picture 3" descr="Screen Shot 2015-03-23 at 11.10.38 AM.png"/>
          <p:cNvPicPr>
            <a:picLocks noChangeAspect="1"/>
          </p:cNvPicPr>
          <p:nvPr/>
        </p:nvPicPr>
        <p:blipFill>
          <a:blip r:embed="rId2" cstate="email">
            <a:extLst>
              <a:ext uri="{28A0092B-C50C-407E-A947-70E740481C1C}">
                <a14:useLocalDpi xmlns:a14="http://schemas.microsoft.com/office/drawing/2010/main" xmlns="" val="0"/>
              </a:ext>
            </a:extLst>
          </a:blip>
          <a:stretch>
            <a:fillRect/>
          </a:stretch>
        </p:blipFill>
        <p:spPr>
          <a:xfrm>
            <a:off x="2336800" y="1536700"/>
            <a:ext cx="6267706" cy="5321300"/>
          </a:xfrm>
          <a:prstGeom prst="rect">
            <a:avLst/>
          </a:prstGeom>
        </p:spPr>
      </p:pic>
    </p:spTree>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21857"/>
          <p:cNvSpPr>
            <a:spLocks noGrp="1"/>
          </p:cNvSpPr>
          <p:nvPr>
            <p:ph type="title"/>
          </p:nvPr>
        </p:nvSpPr>
        <p:spPr>
          <a:xfrm>
            <a:off x="609600" y="228600"/>
            <a:ext cx="7772400" cy="838200"/>
          </a:xfrm>
        </p:spPr>
        <p:txBody>
          <a:bodyPr anchor="b"/>
          <a:lstStyle/>
          <a:p>
            <a:pPr algn="ctr"/>
            <a:r>
              <a:rPr lang="zh-CN" altLang="en-US" b="1"/>
              <a:t>人脑神经系统的特征（</a:t>
            </a:r>
            <a:r>
              <a:rPr lang="en-US" altLang="zh-CN" b="1"/>
              <a:t>2</a:t>
            </a:r>
            <a:r>
              <a:rPr lang="zh-CN" altLang="en-US" b="1"/>
              <a:t>）</a:t>
            </a:r>
            <a:r>
              <a:rPr lang="zh-CN" altLang="en-US"/>
              <a:t> </a:t>
            </a:r>
          </a:p>
        </p:txBody>
      </p:sp>
      <p:sp>
        <p:nvSpPr>
          <p:cNvPr id="121859" name="文本占位符 121858" descr="Rectangle: Click to edit Master text styles&#10;Second level&#10;Third level&#10;Fourth level&#10;Fifth level"/>
          <p:cNvSpPr>
            <a:spLocks noGrp="1"/>
          </p:cNvSpPr>
          <p:nvPr>
            <p:ph type="body" idx="1"/>
          </p:nvPr>
        </p:nvSpPr>
        <p:spPr>
          <a:xfrm>
            <a:off x="838200" y="1412875"/>
            <a:ext cx="7772400" cy="4895850"/>
          </a:xfrm>
        </p:spPr>
        <p:txBody>
          <a:bodyPr/>
          <a:lstStyle/>
          <a:p>
            <a:pPr marL="0" indent="0">
              <a:lnSpc>
                <a:spcPct val="80000"/>
              </a:lnSpc>
              <a:buNone/>
            </a:pPr>
            <a:r>
              <a:rPr lang="en-US" altLang="zh-CN" sz="2400"/>
              <a:t>(2)</a:t>
            </a:r>
            <a:r>
              <a:rPr lang="zh-CN" altLang="en-US" sz="2400"/>
              <a:t>神经系统的可塑性和自组织性。</a:t>
            </a:r>
          </a:p>
          <a:p>
            <a:pPr marL="457200" lvl="1" indent="0">
              <a:lnSpc>
                <a:spcPct val="90000"/>
              </a:lnSpc>
              <a:buNone/>
            </a:pPr>
            <a:r>
              <a:rPr lang="zh-CN" altLang="en-US" sz="2000"/>
              <a:t>神经系统的可塑性和自组织性与人脑的生长发育过程有关。例如，人的幼年时期约在</a:t>
            </a:r>
            <a:r>
              <a:rPr lang="en-US" altLang="zh-CN" sz="2000"/>
              <a:t>9</a:t>
            </a:r>
            <a:r>
              <a:rPr lang="zh-CN" altLang="en-US" sz="2000"/>
              <a:t>岁左右，学习语言的能力十分强，说明在幼年时期，大脑的可塑性和柔软性特别良好。从生理学的角度看，它体现在突触的可塑性和联接状态的变化，同时还表现在神经系统的自组织特性上。例如在某一外界信息反复刺激下。接受该信息的神经细胞之间的突触结合强度会增强。这种可塑性反映出大脑功能既有先天的制约因素，也有可能通过后天的训练和学习而得到加强。神经网络的学习机制就是基于这种可塑性现象，并通过修正突触的结合强度来实现的。</a:t>
            </a:r>
          </a:p>
          <a:p>
            <a:pPr marL="457200" lvl="1" indent="0">
              <a:lnSpc>
                <a:spcPct val="90000"/>
              </a:lnSpc>
              <a:buNone/>
            </a:pPr>
            <a:endParaRPr lang="zh-CN" altLang="en-US" sz="2000"/>
          </a:p>
          <a:p>
            <a:pPr marL="0" indent="0">
              <a:lnSpc>
                <a:spcPct val="80000"/>
              </a:lnSpc>
              <a:buNone/>
            </a:pPr>
            <a:r>
              <a:rPr lang="en-US" altLang="zh-CN" sz="2400"/>
              <a:t>(3)</a:t>
            </a:r>
            <a:r>
              <a:rPr lang="zh-CN" altLang="en-US" sz="2400"/>
              <a:t>信息处理与信息存贮合二为一。</a:t>
            </a:r>
          </a:p>
          <a:p>
            <a:pPr marL="457200" lvl="1" indent="0">
              <a:lnSpc>
                <a:spcPct val="90000"/>
              </a:lnSpc>
              <a:buNone/>
            </a:pPr>
            <a:r>
              <a:rPr lang="zh-CN" altLang="en-US" sz="2000"/>
              <a:t>大脑中的信息处理与信息存贮是有机结合在一起的，而不像现行计算机那样．存贮地址和存贮内容是彼此分开的。由于大脑神经元兼有信息处理和存贮功能，所以在进行回亿时，不但不存在先找存贮地址而后再调出所存内容的问题，而且还可以由一部分内容恢复全部内容。</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pPr lvl="0"/>
              <a:t>14</a:t>
            </a:fld>
            <a:endParaRPr lang="zh-CN"/>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Effect transition="in" filter="wipe(down)">
                                      <p:cBhvr>
                                        <p:cTn id="7" dur="500"/>
                                        <p:tgtEl>
                                          <p:spTgt spid="121859">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1859">
                                            <p:txEl>
                                              <p:pRg st="1" end="1"/>
                                            </p:txEl>
                                          </p:spTgt>
                                        </p:tgtEl>
                                        <p:attrNameLst>
                                          <p:attrName>style.visibility</p:attrName>
                                        </p:attrNameLst>
                                      </p:cBhvr>
                                      <p:to>
                                        <p:strVal val="visible"/>
                                      </p:to>
                                    </p:set>
                                    <p:animEffect transition="in" filter="wipe(down)">
                                      <p:cBhvr>
                                        <p:cTn id="10" dur="500"/>
                                        <p:tgtEl>
                                          <p:spTgt spid="12185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1859">
                                            <p:txEl>
                                              <p:pRg st="3" end="3"/>
                                            </p:txEl>
                                          </p:spTgt>
                                        </p:tgtEl>
                                        <p:attrNameLst>
                                          <p:attrName>style.visibility</p:attrName>
                                        </p:attrNameLst>
                                      </p:cBhvr>
                                      <p:to>
                                        <p:strVal val="visible"/>
                                      </p:to>
                                    </p:set>
                                    <p:animEffect transition="in" filter="wipe(down)">
                                      <p:cBhvr>
                                        <p:cTn id="15" dur="500"/>
                                        <p:tgtEl>
                                          <p:spTgt spid="121859">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21859">
                                            <p:txEl>
                                              <p:pRg st="4" end="4"/>
                                            </p:txEl>
                                          </p:spTgt>
                                        </p:tgtEl>
                                        <p:attrNameLst>
                                          <p:attrName>style.visibility</p:attrName>
                                        </p:attrNameLst>
                                      </p:cBhvr>
                                      <p:to>
                                        <p:strVal val="visible"/>
                                      </p:to>
                                    </p:set>
                                    <p:animEffect transition="in" filter="wipe(down)">
                                      <p:cBhvr>
                                        <p:cTn id="18" dur="500"/>
                                        <p:tgtEl>
                                          <p:spTgt spid="1218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a:xfrm>
            <a:off x="457200" y="1"/>
            <a:ext cx="8229600" cy="1066800"/>
          </a:xfrm>
        </p:spPr>
        <p:txBody>
          <a:bodyPr/>
          <a:lstStyle/>
          <a:p>
            <a:r>
              <a:rPr lang="en-US" err="1" smtClean="0">
                <a:latin typeface="Calibri" pitchFamily="34" charset="0"/>
              </a:rPr>
              <a:t>LeNet</a:t>
            </a:r>
            <a:endParaRPr lang="en-US">
              <a:latin typeface="Calibri" pitchFamily="34" charset="0"/>
            </a:endParaRPr>
          </a:p>
        </p:txBody>
      </p:sp>
      <p:sp>
        <p:nvSpPr>
          <p:cNvPr id="187395" name="Rectangle 3"/>
          <p:cNvSpPr>
            <a:spLocks noGrp="1" noChangeArrowheads="1"/>
          </p:cNvSpPr>
          <p:nvPr>
            <p:ph type="body" idx="1"/>
          </p:nvPr>
        </p:nvSpPr>
        <p:spPr>
          <a:xfrm>
            <a:off x="457200" y="1066800"/>
            <a:ext cx="8229600" cy="5638800"/>
          </a:xfrm>
        </p:spPr>
        <p:txBody>
          <a:bodyPr/>
          <a:lstStyle/>
          <a:p>
            <a:pPr>
              <a:lnSpc>
                <a:spcPct val="90000"/>
              </a:lnSpc>
            </a:pPr>
            <a:r>
              <a:rPr lang="en-US" sz="2800" err="1">
                <a:latin typeface="Calibri" pitchFamily="34" charset="0"/>
              </a:rPr>
              <a:t>Yann</a:t>
            </a:r>
            <a:r>
              <a:rPr lang="en-US" sz="2800">
                <a:latin typeface="Calibri" pitchFamily="34" charset="0"/>
              </a:rPr>
              <a:t> </a:t>
            </a:r>
            <a:r>
              <a:rPr lang="en-US" sz="2800" err="1">
                <a:latin typeface="Calibri" pitchFamily="34" charset="0"/>
              </a:rPr>
              <a:t>LeCun</a:t>
            </a:r>
            <a:r>
              <a:rPr lang="en-US" sz="2800">
                <a:latin typeface="Calibri" pitchFamily="34" charset="0"/>
              </a:rPr>
              <a:t> and his collaborators developed a really good recognizer for handwritten digits by using </a:t>
            </a:r>
            <a:r>
              <a:rPr lang="en-US" sz="2800" err="1">
                <a:latin typeface="Calibri" pitchFamily="34" charset="0"/>
              </a:rPr>
              <a:t>backpropagation</a:t>
            </a:r>
            <a:r>
              <a:rPr lang="en-US" sz="2800">
                <a:latin typeface="Calibri" pitchFamily="34" charset="0"/>
              </a:rPr>
              <a:t> in a </a:t>
            </a:r>
            <a:r>
              <a:rPr lang="en-US" sz="2800" smtClean="0">
                <a:latin typeface="Calibri" pitchFamily="34" charset="0"/>
              </a:rPr>
              <a:t>feed-forward </a:t>
            </a:r>
            <a:r>
              <a:rPr lang="en-US" sz="2800">
                <a:latin typeface="Calibri" pitchFamily="34" charset="0"/>
              </a:rPr>
              <a:t>net with:</a:t>
            </a:r>
          </a:p>
          <a:p>
            <a:pPr lvl="1">
              <a:lnSpc>
                <a:spcPct val="90000"/>
              </a:lnSpc>
            </a:pPr>
            <a:r>
              <a:rPr lang="en-US" sz="2400">
                <a:latin typeface="Calibri" pitchFamily="34" charset="0"/>
              </a:rPr>
              <a:t>Many hidden layers</a:t>
            </a:r>
          </a:p>
          <a:p>
            <a:pPr lvl="1">
              <a:lnSpc>
                <a:spcPct val="90000"/>
              </a:lnSpc>
            </a:pPr>
            <a:r>
              <a:rPr lang="en-US" sz="2400">
                <a:latin typeface="Calibri" pitchFamily="34" charset="0"/>
              </a:rPr>
              <a:t>Many maps of replicated units in each </a:t>
            </a:r>
            <a:r>
              <a:rPr lang="en-US" sz="2400" smtClean="0">
                <a:latin typeface="Calibri" pitchFamily="34" charset="0"/>
              </a:rPr>
              <a:t>layer</a:t>
            </a:r>
            <a:endParaRPr lang="en-US" sz="2400">
              <a:latin typeface="Calibri" pitchFamily="34" charset="0"/>
            </a:endParaRPr>
          </a:p>
          <a:p>
            <a:pPr lvl="1">
              <a:lnSpc>
                <a:spcPct val="90000"/>
              </a:lnSpc>
            </a:pPr>
            <a:r>
              <a:rPr lang="en-US" sz="2400">
                <a:latin typeface="Calibri" pitchFamily="34" charset="0"/>
              </a:rPr>
              <a:t>Pooling of the outputs of nearby replicated </a:t>
            </a:r>
            <a:r>
              <a:rPr lang="en-US" sz="2400" smtClean="0">
                <a:latin typeface="Calibri" pitchFamily="34" charset="0"/>
              </a:rPr>
              <a:t>units</a:t>
            </a:r>
            <a:endParaRPr lang="en-US" sz="2400">
              <a:latin typeface="Calibri" pitchFamily="34" charset="0"/>
            </a:endParaRPr>
          </a:p>
          <a:p>
            <a:pPr lvl="1">
              <a:lnSpc>
                <a:spcPct val="90000"/>
              </a:lnSpc>
            </a:pPr>
            <a:r>
              <a:rPr lang="en-US" sz="2400">
                <a:latin typeface="Calibri" pitchFamily="34" charset="0"/>
              </a:rPr>
              <a:t>A wide net that can cope with several characters at once even if they </a:t>
            </a:r>
            <a:r>
              <a:rPr lang="en-US" sz="2400" smtClean="0">
                <a:latin typeface="Calibri" pitchFamily="34" charset="0"/>
              </a:rPr>
              <a:t>overlap</a:t>
            </a:r>
            <a:endParaRPr lang="en-US" sz="2400">
              <a:latin typeface="Calibri" pitchFamily="34" charset="0"/>
            </a:endParaRPr>
          </a:p>
          <a:p>
            <a:pPr>
              <a:lnSpc>
                <a:spcPct val="90000"/>
              </a:lnSpc>
            </a:pPr>
            <a:r>
              <a:rPr lang="en-US" sz="2800" smtClean="0">
                <a:latin typeface="Calibri" pitchFamily="34" charset="0"/>
              </a:rPr>
              <a:t>This </a:t>
            </a:r>
            <a:r>
              <a:rPr lang="en-US" sz="2800">
                <a:latin typeface="Calibri" pitchFamily="34" charset="0"/>
              </a:rPr>
              <a:t>net was used for reading ~10% of the checks in North </a:t>
            </a:r>
            <a:r>
              <a:rPr lang="en-US" sz="2800" smtClean="0">
                <a:latin typeface="Calibri" pitchFamily="34" charset="0"/>
              </a:rPr>
              <a:t>America</a:t>
            </a:r>
            <a:endParaRPr lang="en-US" sz="2800">
              <a:latin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39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73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457200" y="0"/>
            <a:ext cx="8229600" cy="1219200"/>
          </a:xfrm>
        </p:spPr>
        <p:txBody>
          <a:bodyPr/>
          <a:lstStyle/>
          <a:p>
            <a:r>
              <a:rPr lang="en-US">
                <a:latin typeface="Calibri" pitchFamily="34" charset="0"/>
              </a:rPr>
              <a:t>The </a:t>
            </a:r>
            <a:r>
              <a:rPr lang="en-US" smtClean="0">
                <a:latin typeface="Calibri" pitchFamily="34" charset="0"/>
              </a:rPr>
              <a:t>Architecture </a:t>
            </a:r>
            <a:r>
              <a:rPr lang="en-US">
                <a:latin typeface="Calibri" pitchFamily="34" charset="0"/>
              </a:rPr>
              <a:t>of LeNet5</a:t>
            </a:r>
          </a:p>
        </p:txBody>
      </p:sp>
      <p:pic>
        <p:nvPicPr>
          <p:cNvPr id="13314" name="Picture 3" descr="lenet-architecture"/>
          <p:cNvPicPr>
            <a:picLocks noChangeAspect="1" noChangeArrowheads="1"/>
          </p:cNvPicPr>
          <p:nvPr/>
        </p:nvPicPr>
        <p:blipFill>
          <a:blip r:embed="rId2" cstate="email">
            <a:lum contrast="14000"/>
            <a:extLst>
              <a:ext uri="{28A0092B-C50C-407E-A947-70E740481C1C}">
                <a14:useLocalDpi xmlns:a14="http://schemas.microsoft.com/office/drawing/2010/main" xmlns="" val="0"/>
              </a:ext>
            </a:extLst>
          </a:blip>
          <a:srcRect/>
          <a:stretch>
            <a:fillRect/>
          </a:stretch>
        </p:blipFill>
        <p:spPr bwMode="auto">
          <a:xfrm>
            <a:off x="1" y="1509184"/>
            <a:ext cx="9140825" cy="4188883"/>
          </a:xfrm>
          <a:prstGeom prst="rect">
            <a:avLst/>
          </a:prstGeom>
          <a:noFill/>
          <a:ln>
            <a:noFill/>
          </a:ln>
        </p:spPr>
      </p:pic>
      <p:sp>
        <p:nvSpPr>
          <p:cNvPr id="2" name="Rectangle 1"/>
          <p:cNvSpPr/>
          <p:nvPr/>
        </p:nvSpPr>
        <p:spPr>
          <a:xfrm>
            <a:off x="1770063" y="1509185"/>
            <a:ext cx="1327150" cy="75564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0"/>
              </a:spcBef>
              <a:spcAft>
                <a:spcPts val="0"/>
              </a:spcAft>
              <a:defRPr/>
            </a:pPr>
            <a:endParaRPr lang="en-US"/>
          </a:p>
        </p:txBody>
      </p:sp>
      <p:sp>
        <p:nvSpPr>
          <p:cNvPr id="5" name="Rectangle 4"/>
          <p:cNvSpPr/>
          <p:nvPr/>
        </p:nvSpPr>
        <p:spPr>
          <a:xfrm>
            <a:off x="3235326" y="2017184"/>
            <a:ext cx="931863" cy="60748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spcBef>
                <a:spcPts val="0"/>
              </a:spcBef>
              <a:spcAft>
                <a:spcPts val="0"/>
              </a:spcAft>
              <a:defRPr/>
            </a:pP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337" name="Picture 2" descr="lenet5errs"/>
          <p:cNvPicPr>
            <a:picLocks noChangeAspect="1" noChangeArrowheads="1"/>
          </p:cNvPicPr>
          <p:nvPr/>
        </p:nvPicPr>
        <p:blipFill>
          <a:blip r:embed="rId2" cstate="email">
            <a:lum contrast="32000"/>
            <a:extLst>
              <a:ext uri="{28A0092B-C50C-407E-A947-70E740481C1C}">
                <a14:useLocalDpi xmlns:a14="http://schemas.microsoft.com/office/drawing/2010/main" xmlns="" val="0"/>
              </a:ext>
            </a:extLst>
          </a:blip>
          <a:srcRect l="8058" t="1778" r="10512" b="24213"/>
          <a:stretch>
            <a:fillRect/>
          </a:stretch>
        </p:blipFill>
        <p:spPr bwMode="auto">
          <a:xfrm>
            <a:off x="179389" y="383118"/>
            <a:ext cx="5329237" cy="6021916"/>
          </a:xfrm>
          <a:prstGeom prst="rect">
            <a:avLst/>
          </a:prstGeom>
          <a:noFill/>
          <a:ln>
            <a:noFill/>
          </a:ln>
        </p:spPr>
      </p:pic>
      <p:sp>
        <p:nvSpPr>
          <p:cNvPr id="26627" name="Rectangle 3"/>
          <p:cNvSpPr>
            <a:spLocks noGrp="1" noChangeArrowheads="1"/>
          </p:cNvSpPr>
          <p:nvPr>
            <p:ph type="title"/>
          </p:nvPr>
        </p:nvSpPr>
        <p:spPr>
          <a:xfrm>
            <a:off x="5795964" y="366184"/>
            <a:ext cx="3178175" cy="1767416"/>
          </a:xfrm>
        </p:spPr>
        <p:txBody>
          <a:bodyPr rtlCol="0">
            <a:normAutofit fontScale="90000"/>
          </a:bodyPr>
          <a:lstStyle/>
          <a:p>
            <a:pPr>
              <a:spcAft>
                <a:spcPts val="0"/>
              </a:spcAft>
              <a:defRPr/>
            </a:pPr>
            <a:r>
              <a:rPr lang="en-US">
                <a:latin typeface="Arial" charset="0"/>
                <a:ea typeface="+mj-ea"/>
                <a:cs typeface="+mj-cs"/>
              </a:rPr>
              <a:t>The 82 </a:t>
            </a:r>
            <a:r>
              <a:rPr lang="en-US" smtClean="0">
                <a:latin typeface="Arial" charset="0"/>
                <a:ea typeface="+mj-ea"/>
                <a:cs typeface="+mj-cs"/>
              </a:rPr>
              <a:t>Errors made </a:t>
            </a:r>
            <a:r>
              <a:rPr lang="en-US">
                <a:latin typeface="Arial" charset="0"/>
                <a:ea typeface="+mj-ea"/>
                <a:cs typeface="+mj-cs"/>
              </a:rPr>
              <a:t>by LeNet5</a:t>
            </a:r>
          </a:p>
        </p:txBody>
      </p:sp>
      <p:sp>
        <p:nvSpPr>
          <p:cNvPr id="26628" name="Text Box 4"/>
          <p:cNvSpPr txBox="1">
            <a:spLocks noChangeArrowheads="1"/>
          </p:cNvSpPr>
          <p:nvPr/>
        </p:nvSpPr>
        <p:spPr bwMode="auto">
          <a:xfrm>
            <a:off x="6019800" y="2590800"/>
            <a:ext cx="2786061" cy="3046988"/>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pPr>
              <a:spcBef>
                <a:spcPct val="50000"/>
              </a:spcBef>
            </a:pPr>
            <a:r>
              <a:rPr lang="en-US" b="0" i="0" smtClean="0">
                <a:solidFill>
                  <a:srgbClr val="000000"/>
                </a:solidFill>
                <a:latin typeface="Arial" charset="0"/>
              </a:rPr>
              <a:t>Out of about 10,000 test cases</a:t>
            </a:r>
          </a:p>
          <a:p>
            <a:pPr>
              <a:spcBef>
                <a:spcPct val="50000"/>
              </a:spcBef>
            </a:pPr>
            <a:endParaRPr lang="en-US" b="0" i="0" smtClean="0">
              <a:solidFill>
                <a:srgbClr val="000000"/>
              </a:solidFill>
              <a:latin typeface="Arial" charset="0"/>
            </a:endParaRPr>
          </a:p>
          <a:p>
            <a:pPr>
              <a:spcBef>
                <a:spcPct val="50000"/>
              </a:spcBef>
            </a:pPr>
            <a:r>
              <a:rPr lang="en-US" b="0" i="0" smtClean="0">
                <a:solidFill>
                  <a:srgbClr val="000000"/>
                </a:solidFill>
                <a:latin typeface="Arial" charset="0"/>
              </a:rPr>
              <a:t>Notice </a:t>
            </a:r>
            <a:r>
              <a:rPr lang="en-US" b="0" i="0">
                <a:solidFill>
                  <a:srgbClr val="000000"/>
                </a:solidFill>
                <a:latin typeface="Arial" charset="0"/>
              </a:rPr>
              <a:t>that most of the errors are cases that </a:t>
            </a:r>
            <a:r>
              <a:rPr lang="en-US" b="0" i="0" smtClean="0">
                <a:solidFill>
                  <a:srgbClr val="000000"/>
                </a:solidFill>
                <a:latin typeface="Arial" charset="0"/>
              </a:rPr>
              <a:t>people </a:t>
            </a:r>
            <a:r>
              <a:rPr lang="en-US" b="0" i="0">
                <a:solidFill>
                  <a:srgbClr val="000000"/>
                </a:solidFill>
                <a:latin typeface="Arial" charset="0"/>
              </a:rPr>
              <a:t>find quite </a:t>
            </a:r>
            <a:r>
              <a:rPr lang="en-US" b="0" i="0" smtClean="0">
                <a:solidFill>
                  <a:srgbClr val="000000"/>
                </a:solidFill>
                <a:latin typeface="Arial" charset="0"/>
              </a:rPr>
              <a:t>easy</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atin typeface="Calibri" pitchFamily="34" charset="0"/>
              </a:rPr>
              <a:t>From </a:t>
            </a:r>
            <a:r>
              <a:rPr lang="en-US" smtClean="0">
                <a:latin typeface="Calibri" pitchFamily="34" charset="0"/>
              </a:rPr>
              <a:t>Handwritten Digits </a:t>
            </a:r>
            <a:r>
              <a:rPr lang="en-US">
                <a:latin typeface="Calibri" pitchFamily="34" charset="0"/>
              </a:rPr>
              <a:t>to </a:t>
            </a:r>
            <a:r>
              <a:rPr lang="en-US" smtClean="0">
                <a:latin typeface="Calibri" pitchFamily="34" charset="0"/>
              </a:rPr>
              <a:t>3D Objects</a:t>
            </a:r>
            <a:endParaRPr lang="en-US">
              <a:latin typeface="Calibri" pitchFamily="34" charset="0"/>
            </a:endParaRPr>
          </a:p>
        </p:txBody>
      </p:sp>
      <p:sp>
        <p:nvSpPr>
          <p:cNvPr id="3" name="Content Placeholder 2"/>
          <p:cNvSpPr>
            <a:spLocks noGrp="1"/>
          </p:cNvSpPr>
          <p:nvPr>
            <p:ph idx="1"/>
          </p:nvPr>
        </p:nvSpPr>
        <p:spPr>
          <a:xfrm>
            <a:off x="304800" y="1600201"/>
            <a:ext cx="8458200" cy="5257799"/>
          </a:xfrm>
        </p:spPr>
        <p:txBody>
          <a:bodyPr rtlCol="0">
            <a:noAutofit/>
          </a:bodyPr>
          <a:lstStyle/>
          <a:p>
            <a:pPr>
              <a:spcAft>
                <a:spcPts val="0"/>
              </a:spcAft>
              <a:buFont typeface="Arial"/>
              <a:buChar char="•"/>
              <a:defRPr/>
            </a:pPr>
            <a:r>
              <a:rPr lang="en-US" sz="2800" smtClean="0">
                <a:ea typeface="+mn-ea"/>
                <a:cs typeface="+mn-cs"/>
              </a:rPr>
              <a:t>Recognizing real objects in color photographs downloaded from the web is much more complicated than recognizing handwritten digits:</a:t>
            </a:r>
          </a:p>
          <a:p>
            <a:pPr lvl="1">
              <a:spcAft>
                <a:spcPts val="0"/>
              </a:spcAft>
              <a:buFont typeface="Arial"/>
              <a:buChar char="–"/>
              <a:defRPr/>
            </a:pPr>
            <a:r>
              <a:rPr lang="en-US">
                <a:ea typeface="+mn-ea"/>
              </a:rPr>
              <a:t>H</a:t>
            </a:r>
            <a:r>
              <a:rPr lang="en-US" smtClean="0">
                <a:ea typeface="+mn-ea"/>
              </a:rPr>
              <a:t>undred times as many classes (1000 </a:t>
            </a:r>
            <a:r>
              <a:rPr lang="en-US" err="1" smtClean="0">
                <a:ea typeface="+mn-ea"/>
              </a:rPr>
              <a:t>vs</a:t>
            </a:r>
            <a:r>
              <a:rPr lang="en-US" smtClean="0">
                <a:ea typeface="+mn-ea"/>
              </a:rPr>
              <a:t> 10)</a:t>
            </a:r>
          </a:p>
          <a:p>
            <a:pPr lvl="1">
              <a:spcAft>
                <a:spcPts val="0"/>
              </a:spcAft>
              <a:buFont typeface="Arial"/>
              <a:buChar char="–"/>
              <a:defRPr/>
            </a:pPr>
            <a:r>
              <a:rPr lang="en-US">
                <a:ea typeface="+mn-ea"/>
              </a:rPr>
              <a:t>H</a:t>
            </a:r>
            <a:r>
              <a:rPr lang="en-US" smtClean="0">
                <a:ea typeface="+mn-ea"/>
              </a:rPr>
              <a:t>undred times as many pixels (256</a:t>
            </a:r>
            <a:r>
              <a:rPr lang="en-US">
                <a:solidFill>
                  <a:schemeClr val="tx1"/>
                </a:solidFill>
                <a:ea typeface="+mn-ea"/>
              </a:rPr>
              <a:t> </a:t>
            </a:r>
            <a:r>
              <a:rPr lang="en-US" smtClean="0">
                <a:ea typeface="+mn-ea"/>
              </a:rPr>
              <a:t>x</a:t>
            </a:r>
            <a:r>
              <a:rPr lang="en-US" smtClean="0">
                <a:solidFill>
                  <a:schemeClr val="tx1"/>
                </a:solidFill>
                <a:ea typeface="+mn-ea"/>
              </a:rPr>
              <a:t> </a:t>
            </a:r>
            <a:r>
              <a:rPr lang="en-US" smtClean="0">
                <a:ea typeface="+mn-ea"/>
              </a:rPr>
              <a:t>256 </a:t>
            </a:r>
            <a:r>
              <a:rPr lang="en-US" smtClean="0">
                <a:solidFill>
                  <a:srgbClr val="0000FF"/>
                </a:solidFill>
                <a:ea typeface="+mn-ea"/>
              </a:rPr>
              <a:t>c</a:t>
            </a:r>
            <a:r>
              <a:rPr lang="en-US" smtClean="0">
                <a:solidFill>
                  <a:srgbClr val="CC9900"/>
                </a:solidFill>
                <a:ea typeface="+mn-ea"/>
              </a:rPr>
              <a:t>o</a:t>
            </a:r>
            <a:r>
              <a:rPr lang="en-US" smtClean="0">
                <a:ea typeface="+mn-ea"/>
              </a:rPr>
              <a:t>l</a:t>
            </a:r>
            <a:r>
              <a:rPr lang="en-US" smtClean="0">
                <a:solidFill>
                  <a:srgbClr val="FF0000"/>
                </a:solidFill>
                <a:ea typeface="+mn-ea"/>
              </a:rPr>
              <a:t>o</a:t>
            </a:r>
            <a:r>
              <a:rPr lang="en-US" smtClean="0">
                <a:solidFill>
                  <a:schemeClr val="accent2"/>
                </a:solidFill>
                <a:ea typeface="+mn-ea"/>
              </a:rPr>
              <a:t>r</a:t>
            </a:r>
            <a:r>
              <a:rPr lang="en-US" smtClean="0">
                <a:ea typeface="+mn-ea"/>
              </a:rPr>
              <a:t> </a:t>
            </a:r>
            <a:r>
              <a:rPr lang="en-US" err="1" smtClean="0">
                <a:ea typeface="+mn-ea"/>
              </a:rPr>
              <a:t>vs</a:t>
            </a:r>
            <a:r>
              <a:rPr lang="en-US" smtClean="0">
                <a:ea typeface="+mn-ea"/>
              </a:rPr>
              <a:t>  28 x 28 </a:t>
            </a:r>
            <a:r>
              <a:rPr lang="en-US" err="1" smtClean="0">
                <a:ea typeface="+mn-ea"/>
              </a:rPr>
              <a:t>grayscale</a:t>
            </a:r>
            <a:r>
              <a:rPr lang="en-US" smtClean="0">
                <a:ea typeface="+mn-ea"/>
              </a:rPr>
              <a:t> images)</a:t>
            </a:r>
          </a:p>
          <a:p>
            <a:pPr lvl="1">
              <a:spcAft>
                <a:spcPts val="0"/>
              </a:spcAft>
              <a:buFont typeface="Arial"/>
              <a:buChar char="–"/>
              <a:defRPr/>
            </a:pPr>
            <a:r>
              <a:rPr lang="en-US" smtClean="0">
                <a:ea typeface="+mn-ea"/>
              </a:rPr>
              <a:t>2D image of three-dimensional scene</a:t>
            </a:r>
          </a:p>
          <a:p>
            <a:pPr lvl="1">
              <a:spcAft>
                <a:spcPts val="0"/>
              </a:spcAft>
              <a:buFont typeface="Arial"/>
              <a:buChar char="–"/>
              <a:defRPr/>
            </a:pPr>
            <a:r>
              <a:rPr lang="en-US" smtClean="0">
                <a:ea typeface="+mn-ea"/>
              </a:rPr>
              <a:t>Cluttered scenes requiring segmentation</a:t>
            </a:r>
          </a:p>
          <a:p>
            <a:pPr lvl="1">
              <a:spcAft>
                <a:spcPts val="0"/>
              </a:spcAft>
              <a:buFont typeface="Arial"/>
              <a:buChar char="–"/>
              <a:defRPr/>
            </a:pPr>
            <a:r>
              <a:rPr lang="en-US" smtClean="0">
                <a:ea typeface="+mn-ea"/>
              </a:rPr>
              <a:t>Multiple objects in each image</a:t>
            </a:r>
          </a:p>
          <a:p>
            <a:pPr>
              <a:spcAft>
                <a:spcPts val="0"/>
              </a:spcAft>
              <a:buFont typeface="Arial"/>
              <a:buChar char="•"/>
              <a:defRPr/>
            </a:pPr>
            <a:r>
              <a:rPr lang="en-US" sz="2800" smtClean="0">
                <a:ea typeface="+mn-ea"/>
                <a:cs typeface="+mn-cs"/>
              </a:rPr>
              <a:t>Will the same type of CNN work?</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p:cNvSpPr>
            <a:spLocks noGrp="1"/>
          </p:cNvSpPr>
          <p:nvPr>
            <p:ph type="title"/>
          </p:nvPr>
        </p:nvSpPr>
        <p:spPr>
          <a:xfrm>
            <a:off x="-42331" y="-378519"/>
            <a:ext cx="8875889" cy="1978719"/>
          </a:xfrm>
        </p:spPr>
        <p:txBody>
          <a:bodyPr>
            <a:noAutofit/>
          </a:bodyPr>
          <a:lstStyle/>
          <a:p>
            <a:r>
              <a:rPr lang="en-US" sz="4800" smtClean="0"/>
              <a:t>                         </a:t>
            </a:r>
            <a:r>
              <a:rPr lang="en-US" sz="3600" smtClean="0"/>
              <a:t>Large Scale Visual Recognition Challenge (ILSVRC)</a:t>
            </a:r>
            <a:endParaRPr lang="en-US" sz="3600"/>
          </a:p>
        </p:txBody>
      </p:sp>
      <p:pic>
        <p:nvPicPr>
          <p:cNvPr id="20" name="Picture 19"/>
          <p:cNvPicPr>
            <a:picLocks noChangeAspect="1"/>
          </p:cNvPicPr>
          <p:nvPr/>
        </p:nvPicPr>
        <p:blipFill>
          <a:blip r:embed="rId3"/>
          <a:stretch>
            <a:fillRect/>
          </a:stretch>
        </p:blipFill>
        <p:spPr>
          <a:xfrm>
            <a:off x="969863" y="152400"/>
            <a:ext cx="3297337" cy="454300"/>
          </a:xfrm>
          <a:prstGeom prst="rect">
            <a:avLst/>
          </a:prstGeom>
        </p:spPr>
      </p:pic>
      <p:pic>
        <p:nvPicPr>
          <p:cNvPr id="23" name="Picture 22"/>
          <p:cNvPicPr>
            <a:picLocks noChangeAspect="1"/>
          </p:cNvPicPr>
          <p:nvPr/>
        </p:nvPicPr>
        <p:blipFill>
          <a:blip r:embed="rId4"/>
          <a:stretch>
            <a:fillRect/>
          </a:stretch>
        </p:blipFill>
        <p:spPr>
          <a:xfrm>
            <a:off x="4480633" y="3370493"/>
            <a:ext cx="4626429" cy="3469822"/>
          </a:xfrm>
          <a:prstGeom prst="rect">
            <a:avLst/>
          </a:prstGeom>
        </p:spPr>
      </p:pic>
      <p:sp>
        <p:nvSpPr>
          <p:cNvPr id="24" name="Rectangle 23"/>
          <p:cNvSpPr/>
          <p:nvPr/>
        </p:nvSpPr>
        <p:spPr>
          <a:xfrm>
            <a:off x="5764602" y="4783988"/>
            <a:ext cx="3379398" cy="2074012"/>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410200" y="4343400"/>
            <a:ext cx="2528308" cy="400110"/>
          </a:xfrm>
          <a:prstGeom prst="rect">
            <a:avLst/>
          </a:prstGeom>
          <a:noFill/>
        </p:spPr>
        <p:txBody>
          <a:bodyPr wrap="square" rtlCol="0">
            <a:spAutoFit/>
          </a:bodyPr>
          <a:lstStyle/>
          <a:p>
            <a:r>
              <a:rPr lang="en-US" sz="2000" smtClean="0">
                <a:solidFill>
                  <a:srgbClr val="FFFF00"/>
                </a:solidFill>
              </a:rPr>
              <a:t>Dalmatian</a:t>
            </a:r>
            <a:endParaRPr lang="en-US" sz="2000">
              <a:solidFill>
                <a:srgbClr val="FFFF00"/>
              </a:solidFill>
            </a:endParaRPr>
          </a:p>
        </p:txBody>
      </p:sp>
      <p:sp>
        <p:nvSpPr>
          <p:cNvPr id="2" name="Rectangle 1"/>
          <p:cNvSpPr/>
          <p:nvPr/>
        </p:nvSpPr>
        <p:spPr>
          <a:xfrm>
            <a:off x="304800" y="2286000"/>
            <a:ext cx="4114800" cy="4154983"/>
          </a:xfrm>
          <a:prstGeom prst="rect">
            <a:avLst/>
          </a:prstGeom>
        </p:spPr>
        <p:txBody>
          <a:bodyPr wrap="square">
            <a:spAutoFit/>
          </a:bodyPr>
          <a:lstStyle/>
          <a:p>
            <a:pPr marL="342900" indent="-342900">
              <a:spcAft>
                <a:spcPts val="0"/>
              </a:spcAft>
              <a:buFont typeface="Arial"/>
              <a:buChar char="•"/>
              <a:defRPr/>
            </a:pPr>
            <a:r>
              <a:rPr lang="en-US" b="0" i="0" smtClean="0">
                <a:solidFill>
                  <a:srgbClr val="0070C0"/>
                </a:solidFill>
                <a:latin typeface="Arial" charset="0"/>
              </a:rPr>
              <a:t>Classification </a:t>
            </a:r>
            <a:r>
              <a:rPr lang="en-US" b="0" i="0">
                <a:solidFill>
                  <a:srgbClr val="0070C0"/>
                </a:solidFill>
                <a:latin typeface="Arial" charset="0"/>
              </a:rPr>
              <a:t>task:</a:t>
            </a:r>
          </a:p>
          <a:p>
            <a:pPr lvl="1">
              <a:spcAft>
                <a:spcPts val="0"/>
              </a:spcAft>
              <a:buFont typeface="Arial"/>
              <a:buChar char="–"/>
              <a:defRPr/>
            </a:pPr>
            <a:r>
              <a:rPr lang="en-US" b="0" i="0">
                <a:latin typeface="Arial" charset="0"/>
              </a:rPr>
              <a:t>Get the “correct” class in your top 5 bets. There are 1000 </a:t>
            </a:r>
            <a:r>
              <a:rPr lang="en-US" b="0" i="0" smtClean="0">
                <a:latin typeface="Arial" charset="0"/>
              </a:rPr>
              <a:t>classes</a:t>
            </a:r>
          </a:p>
          <a:p>
            <a:pPr lvl="1">
              <a:spcAft>
                <a:spcPts val="0"/>
              </a:spcAft>
              <a:buFont typeface="Arial"/>
              <a:buChar char="–"/>
              <a:defRPr/>
            </a:pPr>
            <a:endParaRPr lang="en-US" b="0" i="0" smtClean="0">
              <a:latin typeface="Arial" charset="0"/>
            </a:endParaRPr>
          </a:p>
          <a:p>
            <a:pPr marL="342900" indent="-342900">
              <a:spcAft>
                <a:spcPts val="0"/>
              </a:spcAft>
              <a:buFont typeface="Arial"/>
              <a:buChar char="•"/>
              <a:defRPr/>
            </a:pPr>
            <a:r>
              <a:rPr lang="en-US" b="0" i="0" smtClean="0">
                <a:solidFill>
                  <a:srgbClr val="0070C0"/>
                </a:solidFill>
                <a:latin typeface="Arial" charset="0"/>
              </a:rPr>
              <a:t>Localization </a:t>
            </a:r>
            <a:r>
              <a:rPr lang="en-US" b="0" i="0">
                <a:solidFill>
                  <a:srgbClr val="0070C0"/>
                </a:solidFill>
                <a:latin typeface="Arial" charset="0"/>
              </a:rPr>
              <a:t>task:</a:t>
            </a:r>
          </a:p>
          <a:p>
            <a:pPr lvl="1">
              <a:spcAft>
                <a:spcPts val="0"/>
              </a:spcAft>
              <a:buFont typeface="Arial"/>
              <a:buChar char="–"/>
              <a:defRPr/>
            </a:pPr>
            <a:r>
              <a:rPr lang="en-US" b="0" i="0">
                <a:latin typeface="Arial" charset="0"/>
              </a:rPr>
              <a:t>For each bet, put a box around the object. Your box must have at least 50% overlap with the correct box</a:t>
            </a:r>
          </a:p>
        </p:txBody>
      </p:sp>
      <p:sp>
        <p:nvSpPr>
          <p:cNvPr id="4" name="TextBox 3"/>
          <p:cNvSpPr txBox="1"/>
          <p:nvPr/>
        </p:nvSpPr>
        <p:spPr>
          <a:xfrm>
            <a:off x="1219200" y="1600200"/>
            <a:ext cx="6687732" cy="461665"/>
          </a:xfrm>
          <a:prstGeom prst="rect">
            <a:avLst/>
          </a:prstGeom>
          <a:noFill/>
        </p:spPr>
        <p:txBody>
          <a:bodyPr wrap="none" rtlCol="0">
            <a:spAutoFit/>
          </a:bodyPr>
          <a:lstStyle/>
          <a:p>
            <a:r>
              <a:rPr lang="en-US" b="0" i="0">
                <a:latin typeface="Arial" charset="0"/>
              </a:rPr>
              <a:t>Training set: 1.2 million 256 x 256 RGB images</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ompare_pascal.png"/>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124200" y="329093"/>
            <a:ext cx="12344400" cy="6376507"/>
          </a:xfrm>
          <a:prstGeom prst="rect">
            <a:avLst/>
          </a:prstGeom>
        </p:spPr>
      </p:pic>
      <p:sp>
        <p:nvSpPr>
          <p:cNvPr id="2" name="Title 1"/>
          <p:cNvSpPr>
            <a:spLocks noGrp="1"/>
          </p:cNvSpPr>
          <p:nvPr>
            <p:ph type="title"/>
          </p:nvPr>
        </p:nvSpPr>
        <p:spPr>
          <a:xfrm>
            <a:off x="457200" y="0"/>
            <a:ext cx="8229600" cy="1143000"/>
          </a:xfrm>
          <a:solidFill>
            <a:schemeClr val="bg1"/>
          </a:solidFill>
        </p:spPr>
        <p:txBody>
          <a:bodyPr>
            <a:normAutofit/>
          </a:bodyPr>
          <a:lstStyle/>
          <a:p>
            <a:r>
              <a:rPr lang="en-US" smtClean="0"/>
              <a:t>Variety of Object Classes in ILSVRC</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55" y="0"/>
            <a:ext cx="8974666" cy="1143000"/>
          </a:xfrm>
        </p:spPr>
        <p:txBody>
          <a:bodyPr>
            <a:normAutofit/>
          </a:bodyPr>
          <a:lstStyle/>
          <a:p>
            <a:r>
              <a:rPr lang="en-US" err="1" smtClean="0"/>
              <a:t>SuperVision</a:t>
            </a:r>
            <a:r>
              <a:rPr lang="en-US" smtClean="0"/>
              <a:t> (SV)</a:t>
            </a:r>
            <a:endParaRPr lang="en-US"/>
          </a:p>
        </p:txBody>
      </p:sp>
      <p:sp>
        <p:nvSpPr>
          <p:cNvPr id="3" name="Rectangle 2"/>
          <p:cNvSpPr/>
          <p:nvPr/>
        </p:nvSpPr>
        <p:spPr>
          <a:xfrm>
            <a:off x="1371600" y="914400"/>
            <a:ext cx="6324600" cy="461665"/>
          </a:xfrm>
          <a:prstGeom prst="rect">
            <a:avLst/>
          </a:prstGeom>
        </p:spPr>
        <p:txBody>
          <a:bodyPr wrap="square">
            <a:spAutoFit/>
          </a:bodyPr>
          <a:lstStyle/>
          <a:p>
            <a:pPr>
              <a:defRPr/>
            </a:pPr>
            <a:r>
              <a:rPr lang="en-US" b="0" i="0" smtClean="0">
                <a:latin typeface="+mn-lt"/>
              </a:rPr>
              <a:t>A. </a:t>
            </a:r>
            <a:r>
              <a:rPr lang="en-US" b="0" i="0" err="1">
                <a:latin typeface="+mn-lt"/>
              </a:rPr>
              <a:t>Krizhevsky</a:t>
            </a:r>
            <a:r>
              <a:rPr lang="en-US" b="0" i="0">
                <a:latin typeface="+mn-lt"/>
              </a:rPr>
              <a:t>, </a:t>
            </a:r>
            <a:r>
              <a:rPr lang="en-US" b="0" i="0" smtClean="0">
                <a:latin typeface="+mn-lt"/>
              </a:rPr>
              <a:t>I. </a:t>
            </a:r>
            <a:r>
              <a:rPr lang="en-US" b="0" i="0" err="1">
                <a:latin typeface="+mn-lt"/>
              </a:rPr>
              <a:t>Sutskever</a:t>
            </a:r>
            <a:r>
              <a:rPr lang="en-US" b="0" i="0">
                <a:latin typeface="+mn-lt"/>
              </a:rPr>
              <a:t>, </a:t>
            </a:r>
            <a:r>
              <a:rPr lang="en-US" b="0" i="0" smtClean="0">
                <a:latin typeface="+mn-lt"/>
              </a:rPr>
              <a:t>G. Hinton, </a:t>
            </a:r>
            <a:r>
              <a:rPr lang="en-US" b="0" smtClean="0">
                <a:latin typeface="+mn-lt"/>
              </a:rPr>
              <a:t>NIPS</a:t>
            </a:r>
            <a:r>
              <a:rPr lang="en-US" b="0" i="0" smtClean="0">
                <a:latin typeface="+mn-lt"/>
              </a:rPr>
              <a:t> 2012</a:t>
            </a:r>
            <a:endParaRPr lang="en-US" b="0" i="0">
              <a:latin typeface="+mn-lt"/>
            </a:endParaRPr>
          </a:p>
        </p:txBody>
      </p:sp>
      <p:sp>
        <p:nvSpPr>
          <p:cNvPr id="8" name="Rectangle 7"/>
          <p:cNvSpPr/>
          <p:nvPr/>
        </p:nvSpPr>
        <p:spPr>
          <a:xfrm>
            <a:off x="457200" y="1600200"/>
            <a:ext cx="8305800" cy="4401205"/>
          </a:xfrm>
          <a:prstGeom prst="rect">
            <a:avLst/>
          </a:prstGeom>
        </p:spPr>
        <p:txBody>
          <a:bodyPr wrap="square">
            <a:spAutoFit/>
          </a:bodyPr>
          <a:lstStyle/>
          <a:p>
            <a:r>
              <a:rPr lang="en-US" sz="2800" b="0" i="0" smtClean="0">
                <a:latin typeface="+mn-lt"/>
              </a:rPr>
              <a:t>CNN with</a:t>
            </a:r>
            <a:endParaRPr lang="en-US" sz="2800" b="0" i="0">
              <a:latin typeface="+mn-lt"/>
            </a:endParaRPr>
          </a:p>
          <a:p>
            <a:pPr marL="342900" indent="-342900">
              <a:buFont typeface="Arial"/>
              <a:buChar char="•"/>
            </a:pPr>
            <a:r>
              <a:rPr lang="en-US" sz="2800" b="0" i="0">
                <a:latin typeface="+mn-lt"/>
              </a:rPr>
              <a:t>7 hidden </a:t>
            </a:r>
            <a:r>
              <a:rPr lang="en-US" sz="2800" b="0" i="0" smtClean="0">
                <a:latin typeface="+mn-lt"/>
              </a:rPr>
              <a:t>layers</a:t>
            </a:r>
            <a:r>
              <a:rPr lang="en-US" sz="2800" b="0" i="0">
                <a:latin typeface="+mn-lt"/>
              </a:rPr>
              <a:t>, 650K </a:t>
            </a:r>
            <a:r>
              <a:rPr lang="en-US" sz="2800" b="0" i="0" smtClean="0">
                <a:latin typeface="+mn-lt"/>
              </a:rPr>
              <a:t>units, </a:t>
            </a:r>
            <a:r>
              <a:rPr lang="en-US" sz="2800" b="0" i="0">
                <a:latin typeface="+mn-lt"/>
              </a:rPr>
              <a:t>60M </a:t>
            </a:r>
            <a:r>
              <a:rPr lang="en-US" sz="2800" b="0" i="0" smtClean="0">
                <a:latin typeface="+mn-lt"/>
              </a:rPr>
              <a:t>weights, </a:t>
            </a:r>
            <a:r>
              <a:rPr lang="en-US" sz="2800" b="0" i="0">
                <a:latin typeface="+mn-lt"/>
              </a:rPr>
              <a:t>630M connections </a:t>
            </a:r>
          </a:p>
          <a:p>
            <a:pPr marL="342900" indent="-342900">
              <a:buFont typeface="Arial"/>
              <a:buChar char="•"/>
            </a:pPr>
            <a:r>
              <a:rPr lang="en-US" sz="2800" b="0" i="0">
                <a:latin typeface="+mn-lt"/>
              </a:rPr>
              <a:t>Rectified Linear Units, max pooling, dropout trick</a:t>
            </a:r>
          </a:p>
          <a:p>
            <a:pPr marL="342900" indent="-342900">
              <a:buFont typeface="Arial"/>
              <a:buChar char="•"/>
            </a:pPr>
            <a:r>
              <a:rPr lang="en-US" sz="2800" b="0" i="0">
                <a:latin typeface="+mn-lt"/>
              </a:rPr>
              <a:t>Randomly extracted </a:t>
            </a:r>
            <a:r>
              <a:rPr lang="en-US" sz="2800" b="0" i="0" smtClean="0">
                <a:latin typeface="+mn-lt"/>
              </a:rPr>
              <a:t>224 x 224 </a:t>
            </a:r>
            <a:r>
              <a:rPr lang="en-US" sz="2800" b="0" i="0">
                <a:latin typeface="+mn-lt"/>
              </a:rPr>
              <a:t>patches for more data</a:t>
            </a:r>
          </a:p>
          <a:p>
            <a:pPr marL="342900" indent="-342900">
              <a:buFont typeface="Arial"/>
              <a:buChar char="•"/>
            </a:pPr>
            <a:r>
              <a:rPr lang="en-US" sz="2800" b="0" i="0">
                <a:latin typeface="+mn-lt"/>
              </a:rPr>
              <a:t>Trained with SGD on two GPUs for a week, fully </a:t>
            </a:r>
            <a:r>
              <a:rPr lang="en-US" sz="2800" b="0" i="0" smtClean="0">
                <a:latin typeface="+mn-lt"/>
              </a:rPr>
              <a:t>supervised, for “roughly 90 cycles”</a:t>
            </a:r>
          </a:p>
          <a:p>
            <a:pPr marL="342900" indent="-342900">
              <a:buFont typeface="Arial"/>
              <a:buChar char="•"/>
            </a:pPr>
            <a:r>
              <a:rPr lang="en-US" sz="2800" b="0" i="0" smtClean="0">
                <a:latin typeface="+mn-lt"/>
              </a:rPr>
              <a:t>Classification:  </a:t>
            </a:r>
            <a:r>
              <a:rPr lang="en-US" sz="2800" b="0" i="0">
                <a:latin typeface="+mn-lt"/>
              </a:rPr>
              <a:t>“Top-1” error rate: 37.5</a:t>
            </a:r>
            <a:r>
              <a:rPr lang="en-US" sz="2800" b="0" i="0" smtClean="0">
                <a:latin typeface="+mn-lt"/>
              </a:rPr>
              <a:t>%, “</a:t>
            </a:r>
            <a:r>
              <a:rPr lang="en-US" sz="2800" b="0" i="0">
                <a:latin typeface="+mn-lt"/>
              </a:rPr>
              <a:t>Top-5” error rate: 17</a:t>
            </a:r>
            <a:r>
              <a:rPr lang="en-US" sz="2800" b="0" i="0" smtClean="0">
                <a:latin typeface="+mn-lt"/>
              </a:rPr>
              <a:t>%</a:t>
            </a:r>
          </a:p>
          <a:p>
            <a:pPr marL="342900" indent="-342900">
              <a:buFont typeface="Arial"/>
              <a:buChar char="•"/>
            </a:pPr>
            <a:r>
              <a:rPr lang="en-US" sz="2800" b="0" i="0" smtClean="0">
                <a:latin typeface="+mn-lt"/>
              </a:rPr>
              <a:t>Localization: </a:t>
            </a:r>
            <a:r>
              <a:rPr lang="en-US" sz="2800" b="0" i="0">
                <a:latin typeface="+mn-lt"/>
              </a:rPr>
              <a:t>Regression on (</a:t>
            </a:r>
            <a:r>
              <a:rPr lang="en-US" sz="2800" b="0" i="0" err="1">
                <a:latin typeface="+mn-lt"/>
              </a:rPr>
              <a:t>x,y,w,h</a:t>
            </a:r>
            <a:r>
              <a:rPr lang="en-US" sz="2800" b="0" i="0">
                <a:latin typeface="+mn-lt"/>
              </a:rPr>
              <a:t>)</a:t>
            </a:r>
          </a:p>
        </p:txBody>
      </p:sp>
      <p:sp>
        <p:nvSpPr>
          <p:cNvPr id="29" name="Rectangle 28"/>
          <p:cNvSpPr/>
          <p:nvPr/>
        </p:nvSpPr>
        <p:spPr>
          <a:xfrm>
            <a:off x="762000" y="6248400"/>
            <a:ext cx="7852833" cy="461665"/>
          </a:xfrm>
          <a:prstGeom prst="rect">
            <a:avLst/>
          </a:prstGeom>
        </p:spPr>
        <p:txBody>
          <a:bodyPr wrap="square">
            <a:spAutoFit/>
          </a:bodyPr>
          <a:lstStyle/>
          <a:p>
            <a:r>
              <a:rPr lang="en-US" b="0" i="0">
                <a:solidFill>
                  <a:srgbClr val="000090"/>
                </a:solidFill>
                <a:latin typeface="+mn-lt"/>
              </a:rPr>
              <a:t>http://image-</a:t>
            </a:r>
            <a:r>
              <a:rPr lang="en-US" b="0" i="0" err="1">
                <a:solidFill>
                  <a:srgbClr val="000090"/>
                </a:solidFill>
                <a:latin typeface="+mn-lt"/>
              </a:rPr>
              <a:t>net.org</a:t>
            </a:r>
            <a:r>
              <a:rPr lang="en-US" b="0" i="0">
                <a:solidFill>
                  <a:srgbClr val="000090"/>
                </a:solidFill>
                <a:latin typeface="+mn-lt"/>
              </a:rPr>
              <a:t>/challenges/LSVRC/2012</a:t>
            </a:r>
            <a:r>
              <a:rPr lang="en-US" b="0" i="0" smtClean="0">
                <a:solidFill>
                  <a:srgbClr val="000090"/>
                </a:solidFill>
                <a:latin typeface="+mn-lt"/>
              </a:rPr>
              <a:t>/</a:t>
            </a:r>
            <a:r>
              <a:rPr lang="en-US" b="0" i="0" err="1" smtClean="0">
                <a:solidFill>
                  <a:srgbClr val="000090"/>
                </a:solidFill>
                <a:latin typeface="+mn-lt"/>
              </a:rPr>
              <a:t>supervision.pdf</a:t>
            </a:r>
            <a:endParaRPr lang="en-US" b="0" i="0">
              <a:solidFill>
                <a:srgbClr val="000090"/>
              </a:solidFill>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lstStyle/>
          <a:p>
            <a:r>
              <a:rPr lang="en-US" smtClean="0"/>
              <a:t>CNN for ILSVRC 2010</a:t>
            </a:r>
            <a:endParaRPr lang="en-US"/>
          </a:p>
        </p:txBody>
      </p:sp>
      <p:sp>
        <p:nvSpPr>
          <p:cNvPr id="3" name="Content Placeholder 2"/>
          <p:cNvSpPr>
            <a:spLocks noGrp="1"/>
          </p:cNvSpPr>
          <p:nvPr>
            <p:ph idx="1"/>
          </p:nvPr>
        </p:nvSpPr>
        <p:spPr>
          <a:xfrm>
            <a:off x="304800" y="1600200"/>
            <a:ext cx="8382000" cy="4525963"/>
          </a:xfrm>
        </p:spPr>
        <p:txBody>
          <a:bodyPr/>
          <a:lstStyle/>
          <a:p>
            <a:r>
              <a:rPr lang="en-US" sz="2400" smtClean="0"/>
              <a:t>5 convolutional layers</a:t>
            </a:r>
          </a:p>
          <a:p>
            <a:r>
              <a:rPr lang="en-US" sz="2400" smtClean="0"/>
              <a:t>3 fully connected layers</a:t>
            </a:r>
          </a:p>
          <a:p>
            <a:r>
              <a:rPr lang="en-US" sz="2400" smtClean="0"/>
              <a:t>650K neurons , 60 million weights</a:t>
            </a:r>
            <a:endParaRPr lang="en-US" sz="240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1148" y="3481278"/>
            <a:ext cx="9102852" cy="3300522"/>
          </a:xfrm>
          <a:prstGeom prst="rect">
            <a:avLst/>
          </a:prstGeom>
          <a:noFill/>
          <a:ln>
            <a:noFill/>
          </a:ln>
          <a:effectLst/>
        </p:spPr>
      </p:pic>
      <p:sp>
        <p:nvSpPr>
          <p:cNvPr id="4" name="Rectangle 3"/>
          <p:cNvSpPr/>
          <p:nvPr/>
        </p:nvSpPr>
        <p:spPr>
          <a:xfrm>
            <a:off x="5029200" y="1219200"/>
            <a:ext cx="4114800" cy="2246769"/>
          </a:xfrm>
          <a:prstGeom prst="rect">
            <a:avLst/>
          </a:prstGeom>
        </p:spPr>
        <p:txBody>
          <a:bodyPr wrap="square">
            <a:spAutoFit/>
          </a:bodyPr>
          <a:lstStyle/>
          <a:p>
            <a:pPr>
              <a:spcAft>
                <a:spcPts val="0"/>
              </a:spcAft>
              <a:buFont typeface="Arial"/>
              <a:buChar char="•"/>
              <a:defRPr/>
            </a:pPr>
            <a:r>
              <a:rPr lang="en-US" sz="2000" b="0" i="0">
                <a:latin typeface="+mn-lt"/>
              </a:rPr>
              <a:t>Training took 5-6 days on two 3 GB GPUs</a:t>
            </a:r>
          </a:p>
          <a:p>
            <a:pPr>
              <a:spcAft>
                <a:spcPts val="0"/>
              </a:spcAft>
              <a:buFont typeface="Arial"/>
              <a:buChar char="•"/>
              <a:defRPr/>
            </a:pPr>
            <a:r>
              <a:rPr lang="en-US" sz="2000" b="0" i="0">
                <a:latin typeface="+mn-lt"/>
              </a:rPr>
              <a:t>Trained for “roughly 90 cycles”</a:t>
            </a:r>
          </a:p>
          <a:p>
            <a:pPr>
              <a:spcAft>
                <a:spcPts val="0"/>
              </a:spcAft>
              <a:buFont typeface="Arial"/>
              <a:buChar char="•"/>
              <a:defRPr/>
            </a:pPr>
            <a:r>
              <a:rPr lang="en-US" sz="2000" b="0" i="0">
                <a:latin typeface="+mn-lt"/>
              </a:rPr>
              <a:t>Testing set consisted of 150,000 images</a:t>
            </a:r>
          </a:p>
          <a:p>
            <a:pPr>
              <a:spcAft>
                <a:spcPts val="0"/>
              </a:spcAft>
              <a:buFont typeface="Arial"/>
              <a:buChar char="•"/>
              <a:defRPr/>
            </a:pPr>
            <a:r>
              <a:rPr lang="en-US" sz="2000" b="0" i="0">
                <a:latin typeface="+mn-lt"/>
              </a:rPr>
              <a:t>“Top-1” error rate: 37.5%</a:t>
            </a:r>
          </a:p>
          <a:p>
            <a:pPr>
              <a:spcAft>
                <a:spcPts val="0"/>
              </a:spcAft>
              <a:buFont typeface="Arial"/>
              <a:buChar char="•"/>
              <a:defRPr/>
            </a:pPr>
            <a:r>
              <a:rPr lang="en-US" sz="2000" b="0" i="0">
                <a:latin typeface="+mn-lt"/>
              </a:rPr>
              <a:t>“Top-5” error rate: 17%</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0"/>
            <a:ext cx="8229600" cy="1417638"/>
          </a:xfrm>
        </p:spPr>
        <p:txBody>
          <a:bodyPr rtlCol="0">
            <a:noAutofit/>
          </a:bodyPr>
          <a:lstStyle/>
          <a:p>
            <a:pPr>
              <a:spcAft>
                <a:spcPts val="0"/>
              </a:spcAft>
              <a:defRPr/>
            </a:pPr>
            <a:r>
              <a:rPr lang="en-US" sz="3600" smtClean="0">
                <a:ea typeface="+mj-ea"/>
                <a:cs typeface="+mj-cs"/>
              </a:rPr>
              <a:t>Examples from the Test Set</a:t>
            </a:r>
            <a:br>
              <a:rPr lang="en-US" sz="3600" smtClean="0">
                <a:ea typeface="+mj-ea"/>
                <a:cs typeface="+mj-cs"/>
              </a:rPr>
            </a:br>
            <a:r>
              <a:rPr lang="en-US" sz="3600" smtClean="0">
                <a:ea typeface="+mj-ea"/>
                <a:cs typeface="+mj-cs"/>
              </a:rPr>
              <a:t>(with the network’s guesses)</a:t>
            </a:r>
            <a:endParaRPr lang="en-US" sz="3600">
              <a:ea typeface="+mj-ea"/>
              <a:cs typeface="+mj-cs"/>
            </a:endParaRPr>
          </a:p>
        </p:txBody>
      </p:sp>
      <p:pic>
        <p:nvPicPr>
          <p:cNvPr id="5" name="Picture 4" descr="imagenet-examples-cropped.png"/>
          <p:cNvPicPr>
            <a:picLocks noChangeAspect="1"/>
          </p:cNvPicPr>
          <p:nvPr/>
        </p:nvPicPr>
        <p:blipFill>
          <a:blip r:embed="rId2">
            <a:extLst>
              <a:ext uri="{28A0092B-C50C-407E-A947-70E740481C1C}">
                <a14:useLocalDpi xmlns:a14="http://schemas.microsoft.com/office/drawing/2010/main" xmlns="" val="0"/>
              </a:ext>
            </a:extLst>
          </a:blip>
          <a:srcRect r="74718"/>
          <a:stretch>
            <a:fillRect/>
          </a:stretch>
        </p:blipFill>
        <p:spPr bwMode="auto">
          <a:xfrm>
            <a:off x="514350" y="1481666"/>
            <a:ext cx="2311400" cy="5240867"/>
          </a:xfrm>
          <a:prstGeom prst="rect">
            <a:avLst/>
          </a:prstGeom>
          <a:noFill/>
          <a:ln>
            <a:noFill/>
          </a:ln>
        </p:spPr>
      </p:pic>
      <p:pic>
        <p:nvPicPr>
          <p:cNvPr id="6" name="Picture 5" descr="imagenet-examples-cropped.png"/>
          <p:cNvPicPr>
            <a:picLocks noChangeAspect="1"/>
          </p:cNvPicPr>
          <p:nvPr/>
        </p:nvPicPr>
        <p:blipFill>
          <a:blip r:embed="rId2">
            <a:extLst>
              <a:ext uri="{28A0092B-C50C-407E-A947-70E740481C1C}">
                <a14:useLocalDpi xmlns:a14="http://schemas.microsoft.com/office/drawing/2010/main" xmlns="" val="0"/>
              </a:ext>
            </a:extLst>
          </a:blip>
          <a:srcRect l="24503" r="49747"/>
          <a:stretch>
            <a:fillRect/>
          </a:stretch>
        </p:blipFill>
        <p:spPr bwMode="auto">
          <a:xfrm>
            <a:off x="3409950" y="1500717"/>
            <a:ext cx="2355850" cy="5240867"/>
          </a:xfrm>
          <a:prstGeom prst="rect">
            <a:avLst/>
          </a:prstGeom>
          <a:noFill/>
          <a:ln>
            <a:noFill/>
          </a:ln>
        </p:spPr>
      </p:pic>
      <p:pic>
        <p:nvPicPr>
          <p:cNvPr id="7" name="Picture 6" descr="imagenet-examples-cropped.png"/>
          <p:cNvPicPr>
            <a:picLocks noChangeAspect="1"/>
          </p:cNvPicPr>
          <p:nvPr/>
        </p:nvPicPr>
        <p:blipFill>
          <a:blip r:embed="rId2">
            <a:extLst>
              <a:ext uri="{28A0092B-C50C-407E-A947-70E740481C1C}">
                <a14:useLocalDpi xmlns:a14="http://schemas.microsoft.com/office/drawing/2010/main" xmlns="" val="0"/>
              </a:ext>
            </a:extLst>
          </a:blip>
          <a:srcRect l="74911"/>
          <a:stretch>
            <a:fillRect/>
          </a:stretch>
        </p:blipFill>
        <p:spPr bwMode="auto">
          <a:xfrm>
            <a:off x="6364289" y="1500717"/>
            <a:ext cx="2293937" cy="5240867"/>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smtClean="0"/>
              <a:t>ILSVRC 2012</a:t>
            </a:r>
            <a:endParaRPr lang="en-US"/>
          </a:p>
        </p:txBody>
      </p:sp>
      <p:sp>
        <p:nvSpPr>
          <p:cNvPr id="3" name="Content Placeholder 2"/>
          <p:cNvSpPr>
            <a:spLocks noGrp="1"/>
          </p:cNvSpPr>
          <p:nvPr>
            <p:ph idx="1"/>
          </p:nvPr>
        </p:nvSpPr>
        <p:spPr>
          <a:xfrm>
            <a:off x="358775" y="1412875"/>
            <a:ext cx="8674100" cy="492125"/>
          </a:xfrm>
        </p:spPr>
        <p:txBody>
          <a:bodyPr/>
          <a:lstStyle/>
          <a:p>
            <a:pPr marL="0" indent="0">
              <a:buNone/>
            </a:pPr>
            <a:r>
              <a:rPr lang="en-US" sz="2400" err="1" smtClean="0"/>
              <a:t>ImageNet</a:t>
            </a:r>
            <a:r>
              <a:rPr lang="en-US" sz="2400" smtClean="0"/>
              <a:t> database:  14 million labeled images, 20K categories</a:t>
            </a:r>
            <a:endParaRPr lang="en-US" sz="2400"/>
          </a:p>
        </p:txBody>
      </p:sp>
      <p:pic>
        <p:nvPicPr>
          <p:cNvPr id="3074" name="Picture 2"/>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l="11513" t="14987" r="56513" b="8000"/>
          <a:stretch>
            <a:fillRect/>
          </a:stretch>
        </p:blipFill>
        <p:spPr bwMode="auto">
          <a:xfrm>
            <a:off x="1412719" y="1905000"/>
            <a:ext cx="5969156" cy="4492993"/>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22881"/>
          <p:cNvSpPr>
            <a:spLocks noGrp="1"/>
          </p:cNvSpPr>
          <p:nvPr>
            <p:ph type="title"/>
          </p:nvPr>
        </p:nvSpPr>
        <p:spPr>
          <a:xfrm>
            <a:off x="609600" y="228600"/>
            <a:ext cx="7772400" cy="838200"/>
          </a:xfrm>
        </p:spPr>
        <p:txBody>
          <a:bodyPr anchor="b"/>
          <a:lstStyle/>
          <a:p>
            <a:pPr algn="ctr"/>
            <a:r>
              <a:rPr lang="zh-CN" altLang="en-US" b="1"/>
              <a:t>人脑神经系统的特征（</a:t>
            </a:r>
            <a:r>
              <a:rPr lang="en-US" altLang="zh-CN" b="1"/>
              <a:t>3</a:t>
            </a:r>
            <a:r>
              <a:rPr lang="zh-CN" altLang="en-US" b="1"/>
              <a:t>）</a:t>
            </a:r>
            <a:r>
              <a:rPr lang="zh-CN" altLang="en-US"/>
              <a:t> </a:t>
            </a:r>
          </a:p>
        </p:txBody>
      </p:sp>
      <p:sp>
        <p:nvSpPr>
          <p:cNvPr id="122883" name="文本占位符 122882" descr="Rectangle: Click to edit Master text styles&#10;Second level&#10;Third level&#10;Fourth level&#10;Fifth level"/>
          <p:cNvSpPr>
            <a:spLocks noGrp="1"/>
          </p:cNvSpPr>
          <p:nvPr>
            <p:ph type="body" idx="1"/>
          </p:nvPr>
        </p:nvSpPr>
        <p:spPr>
          <a:xfrm>
            <a:off x="838200" y="1485900"/>
            <a:ext cx="7772400" cy="4895850"/>
          </a:xfrm>
        </p:spPr>
        <p:txBody>
          <a:bodyPr/>
          <a:lstStyle/>
          <a:p>
            <a:pPr marL="0" indent="0">
              <a:lnSpc>
                <a:spcPct val="80000"/>
              </a:lnSpc>
              <a:buNone/>
            </a:pPr>
            <a:r>
              <a:rPr lang="en-US" altLang="zh-CN" sz="2400"/>
              <a:t>(4)</a:t>
            </a:r>
            <a:r>
              <a:rPr lang="zh-CN" altLang="en-US" sz="2400"/>
              <a:t>信息处理的系统性</a:t>
            </a:r>
          </a:p>
          <a:p>
            <a:pPr marL="457200" lvl="1" indent="0">
              <a:lnSpc>
                <a:spcPct val="90000"/>
              </a:lnSpc>
              <a:buNone/>
            </a:pPr>
            <a:r>
              <a:rPr lang="zh-CN" altLang="en-US" sz="2000"/>
              <a:t>大脑是一个复杂的大规模信息处理系统，单个的元件“神经元”不能体现全体宏观系统的功能。实际上，可以将大脑的各个部位看成是一个大系统中的许多子系统。各个子系统之间具有很强的相互联系，一些子系统可以调节另一些子系统的行为。例如，视觉系统和运动系统就存在很强的系统联系，可以相互协调各种信息处理功能。</a:t>
            </a:r>
          </a:p>
          <a:p>
            <a:pPr marL="457200" lvl="1" indent="0">
              <a:lnSpc>
                <a:spcPct val="90000"/>
              </a:lnSpc>
              <a:buNone/>
            </a:pPr>
            <a:endParaRPr lang="zh-CN" altLang="en-US" sz="2000"/>
          </a:p>
          <a:p>
            <a:pPr marL="0" indent="0">
              <a:lnSpc>
                <a:spcPct val="80000"/>
              </a:lnSpc>
              <a:buNone/>
            </a:pPr>
            <a:r>
              <a:rPr lang="en-US" altLang="zh-CN" sz="2400"/>
              <a:t>(5)</a:t>
            </a:r>
            <a:r>
              <a:rPr lang="zh-CN" altLang="en-US" sz="2400"/>
              <a:t>能接受和处理模糊的、模拟的、随机的信息。</a:t>
            </a:r>
          </a:p>
          <a:p>
            <a:pPr marL="0" indent="0">
              <a:lnSpc>
                <a:spcPct val="80000"/>
              </a:lnSpc>
              <a:buNone/>
            </a:pPr>
            <a:endParaRPr lang="zh-CN" altLang="en-US" sz="2400"/>
          </a:p>
          <a:p>
            <a:pPr marL="0" indent="0">
              <a:lnSpc>
                <a:spcPct val="80000"/>
              </a:lnSpc>
              <a:buNone/>
            </a:pPr>
            <a:r>
              <a:rPr lang="en-US" altLang="zh-CN" sz="2400"/>
              <a:t>(6)</a:t>
            </a:r>
            <a:r>
              <a:rPr lang="zh-CN" altLang="en-US" sz="2400"/>
              <a:t>求满意解而不是精确解。</a:t>
            </a:r>
          </a:p>
          <a:p>
            <a:pPr marL="457200" lvl="1" indent="0">
              <a:lnSpc>
                <a:spcPct val="90000"/>
              </a:lnSpc>
              <a:buNone/>
            </a:pPr>
            <a:r>
              <a:rPr lang="zh-CN" altLang="en-US" sz="2000"/>
              <a:t>人类处理日常行为时，往往都不是一定要按最优或最精确的方式去求解，而是以能解决问题为原则，即求得满意解就行了。</a:t>
            </a:r>
          </a:p>
          <a:p>
            <a:pPr marL="457200" lvl="1" indent="0">
              <a:lnSpc>
                <a:spcPct val="90000"/>
              </a:lnSpc>
              <a:buNone/>
            </a:pPr>
            <a:endParaRPr lang="zh-CN" altLang="en-US" sz="2000"/>
          </a:p>
          <a:p>
            <a:pPr marL="0" indent="0">
              <a:lnSpc>
                <a:spcPct val="80000"/>
              </a:lnSpc>
              <a:buNone/>
            </a:pPr>
            <a:r>
              <a:rPr lang="en-US" altLang="zh-CN" sz="2400"/>
              <a:t>(7)</a:t>
            </a:r>
            <a:r>
              <a:rPr lang="zh-CN" altLang="en-US" sz="2400"/>
              <a:t>系统</a:t>
            </a:r>
            <a:r>
              <a:rPr lang="zh-CN" altLang="en-US" sz="2400" smtClean="0"/>
              <a:t>的</a:t>
            </a:r>
            <a:r>
              <a:rPr lang="zh-CN" altLang="en-US" sz="2400"/>
              <a:t>平滑</a:t>
            </a:r>
            <a:r>
              <a:rPr lang="zh-CN" altLang="en-US" sz="2400" smtClean="0"/>
              <a:t>退化</a:t>
            </a:r>
            <a:r>
              <a:rPr lang="zh-CN" altLang="en-US" sz="2400"/>
              <a:t>和冗余备份</a:t>
            </a:r>
            <a:r>
              <a:rPr lang="en-US" altLang="zh-CN" sz="2400"/>
              <a:t>(</a:t>
            </a:r>
            <a:r>
              <a:rPr lang="zh-CN" altLang="zh-CN" sz="2400" b="1">
                <a:ea typeface="宋体" charset="0"/>
              </a:rPr>
              <a:t>健壮</a:t>
            </a:r>
            <a:r>
              <a:rPr lang="zh-CN" altLang="en-US" sz="2400"/>
              <a:t>性和容错性</a:t>
            </a:r>
            <a:r>
              <a:rPr lang="en-US" altLang="zh-CN" sz="2400"/>
              <a:t>)</a:t>
            </a:r>
            <a:r>
              <a:rPr lang="zh-CN" altLang="en-US" sz="2400"/>
              <a:t>。 </a:t>
            </a:r>
          </a:p>
        </p:txBody>
      </p:sp>
      <p:sp>
        <p:nvSpPr>
          <p:cNvPr id="2" name="灯片编号占位符 1"/>
          <p:cNvSpPr>
            <a:spLocks noGrp="1"/>
          </p:cNvSpPr>
          <p:nvPr>
            <p:ph type="sldNum" sz="quarter" idx="12"/>
          </p:nvPr>
        </p:nvSpPr>
        <p:spPr/>
        <p:txBody>
          <a:bodyPr/>
          <a:lstStyle/>
          <a:p>
            <a:pPr lvl="0"/>
            <a:fld id="{9A0DB2DC-4C9A-4742-B13C-FB6460FD3503}" type="slidenum">
              <a:rPr lang="en-US" altLang="zh-CN"/>
              <a:pPr lvl="0"/>
              <a:t>15</a:t>
            </a:fld>
            <a:endParaRPr lang="zh-CN"/>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wipe(down)">
                                      <p:cBhvr>
                                        <p:cTn id="7" dur="500"/>
                                        <p:tgtEl>
                                          <p:spTgt spid="12288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2883">
                                            <p:txEl>
                                              <p:pRg st="1" end="1"/>
                                            </p:txEl>
                                          </p:spTgt>
                                        </p:tgtEl>
                                        <p:attrNameLst>
                                          <p:attrName>style.visibility</p:attrName>
                                        </p:attrNameLst>
                                      </p:cBhvr>
                                      <p:to>
                                        <p:strVal val="visible"/>
                                      </p:to>
                                    </p:set>
                                    <p:animEffect transition="in" filter="wipe(down)">
                                      <p:cBhvr>
                                        <p:cTn id="10" dur="500"/>
                                        <p:tgtEl>
                                          <p:spTgt spid="12288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2883">
                                            <p:txEl>
                                              <p:pRg st="3" end="3"/>
                                            </p:txEl>
                                          </p:spTgt>
                                        </p:tgtEl>
                                        <p:attrNameLst>
                                          <p:attrName>style.visibility</p:attrName>
                                        </p:attrNameLst>
                                      </p:cBhvr>
                                      <p:to>
                                        <p:strVal val="visible"/>
                                      </p:to>
                                    </p:set>
                                    <p:animEffect transition="in" filter="wipe(down)">
                                      <p:cBhvr>
                                        <p:cTn id="15" dur="500"/>
                                        <p:tgtEl>
                                          <p:spTgt spid="12288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2883">
                                            <p:txEl>
                                              <p:pRg st="5" end="5"/>
                                            </p:txEl>
                                          </p:spTgt>
                                        </p:tgtEl>
                                        <p:attrNameLst>
                                          <p:attrName>style.visibility</p:attrName>
                                        </p:attrNameLst>
                                      </p:cBhvr>
                                      <p:to>
                                        <p:strVal val="visible"/>
                                      </p:to>
                                    </p:set>
                                    <p:animEffect transition="in" filter="wipe(down)">
                                      <p:cBhvr>
                                        <p:cTn id="20" dur="500"/>
                                        <p:tgtEl>
                                          <p:spTgt spid="12288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22883">
                                            <p:txEl>
                                              <p:pRg st="6" end="6"/>
                                            </p:txEl>
                                          </p:spTgt>
                                        </p:tgtEl>
                                        <p:attrNameLst>
                                          <p:attrName>style.visibility</p:attrName>
                                        </p:attrNameLst>
                                      </p:cBhvr>
                                      <p:to>
                                        <p:strVal val="visible"/>
                                      </p:to>
                                    </p:set>
                                    <p:animEffect transition="in" filter="wipe(down)">
                                      <p:cBhvr>
                                        <p:cTn id="23" dur="500"/>
                                        <p:tgtEl>
                                          <p:spTgt spid="12288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22883">
                                            <p:txEl>
                                              <p:pRg st="8" end="8"/>
                                            </p:txEl>
                                          </p:spTgt>
                                        </p:tgtEl>
                                        <p:attrNameLst>
                                          <p:attrName>style.visibility</p:attrName>
                                        </p:attrNameLst>
                                      </p:cBhvr>
                                      <p:to>
                                        <p:strVal val="visible"/>
                                      </p:to>
                                    </p:set>
                                    <p:animEffect transition="in" filter="wipe(down)">
                                      <p:cBhvr>
                                        <p:cTn id="28" dur="500"/>
                                        <p:tgtEl>
                                          <p:spTgt spid="12288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Example Classification Results</a:t>
            </a:r>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03347" y="1066800"/>
            <a:ext cx="7150053" cy="5596588"/>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err="1" smtClean="0"/>
              <a:t>ImageNet</a:t>
            </a:r>
            <a:r>
              <a:rPr lang="en-US" smtClean="0"/>
              <a:t> </a:t>
            </a:r>
            <a:r>
              <a:rPr lang="en-US"/>
              <a:t>Classifications </a:t>
            </a:r>
            <a:r>
              <a:rPr lang="en-US" smtClean="0"/>
              <a:t>2012</a:t>
            </a:r>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0919" y="1457325"/>
            <a:ext cx="8895757" cy="5019675"/>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686800" cy="1143000"/>
          </a:xfrm>
        </p:spPr>
        <p:txBody>
          <a:bodyPr/>
          <a:lstStyle/>
          <a:p>
            <a:r>
              <a:rPr lang="en-US">
                <a:latin typeface="Calibri" pitchFamily="34" charset="0"/>
              </a:rPr>
              <a:t>Error </a:t>
            </a:r>
            <a:r>
              <a:rPr lang="en-US" smtClean="0">
                <a:latin typeface="Calibri" pitchFamily="34" charset="0"/>
              </a:rPr>
              <a:t>Rates </a:t>
            </a:r>
            <a:r>
              <a:rPr lang="en-US">
                <a:latin typeface="Calibri" pitchFamily="34" charset="0"/>
              </a:rPr>
              <a:t>on the </a:t>
            </a:r>
            <a:r>
              <a:rPr lang="en-US" smtClean="0">
                <a:latin typeface="Calibri" pitchFamily="34" charset="0"/>
              </a:rPr>
              <a:t>ILSVRC 2012 Competition</a:t>
            </a:r>
            <a:endParaRPr lang="en-US">
              <a:latin typeface="Calibri" pitchFamily="34" charset="0"/>
            </a:endParaRPr>
          </a:p>
        </p:txBody>
      </p:sp>
      <p:sp>
        <p:nvSpPr>
          <p:cNvPr id="22530" name="Content Placeholder 2"/>
          <p:cNvSpPr>
            <a:spLocks noGrp="1"/>
          </p:cNvSpPr>
          <p:nvPr>
            <p:ph sz="half" idx="1"/>
          </p:nvPr>
        </p:nvSpPr>
        <p:spPr>
          <a:xfrm>
            <a:off x="685800" y="2999317"/>
            <a:ext cx="4724400" cy="3361267"/>
          </a:xfrm>
        </p:spPr>
        <p:txBody>
          <a:bodyPr/>
          <a:lstStyle/>
          <a:p>
            <a:r>
              <a:rPr lang="en-US">
                <a:solidFill>
                  <a:srgbClr val="000000"/>
                </a:solidFill>
                <a:latin typeface="Calibri" pitchFamily="34" charset="0"/>
              </a:rPr>
              <a:t>University of </a:t>
            </a:r>
            <a:r>
              <a:rPr lang="en-US" smtClean="0">
                <a:solidFill>
                  <a:srgbClr val="000000"/>
                </a:solidFill>
                <a:latin typeface="Calibri" pitchFamily="34" charset="0"/>
              </a:rPr>
              <a:t>Toronto (CNN)</a:t>
            </a:r>
            <a:endParaRPr lang="en-US">
              <a:solidFill>
                <a:srgbClr val="000000"/>
              </a:solidFill>
              <a:latin typeface="Calibri" pitchFamily="34" charset="0"/>
            </a:endParaRPr>
          </a:p>
          <a:p>
            <a:r>
              <a:rPr lang="en-US" smtClean="0">
                <a:latin typeface="Calibri" pitchFamily="34" charset="0"/>
              </a:rPr>
              <a:t>University </a:t>
            </a:r>
            <a:r>
              <a:rPr lang="en-US">
                <a:latin typeface="Calibri" pitchFamily="34" charset="0"/>
              </a:rPr>
              <a:t>of Tokyo             </a:t>
            </a:r>
          </a:p>
          <a:p>
            <a:r>
              <a:rPr lang="en-US">
                <a:latin typeface="Calibri" pitchFamily="34" charset="0"/>
              </a:rPr>
              <a:t>Oxford </a:t>
            </a:r>
            <a:r>
              <a:rPr lang="en-US" smtClean="0">
                <a:latin typeface="Calibri" pitchFamily="34" charset="0"/>
              </a:rPr>
              <a:t>University</a:t>
            </a:r>
            <a:endParaRPr lang="en-US">
              <a:latin typeface="Calibri" pitchFamily="34" charset="0"/>
            </a:endParaRPr>
          </a:p>
          <a:p>
            <a:r>
              <a:rPr lang="en-US">
                <a:latin typeface="Calibri" pitchFamily="34" charset="0"/>
              </a:rPr>
              <a:t>INRIA </a:t>
            </a:r>
            <a:r>
              <a:rPr lang="en-US" smtClean="0">
                <a:latin typeface="Calibri" pitchFamily="34" charset="0"/>
              </a:rPr>
              <a:t>+ Xerox</a:t>
            </a:r>
            <a:endParaRPr lang="en-US">
              <a:latin typeface="Calibri" pitchFamily="34" charset="0"/>
            </a:endParaRPr>
          </a:p>
          <a:p>
            <a:r>
              <a:rPr lang="en-US">
                <a:latin typeface="Calibri" pitchFamily="34" charset="0"/>
              </a:rPr>
              <a:t>University of </a:t>
            </a:r>
            <a:r>
              <a:rPr lang="en-US" smtClean="0">
                <a:latin typeface="Calibri" pitchFamily="34" charset="0"/>
              </a:rPr>
              <a:t>Amsterdam</a:t>
            </a:r>
            <a:endParaRPr lang="en-US">
              <a:latin typeface="Calibri" pitchFamily="34" charset="0"/>
            </a:endParaRPr>
          </a:p>
        </p:txBody>
      </p:sp>
      <p:sp>
        <p:nvSpPr>
          <p:cNvPr id="22531" name="Content Placeholder 2"/>
          <p:cNvSpPr>
            <a:spLocks noGrp="1"/>
          </p:cNvSpPr>
          <p:nvPr>
            <p:ph sz="half" idx="1"/>
          </p:nvPr>
        </p:nvSpPr>
        <p:spPr>
          <a:xfrm>
            <a:off x="5257800" y="2971800"/>
            <a:ext cx="3657600" cy="3553883"/>
          </a:xfrm>
        </p:spPr>
        <p:txBody>
          <a:bodyPr/>
          <a:lstStyle/>
          <a:p>
            <a:pPr marL="0" indent="0">
              <a:buNone/>
            </a:pPr>
            <a:r>
              <a:rPr lang="en-US">
                <a:cs typeface="Arial"/>
              </a:rPr>
              <a:t>16.4%  </a:t>
            </a:r>
            <a:r>
              <a:rPr lang="en-US">
                <a:cs typeface="Arial"/>
                <a:sym typeface="Wingdings"/>
              </a:rPr>
              <a:t>        </a:t>
            </a:r>
            <a:r>
              <a:rPr lang="en-US" smtClean="0">
                <a:cs typeface="Arial"/>
                <a:sym typeface="Wingdings"/>
              </a:rPr>
              <a:t>  </a:t>
            </a:r>
            <a:r>
              <a:rPr lang="en-US" smtClean="0">
                <a:solidFill>
                  <a:srgbClr val="008000"/>
                </a:solidFill>
                <a:cs typeface="Arial"/>
                <a:sym typeface="Wingdings"/>
              </a:rPr>
              <a:t>34.1</a:t>
            </a:r>
            <a:r>
              <a:rPr lang="en-US">
                <a:solidFill>
                  <a:srgbClr val="008000"/>
                </a:solidFill>
                <a:cs typeface="Arial"/>
                <a:sym typeface="Wingdings"/>
              </a:rPr>
              <a:t>%</a:t>
            </a:r>
            <a:endParaRPr lang="en-US">
              <a:solidFill>
                <a:srgbClr val="008000"/>
              </a:solidFill>
              <a:cs typeface="Arial"/>
            </a:endParaRPr>
          </a:p>
          <a:p>
            <a:pPr marL="0" indent="0">
              <a:buNone/>
            </a:pPr>
            <a:r>
              <a:rPr lang="en-US" smtClean="0"/>
              <a:t>26.1</a:t>
            </a:r>
            <a:r>
              <a:rPr lang="en-US"/>
              <a:t>%            </a:t>
            </a:r>
            <a:r>
              <a:rPr lang="en-US">
                <a:solidFill>
                  <a:srgbClr val="008000"/>
                </a:solidFill>
              </a:rPr>
              <a:t>53.6%</a:t>
            </a:r>
          </a:p>
          <a:p>
            <a:pPr marL="0" indent="0">
              <a:buNone/>
            </a:pPr>
            <a:r>
              <a:rPr lang="en-US"/>
              <a:t>26.9%  </a:t>
            </a:r>
            <a:r>
              <a:rPr lang="en-US" smtClean="0"/>
              <a:t>          </a:t>
            </a:r>
            <a:r>
              <a:rPr lang="en-US">
                <a:solidFill>
                  <a:srgbClr val="008000"/>
                </a:solidFill>
              </a:rPr>
              <a:t>50.0</a:t>
            </a:r>
            <a:r>
              <a:rPr lang="en-US" smtClean="0">
                <a:solidFill>
                  <a:srgbClr val="008000"/>
                </a:solidFill>
              </a:rPr>
              <a:t>%</a:t>
            </a:r>
          </a:p>
          <a:p>
            <a:pPr marL="0" indent="0">
              <a:buNone/>
            </a:pPr>
            <a:r>
              <a:rPr lang="en-US" smtClean="0"/>
              <a:t>27.0%</a:t>
            </a:r>
            <a:endParaRPr lang="en-US"/>
          </a:p>
          <a:p>
            <a:pPr marL="0" indent="0">
              <a:buNone/>
            </a:pPr>
            <a:r>
              <a:rPr lang="en-US"/>
              <a:t>29.5% </a:t>
            </a:r>
          </a:p>
        </p:txBody>
      </p:sp>
      <p:sp>
        <p:nvSpPr>
          <p:cNvPr id="22534" name="TextBox 7"/>
          <p:cNvSpPr txBox="1">
            <a:spLocks noChangeArrowheads="1"/>
          </p:cNvSpPr>
          <p:nvPr/>
        </p:nvSpPr>
        <p:spPr bwMode="auto">
          <a:xfrm>
            <a:off x="4876800" y="2209800"/>
            <a:ext cx="1905000" cy="461665"/>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US"/>
              <a:t>classification</a:t>
            </a:r>
          </a:p>
        </p:txBody>
      </p:sp>
      <p:sp>
        <p:nvSpPr>
          <p:cNvPr id="22535" name="TextBox 8"/>
          <p:cNvSpPr txBox="1">
            <a:spLocks noChangeArrowheads="1"/>
          </p:cNvSpPr>
          <p:nvPr/>
        </p:nvSpPr>
        <p:spPr bwMode="auto">
          <a:xfrm>
            <a:off x="7010400" y="1981200"/>
            <a:ext cx="2133600" cy="830997"/>
          </a:xfrm>
          <a:prstGeom prst="rect">
            <a:avLst/>
          </a:prstGeom>
          <a:noFill/>
          <a:ln>
            <a:noFill/>
          </a:ln>
        </p:spPr>
        <p:txBody>
          <a:bodyPr wrap="square">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US">
                <a:solidFill>
                  <a:srgbClr val="008000"/>
                </a:solidFill>
              </a:rPr>
              <a:t>classification</a:t>
            </a:r>
          </a:p>
          <a:p>
            <a:r>
              <a:rPr lang="en-US" smtClean="0">
                <a:solidFill>
                  <a:srgbClr val="008000"/>
                </a:solidFill>
              </a:rPr>
              <a:t>&amp; localization</a:t>
            </a:r>
            <a:endParaRPr lang="en-US">
              <a:solidFill>
                <a:srgbClr val="008000"/>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ILSVRC 2012: top rankers</a:t>
            </a:r>
            <a:endParaRPr lang="en-US"/>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a:hlinkClick r:id="rId2"/>
              </a:rPr>
              <a:t>http://</a:t>
            </a:r>
            <a:r>
              <a:rPr lang="en-US" sz="2000" smtClean="0">
                <a:hlinkClick r:id="rId2"/>
              </a:rPr>
              <a:t>www.image-net.org/challenges/LSVRC/2012/results.html</a:t>
            </a:r>
            <a:endParaRPr lang="en-US" sz="2000" smtClean="0"/>
          </a:p>
          <a:p>
            <a:pPr marL="0" indent="0">
              <a:buNone/>
            </a:pPr>
            <a:endParaRPr lang="en-US" sz="2400"/>
          </a:p>
        </p:txBody>
      </p:sp>
      <p:graphicFrame>
        <p:nvGraphicFramePr>
          <p:cNvPr id="4" name="Table 3"/>
          <p:cNvGraphicFramePr>
            <a:graphicFrameLocks noGrp="1"/>
          </p:cNvGraphicFramePr>
          <p:nvPr/>
        </p:nvGraphicFramePr>
        <p:xfrm>
          <a:off x="356261" y="2240145"/>
          <a:ext cx="8555486" cy="276352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smtClean="0"/>
                        <a:t>N</a:t>
                      </a:r>
                      <a:endParaRPr lang="en-US"/>
                    </a:p>
                  </a:txBody>
                  <a:tcPr/>
                </a:tc>
                <a:tc>
                  <a:txBody>
                    <a:bodyPr/>
                    <a:lstStyle/>
                    <a:p>
                      <a:r>
                        <a:rPr lang="en-US" smtClean="0"/>
                        <a:t>Error-5</a:t>
                      </a:r>
                      <a:endParaRPr lang="en-US"/>
                    </a:p>
                  </a:txBody>
                  <a:tcPr/>
                </a:tc>
                <a:tc>
                  <a:txBody>
                    <a:bodyPr/>
                    <a:lstStyle/>
                    <a:p>
                      <a:r>
                        <a:rPr lang="en-US" smtClean="0"/>
                        <a:t>Algorithm</a:t>
                      </a:r>
                      <a:endParaRPr lang="en-US"/>
                    </a:p>
                  </a:txBody>
                  <a:tcPr/>
                </a:tc>
                <a:tc>
                  <a:txBody>
                    <a:bodyPr/>
                    <a:lstStyle/>
                    <a:p>
                      <a:r>
                        <a:rPr lang="en-US" smtClean="0"/>
                        <a:t>Team</a:t>
                      </a:r>
                      <a:endParaRPr lang="en-US"/>
                    </a:p>
                  </a:txBody>
                  <a:tcPr/>
                </a:tc>
                <a:tc>
                  <a:txBody>
                    <a:bodyPr/>
                    <a:lstStyle/>
                    <a:p>
                      <a:r>
                        <a:rPr lang="en-US" smtClean="0"/>
                        <a:t>Authors</a:t>
                      </a:r>
                      <a:endParaRPr lang="en-US"/>
                    </a:p>
                  </a:txBody>
                  <a:tcPr/>
                </a:tc>
              </a:tr>
              <a:tr h="370840">
                <a:tc>
                  <a:txBody>
                    <a:bodyPr/>
                    <a:lstStyle/>
                    <a:p>
                      <a:r>
                        <a:rPr lang="en-US" smtClean="0"/>
                        <a:t>1</a:t>
                      </a:r>
                      <a:endParaRPr lang="en-US"/>
                    </a:p>
                  </a:txBody>
                  <a:tcPr/>
                </a:tc>
                <a:tc>
                  <a:txBody>
                    <a:bodyPr/>
                    <a:lstStyle/>
                    <a:p>
                      <a:r>
                        <a:rPr lang="en-US" smtClean="0"/>
                        <a:t>0.153</a:t>
                      </a:r>
                      <a:endParaRPr lang="en-US"/>
                    </a:p>
                  </a:txBody>
                  <a:tcPr/>
                </a:tc>
                <a:tc>
                  <a:txBody>
                    <a:bodyPr/>
                    <a:lstStyle/>
                    <a:p>
                      <a:r>
                        <a:rPr lang="en-US" sz="1800" smtClean="0"/>
                        <a:t>Deep Conv. Neural Network </a:t>
                      </a:r>
                      <a:endParaRPr lang="en-US"/>
                    </a:p>
                  </a:txBody>
                  <a:tcPr/>
                </a:tc>
                <a:tc>
                  <a:txBody>
                    <a:bodyPr/>
                    <a:lstStyle/>
                    <a:p>
                      <a:r>
                        <a:rPr lang="en-US" smtClean="0"/>
                        <a:t>Univ.</a:t>
                      </a:r>
                      <a:r>
                        <a:rPr lang="en-US" baseline="0" smtClean="0"/>
                        <a:t> of Toronto</a:t>
                      </a:r>
                      <a:endParaRPr lang="en-US"/>
                    </a:p>
                  </a:txBody>
                  <a:tcPr/>
                </a:tc>
                <a:tc>
                  <a:txBody>
                    <a:bodyPr/>
                    <a:lstStyle/>
                    <a:p>
                      <a:r>
                        <a:rPr lang="en-US" sz="1800" err="1" smtClean="0"/>
                        <a:t>Krizhevsky</a:t>
                      </a:r>
                      <a:r>
                        <a:rPr lang="en-US" sz="1800" smtClean="0"/>
                        <a:t> et al</a:t>
                      </a:r>
                      <a:endParaRPr lang="en-US"/>
                    </a:p>
                  </a:txBody>
                  <a:tcPr/>
                </a:tc>
              </a:tr>
              <a:tr h="370840">
                <a:tc>
                  <a:txBody>
                    <a:bodyPr/>
                    <a:lstStyle/>
                    <a:p>
                      <a:r>
                        <a:rPr lang="en-US" smtClean="0"/>
                        <a:t>2</a:t>
                      </a:r>
                      <a:endParaRPr lang="en-US"/>
                    </a:p>
                  </a:txBody>
                  <a:tcPr/>
                </a:tc>
                <a:tc>
                  <a:txBody>
                    <a:bodyPr/>
                    <a:lstStyle/>
                    <a:p>
                      <a:r>
                        <a:rPr lang="en-US" smtClean="0"/>
                        <a:t>0.262</a:t>
                      </a:r>
                      <a:endParaRPr lang="en-US"/>
                    </a:p>
                  </a:txBody>
                  <a:tcPr/>
                </a:tc>
                <a:tc>
                  <a:txBody>
                    <a:bodyPr/>
                    <a:lstStyle/>
                    <a:p>
                      <a:r>
                        <a:rPr lang="en-US" sz="1800" smtClean="0"/>
                        <a:t>Features + Fisher Vectors  + Linear classifier </a:t>
                      </a:r>
                      <a:endParaRPr lang="en-US"/>
                    </a:p>
                  </a:txBody>
                  <a:tcPr/>
                </a:tc>
                <a:tc>
                  <a:txBody>
                    <a:bodyPr/>
                    <a:lstStyle/>
                    <a:p>
                      <a:r>
                        <a:rPr lang="en-US" smtClean="0"/>
                        <a:t>ISI</a:t>
                      </a:r>
                      <a:endParaRPr lang="en-US"/>
                    </a:p>
                  </a:txBody>
                  <a:tcPr/>
                </a:tc>
                <a:tc>
                  <a:txBody>
                    <a:bodyPr/>
                    <a:lstStyle/>
                    <a:p>
                      <a:r>
                        <a:rPr lang="en-US" sz="1800" err="1" smtClean="0"/>
                        <a:t>Gunji</a:t>
                      </a:r>
                      <a:r>
                        <a:rPr lang="en-US" sz="1800" smtClean="0"/>
                        <a:t> et al</a:t>
                      </a:r>
                      <a:endParaRPr lang="en-US"/>
                    </a:p>
                  </a:txBody>
                  <a:tcPr/>
                </a:tc>
              </a:tr>
              <a:tr h="370840">
                <a:tc>
                  <a:txBody>
                    <a:bodyPr/>
                    <a:lstStyle/>
                    <a:p>
                      <a:r>
                        <a:rPr lang="en-US" smtClean="0"/>
                        <a:t>3</a:t>
                      </a:r>
                      <a:endParaRPr lang="en-US"/>
                    </a:p>
                  </a:txBody>
                  <a:tcPr/>
                </a:tc>
                <a:tc>
                  <a:txBody>
                    <a:bodyPr/>
                    <a:lstStyle/>
                    <a:p>
                      <a:r>
                        <a:rPr lang="en-US" smtClean="0"/>
                        <a:t>0.270</a:t>
                      </a:r>
                      <a:endParaRPr lang="en-US"/>
                    </a:p>
                  </a:txBody>
                  <a:tcPr/>
                </a:tc>
                <a:tc>
                  <a:txBody>
                    <a:bodyPr/>
                    <a:lstStyle/>
                    <a:p>
                      <a:r>
                        <a:rPr lang="en-US" sz="1800" smtClean="0"/>
                        <a:t>Features + FV + SVM </a:t>
                      </a:r>
                      <a:endParaRPr lang="en-US"/>
                    </a:p>
                  </a:txBody>
                  <a:tcPr/>
                </a:tc>
                <a:tc>
                  <a:txBody>
                    <a:bodyPr/>
                    <a:lstStyle/>
                    <a:p>
                      <a:r>
                        <a:rPr lang="en-US" sz="1800" smtClean="0"/>
                        <a:t>OXFORD_VGG </a:t>
                      </a:r>
                      <a:endParaRPr lang="en-US"/>
                    </a:p>
                  </a:txBody>
                  <a:tcPr/>
                </a:tc>
                <a:tc>
                  <a:txBody>
                    <a:bodyPr/>
                    <a:lstStyle/>
                    <a:p>
                      <a:r>
                        <a:rPr lang="en-US" sz="1800" err="1" smtClean="0"/>
                        <a:t>Simonyan</a:t>
                      </a:r>
                      <a:r>
                        <a:rPr lang="en-US" sz="1800" smtClean="0"/>
                        <a:t> et al</a:t>
                      </a:r>
                      <a:endParaRPr lang="en-US"/>
                    </a:p>
                  </a:txBody>
                  <a:tcPr/>
                </a:tc>
              </a:tr>
              <a:tr h="370840">
                <a:tc>
                  <a:txBody>
                    <a:bodyPr/>
                    <a:lstStyle/>
                    <a:p>
                      <a:r>
                        <a:rPr lang="en-US" smtClean="0"/>
                        <a:t>4</a:t>
                      </a:r>
                      <a:endParaRPr lang="en-US"/>
                    </a:p>
                  </a:txBody>
                  <a:tcPr/>
                </a:tc>
                <a:tc>
                  <a:txBody>
                    <a:bodyPr/>
                    <a:lstStyle/>
                    <a:p>
                      <a:r>
                        <a:rPr lang="en-US" smtClean="0"/>
                        <a:t>0.271</a:t>
                      </a:r>
                      <a:endParaRPr lang="en-US"/>
                    </a:p>
                  </a:txBody>
                  <a:tcPr/>
                </a:tc>
                <a:tc>
                  <a:txBody>
                    <a:bodyPr/>
                    <a:lstStyle/>
                    <a:p>
                      <a:r>
                        <a:rPr lang="en-US" sz="1800" smtClean="0"/>
                        <a:t>SIFT + FV + PQ + SVM </a:t>
                      </a:r>
                      <a:endParaRPr lang="en-US"/>
                    </a:p>
                  </a:txBody>
                  <a:tcPr/>
                </a:tc>
                <a:tc>
                  <a:txBody>
                    <a:bodyPr/>
                    <a:lstStyle/>
                    <a:p>
                      <a:r>
                        <a:rPr lang="en-US" sz="1800" smtClean="0"/>
                        <a:t>XRCE/INRIA</a:t>
                      </a:r>
                      <a:endParaRPr lang="en-US"/>
                    </a:p>
                  </a:txBody>
                  <a:tcPr/>
                </a:tc>
                <a:tc>
                  <a:txBody>
                    <a:bodyPr/>
                    <a:lstStyle/>
                    <a:p>
                      <a:r>
                        <a:rPr lang="en-US" sz="1800" err="1" smtClean="0"/>
                        <a:t>Perronin</a:t>
                      </a:r>
                      <a:r>
                        <a:rPr lang="en-US" sz="1800" smtClean="0"/>
                        <a:t> et al</a:t>
                      </a:r>
                      <a:endParaRPr lang="en-US"/>
                    </a:p>
                  </a:txBody>
                  <a:tcPr/>
                </a:tc>
              </a:tr>
              <a:tr h="370840">
                <a:tc>
                  <a:txBody>
                    <a:bodyPr/>
                    <a:lstStyle/>
                    <a:p>
                      <a:r>
                        <a:rPr lang="en-US" smtClean="0"/>
                        <a:t>5</a:t>
                      </a:r>
                      <a:endParaRPr lang="en-US"/>
                    </a:p>
                  </a:txBody>
                  <a:tcPr/>
                </a:tc>
                <a:tc>
                  <a:txBody>
                    <a:bodyPr/>
                    <a:lstStyle/>
                    <a:p>
                      <a:r>
                        <a:rPr lang="en-US" smtClean="0"/>
                        <a:t>0.300</a:t>
                      </a:r>
                      <a:endParaRPr lang="en-US"/>
                    </a:p>
                  </a:txBody>
                  <a:tcPr/>
                </a:tc>
                <a:tc>
                  <a:txBody>
                    <a:bodyPr/>
                    <a:lstStyle/>
                    <a:p>
                      <a:r>
                        <a:rPr lang="en-US" sz="1800" smtClean="0"/>
                        <a:t>Color </a:t>
                      </a:r>
                      <a:r>
                        <a:rPr lang="en-US" sz="1800" err="1" smtClean="0"/>
                        <a:t>desc</a:t>
                      </a:r>
                      <a:r>
                        <a:rPr lang="en-US" sz="1800" smtClean="0"/>
                        <a:t>. + SVM </a:t>
                      </a:r>
                      <a:endParaRPr lang="en-US"/>
                    </a:p>
                  </a:txBody>
                  <a:tcPr/>
                </a:tc>
                <a:tc>
                  <a:txBody>
                    <a:bodyPr/>
                    <a:lstStyle/>
                    <a:p>
                      <a:r>
                        <a:rPr lang="en-US" sz="1800" smtClean="0"/>
                        <a:t>Univ. of Amsterdam </a:t>
                      </a:r>
                      <a:endParaRPr lang="en-US"/>
                    </a:p>
                  </a:txBody>
                  <a:tcPr/>
                </a:tc>
                <a:tc>
                  <a:txBody>
                    <a:bodyPr/>
                    <a:lstStyle/>
                    <a:p>
                      <a:r>
                        <a:rPr lang="en-US" sz="1800" smtClean="0"/>
                        <a:t>van de </a:t>
                      </a:r>
                      <a:r>
                        <a:rPr lang="en-US" sz="1800" err="1" smtClean="0"/>
                        <a:t>Sande</a:t>
                      </a:r>
                      <a:r>
                        <a:rPr lang="en-US" sz="1800" smtClean="0"/>
                        <a:t> et al</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5601" name="Picture 4" descr="imagenetexamples.jpg"/>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188914" y="101600"/>
            <a:ext cx="6148387" cy="6697133"/>
          </a:xfrm>
          <a:prstGeom prst="rect">
            <a:avLst/>
          </a:prstGeom>
          <a:noFill/>
          <a:ln>
            <a:noFill/>
          </a:ln>
        </p:spPr>
      </p:pic>
      <p:sp>
        <p:nvSpPr>
          <p:cNvPr id="25602" name="TextBox 5"/>
          <p:cNvSpPr txBox="1">
            <a:spLocks noChangeArrowheads="1"/>
          </p:cNvSpPr>
          <p:nvPr/>
        </p:nvSpPr>
        <p:spPr bwMode="auto">
          <a:xfrm>
            <a:off x="6681788" y="391584"/>
            <a:ext cx="2360612" cy="3046988"/>
          </a:xfrm>
          <a:prstGeom prst="rect">
            <a:avLst/>
          </a:prstGeom>
          <a:noFill/>
          <a:ln>
            <a:noFill/>
          </a:ln>
        </p:spPr>
        <p:txBody>
          <a:bodyPr>
            <a:spAutoFit/>
          </a:bodyPr>
          <a:lstStyle>
            <a:lvl1pPr>
              <a:defRPr>
                <a:solidFill>
                  <a:schemeClr val="tx1"/>
                </a:solidFill>
                <a:latin typeface="Calibri" pitchFamily="34" charset="0"/>
                <a:ea typeface="ＭＳ Ｐゴシック" charset="0"/>
                <a:cs typeface="ＭＳ Ｐゴシック" charset="0"/>
              </a:defRPr>
            </a:lvl1pPr>
            <a:lvl2pPr marL="742950" indent="-285750">
              <a:defRPr>
                <a:solidFill>
                  <a:schemeClr val="tx1"/>
                </a:solidFill>
                <a:latin typeface="Calibri" pitchFamily="34" charset="0"/>
                <a:ea typeface="ＭＳ Ｐゴシック" charset="0"/>
              </a:defRPr>
            </a:lvl2pPr>
            <a:lvl3pPr marL="1143000" indent="-228600">
              <a:defRPr>
                <a:solidFill>
                  <a:schemeClr val="tx1"/>
                </a:solidFill>
                <a:latin typeface="Calibri" pitchFamily="34" charset="0"/>
                <a:ea typeface="ＭＳ Ｐゴシック" charset="0"/>
              </a:defRPr>
            </a:lvl3pPr>
            <a:lvl4pPr marL="1600200" indent="-228600">
              <a:defRPr>
                <a:solidFill>
                  <a:schemeClr val="tx1"/>
                </a:solidFill>
                <a:latin typeface="Calibri" pitchFamily="34" charset="0"/>
                <a:ea typeface="ＭＳ Ｐゴシック" charset="0"/>
              </a:defRPr>
            </a:lvl4pPr>
            <a:lvl5pPr marL="2057400" indent="-228600">
              <a:defRPr>
                <a:solidFill>
                  <a:schemeClr val="tx1"/>
                </a:solidFill>
                <a:latin typeface="Calibri" pitchFamily="34" charset="0"/>
                <a:ea typeface="ＭＳ Ｐゴシック" charset="0"/>
              </a:defRPr>
            </a:lvl5pPr>
            <a:lvl6pPr marL="2514600" indent="-228600" fontAlgn="base">
              <a:spcBef>
                <a:spcPct val="0"/>
              </a:spcBef>
              <a:spcAft>
                <a:spcPct val="0"/>
              </a:spcAft>
              <a:defRPr>
                <a:solidFill>
                  <a:schemeClr val="tx1"/>
                </a:solidFill>
                <a:latin typeface="Calibri" pitchFamily="34" charset="0"/>
                <a:ea typeface="ＭＳ Ｐゴシック" charset="0"/>
              </a:defRPr>
            </a:lvl6pPr>
            <a:lvl7pPr marL="2971800" indent="-228600" fontAlgn="base">
              <a:spcBef>
                <a:spcPct val="0"/>
              </a:spcBef>
              <a:spcAft>
                <a:spcPct val="0"/>
              </a:spcAft>
              <a:defRPr>
                <a:solidFill>
                  <a:schemeClr val="tx1"/>
                </a:solidFill>
                <a:latin typeface="Calibri" pitchFamily="34" charset="0"/>
                <a:ea typeface="ＭＳ Ｐゴシック" charset="0"/>
              </a:defRPr>
            </a:lvl7pPr>
            <a:lvl8pPr marL="3429000" indent="-228600" fontAlgn="base">
              <a:spcBef>
                <a:spcPct val="0"/>
              </a:spcBef>
              <a:spcAft>
                <a:spcPct val="0"/>
              </a:spcAft>
              <a:defRPr>
                <a:solidFill>
                  <a:schemeClr val="tx1"/>
                </a:solidFill>
                <a:latin typeface="Calibri" pitchFamily="34" charset="0"/>
                <a:ea typeface="ＭＳ Ｐゴシック" charset="0"/>
              </a:defRPr>
            </a:lvl8pPr>
            <a:lvl9pPr marL="3886200" indent="-228600" fontAlgn="base">
              <a:spcBef>
                <a:spcPct val="0"/>
              </a:spcBef>
              <a:spcAft>
                <a:spcPct val="0"/>
              </a:spcAft>
              <a:defRPr>
                <a:solidFill>
                  <a:schemeClr val="tx1"/>
                </a:solidFill>
                <a:latin typeface="Calibri" pitchFamily="34" charset="0"/>
                <a:ea typeface="ＭＳ Ｐゴシック" charset="0"/>
              </a:defRPr>
            </a:lvl9pPr>
          </a:lstStyle>
          <a:p>
            <a:r>
              <a:rPr lang="en-US" sz="3200" i="0" smtClean="0"/>
              <a:t>Examples </a:t>
            </a:r>
            <a:r>
              <a:rPr lang="en-US" sz="3200" i="0"/>
              <a:t>of how well the </a:t>
            </a:r>
            <a:r>
              <a:rPr lang="en-US" sz="3200" i="0" smtClean="0"/>
              <a:t>CNN worked </a:t>
            </a:r>
            <a:r>
              <a:rPr lang="en-US" sz="3200" i="0"/>
              <a:t>for object </a:t>
            </a:r>
            <a:r>
              <a:rPr lang="en-US" sz="3200" i="0" smtClean="0"/>
              <a:t>recognition</a:t>
            </a:r>
            <a:endParaRPr lang="en-US" sz="3200" i="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fontScale="90000"/>
          </a:bodyPr>
          <a:lstStyle/>
          <a:p>
            <a:r>
              <a:rPr lang="en-US" sz="4900" smtClean="0"/>
              <a:t>ILSVRC 2013</a:t>
            </a:r>
            <a:br>
              <a:rPr lang="en-US" sz="4900" smtClean="0"/>
            </a:br>
            <a:r>
              <a:rPr lang="en-US" sz="4900" smtClean="0"/>
              <a:t> with Large-Scale Object Detection</a:t>
            </a:r>
            <a:endParaRPr lang="en-US"/>
          </a:p>
        </p:txBody>
      </p:sp>
      <p:sp>
        <p:nvSpPr>
          <p:cNvPr id="24" name="Right Arrow 23"/>
          <p:cNvSpPr/>
          <p:nvPr/>
        </p:nvSpPr>
        <p:spPr>
          <a:xfrm>
            <a:off x="6860429" y="7211181"/>
            <a:ext cx="786191" cy="51283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b="1">
                <a:solidFill>
                  <a:schemeClr val="tx1"/>
                </a:solidFill>
              </a:rPr>
              <a:t>3</a:t>
            </a:r>
            <a:r>
              <a:rPr lang="en-US" b="1" smtClean="0">
                <a:solidFill>
                  <a:schemeClr val="tx1"/>
                </a:solidFill>
              </a:rPr>
              <a:t>x</a:t>
            </a:r>
            <a:endParaRPr lang="en-US" sz="2400" b="1">
              <a:solidFill>
                <a:schemeClr val="tx1"/>
              </a:solidFill>
            </a:endParaRPr>
          </a:p>
        </p:txBody>
      </p:sp>
      <p:sp>
        <p:nvSpPr>
          <p:cNvPr id="29" name="Rectangle 28"/>
          <p:cNvSpPr/>
          <p:nvPr/>
        </p:nvSpPr>
        <p:spPr>
          <a:xfrm>
            <a:off x="2692399" y="6347839"/>
            <a:ext cx="6451601" cy="477603"/>
          </a:xfrm>
          <a:prstGeom prst="rect">
            <a:avLst/>
          </a:prstGeom>
        </p:spPr>
        <p:txBody>
          <a:bodyPr wrap="square">
            <a:spAutoFit/>
          </a:bodyPr>
          <a:lstStyle/>
          <a:p>
            <a:r>
              <a:rPr lang="en-US" b="0" i="0">
                <a:solidFill>
                  <a:srgbClr val="000090"/>
                </a:solidFill>
                <a:latin typeface="+mn-lt"/>
              </a:rPr>
              <a:t>http://image-</a:t>
            </a:r>
            <a:r>
              <a:rPr lang="en-US" b="0" i="0" err="1">
                <a:solidFill>
                  <a:srgbClr val="000090"/>
                </a:solidFill>
                <a:latin typeface="+mn-lt"/>
              </a:rPr>
              <a:t>net.org</a:t>
            </a:r>
            <a:r>
              <a:rPr lang="en-US" b="0" i="0">
                <a:solidFill>
                  <a:srgbClr val="000090"/>
                </a:solidFill>
                <a:latin typeface="+mn-lt"/>
              </a:rPr>
              <a:t>/challenges/LSVRC/</a:t>
            </a:r>
            <a:r>
              <a:rPr lang="en-US" b="0" i="0" smtClean="0">
                <a:solidFill>
                  <a:srgbClr val="000090"/>
                </a:solidFill>
                <a:latin typeface="+mn-lt"/>
              </a:rPr>
              <a:t>2013/</a:t>
            </a:r>
            <a:endParaRPr lang="en-US" b="0" i="0">
              <a:solidFill>
                <a:srgbClr val="000090"/>
              </a:solidFill>
              <a:latin typeface="+mn-lt"/>
            </a:endParaRPr>
          </a:p>
        </p:txBody>
      </p:sp>
      <p:sp>
        <p:nvSpPr>
          <p:cNvPr id="3" name="TextBox 2"/>
          <p:cNvSpPr txBox="1"/>
          <p:nvPr/>
        </p:nvSpPr>
        <p:spPr>
          <a:xfrm>
            <a:off x="1127571" y="1832000"/>
            <a:ext cx="7189420" cy="461665"/>
          </a:xfrm>
          <a:prstGeom prst="rect">
            <a:avLst/>
          </a:prstGeom>
          <a:noFill/>
        </p:spPr>
        <p:txBody>
          <a:bodyPr wrap="square" rtlCol="0">
            <a:spAutoFit/>
          </a:bodyPr>
          <a:lstStyle/>
          <a:p>
            <a:pPr algn="ctr"/>
            <a:r>
              <a:rPr lang="en-US" sz="2400" b="0" i="0" smtClean="0">
                <a:latin typeface="+mn-lt"/>
              </a:rPr>
              <a:t>Fully annotated 200 object classes across 60,000 images </a:t>
            </a:r>
            <a:endParaRPr lang="en-US" sz="2400" b="0" i="0">
              <a:latin typeface="+mn-lt"/>
            </a:endParaRPr>
          </a:p>
        </p:txBody>
      </p:sp>
      <p:sp>
        <p:nvSpPr>
          <p:cNvPr id="15" name="TextBox 14"/>
          <p:cNvSpPr txBox="1"/>
          <p:nvPr/>
        </p:nvSpPr>
        <p:spPr>
          <a:xfrm>
            <a:off x="1524000" y="5410200"/>
            <a:ext cx="6019800" cy="830997"/>
          </a:xfrm>
          <a:prstGeom prst="rect">
            <a:avLst/>
          </a:prstGeom>
          <a:noFill/>
        </p:spPr>
        <p:txBody>
          <a:bodyPr wrap="square" rtlCol="0">
            <a:spAutoFit/>
          </a:bodyPr>
          <a:lstStyle/>
          <a:p>
            <a:pPr algn="ctr"/>
            <a:r>
              <a:rPr lang="en-US" sz="2400" b="0" i="0" smtClean="0">
                <a:latin typeface="+mn-lt"/>
              </a:rPr>
              <a:t>Allows evaluation of generic object detection in cluttered scenes at scale</a:t>
            </a:r>
            <a:endParaRPr lang="en-US" sz="2400" b="0" i="0">
              <a:latin typeface="+mn-lt"/>
            </a:endParaRPr>
          </a:p>
        </p:txBody>
      </p:sp>
      <p:pic>
        <p:nvPicPr>
          <p:cNvPr id="5" name="Picture 4"/>
          <p:cNvPicPr>
            <a:picLocks noChangeAspect="1"/>
          </p:cNvPicPr>
          <p:nvPr/>
        </p:nvPicPr>
        <p:blipFill>
          <a:blip r:embed="rId3"/>
          <a:stretch>
            <a:fillRect/>
          </a:stretch>
        </p:blipFill>
        <p:spPr>
          <a:xfrm>
            <a:off x="2158998" y="2380542"/>
            <a:ext cx="4491827" cy="2991557"/>
          </a:xfrm>
          <a:prstGeom prst="rect">
            <a:avLst/>
          </a:prstGeom>
        </p:spPr>
      </p:pic>
      <p:sp>
        <p:nvSpPr>
          <p:cNvPr id="6" name="Rectangle 5"/>
          <p:cNvSpPr/>
          <p:nvPr/>
        </p:nvSpPr>
        <p:spPr>
          <a:xfrm>
            <a:off x="2158998" y="2815167"/>
            <a:ext cx="1947335" cy="176741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941231" y="3041648"/>
            <a:ext cx="2709594" cy="1138766"/>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829047" y="3481917"/>
            <a:ext cx="2372786" cy="1598082"/>
          </a:xfrm>
          <a:prstGeom prst="rect">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722281" y="2772834"/>
            <a:ext cx="945255" cy="2084915"/>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4148666" y="2804584"/>
            <a:ext cx="359834" cy="486833"/>
          </a:xfrm>
          <a:prstGeom prst="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5105398" y="2787652"/>
            <a:ext cx="482601" cy="222247"/>
          </a:xfrm>
          <a:prstGeom prst="rect">
            <a:avLst/>
          </a:prstGeom>
          <a:noFill/>
          <a:ln w="38100" cmpd="sng">
            <a:solidFill>
              <a:srgbClr val="1BFF1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767242" y="3276600"/>
            <a:ext cx="1843358" cy="16764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FFFF00"/>
                </a:solidFill>
              </a:rPr>
              <a:t>Person</a:t>
            </a:r>
          </a:p>
          <a:p>
            <a:pPr algn="ctr"/>
            <a:r>
              <a:rPr lang="en-US" smtClean="0">
                <a:solidFill>
                  <a:srgbClr val="FF0000"/>
                </a:solidFill>
              </a:rPr>
              <a:t>Car</a:t>
            </a:r>
          </a:p>
          <a:p>
            <a:pPr algn="ctr"/>
            <a:r>
              <a:rPr lang="en-US">
                <a:solidFill>
                  <a:schemeClr val="accent5"/>
                </a:solidFill>
              </a:rPr>
              <a:t>Motorcycle</a:t>
            </a:r>
            <a:endParaRPr lang="en-US" smtClean="0">
              <a:solidFill>
                <a:schemeClr val="accent5"/>
              </a:solidFill>
            </a:endParaRPr>
          </a:p>
          <a:p>
            <a:pPr algn="ctr"/>
            <a:r>
              <a:rPr lang="en-US" smtClean="0">
                <a:solidFill>
                  <a:srgbClr val="1BFF17"/>
                </a:solidFill>
              </a:rPr>
              <a:t>Helmet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ImageNet</a:t>
            </a:r>
            <a:r>
              <a:rPr lang="en-US" smtClean="0"/>
              <a:t> 2013: top rankers</a:t>
            </a:r>
            <a:endParaRPr lang="en-US"/>
          </a:p>
        </p:txBody>
      </p:sp>
      <p:sp>
        <p:nvSpPr>
          <p:cNvPr id="3" name="Content Placeholder 2"/>
          <p:cNvSpPr>
            <a:spLocks noGrp="1"/>
          </p:cNvSpPr>
          <p:nvPr>
            <p:ph idx="1"/>
          </p:nvPr>
        </p:nvSpPr>
        <p:spPr>
          <a:xfrm>
            <a:off x="358775" y="1412875"/>
            <a:ext cx="8407400" cy="914689"/>
          </a:xfrm>
        </p:spPr>
        <p:txBody>
          <a:bodyPr/>
          <a:lstStyle/>
          <a:p>
            <a:pPr marL="0" indent="0">
              <a:buNone/>
            </a:pPr>
            <a:r>
              <a:rPr lang="en-US" sz="2000" smtClean="0"/>
              <a:t>http</a:t>
            </a:r>
            <a:r>
              <a:rPr lang="en-US" sz="2000"/>
              <a:t>://www.image-net.org/challenges/LSVRC/2013/results.php</a:t>
            </a:r>
            <a:endParaRPr lang="en-US" sz="2400"/>
          </a:p>
        </p:txBody>
      </p:sp>
      <p:graphicFrame>
        <p:nvGraphicFramePr>
          <p:cNvPr id="4" name="Table 3"/>
          <p:cNvGraphicFramePr>
            <a:graphicFrameLocks noGrp="1"/>
          </p:cNvGraphicFramePr>
          <p:nvPr/>
        </p:nvGraphicFramePr>
        <p:xfrm>
          <a:off x="356261" y="2240145"/>
          <a:ext cx="8555486" cy="3571240"/>
        </p:xfrm>
        <a:graphic>
          <a:graphicData uri="http://schemas.openxmlformats.org/drawingml/2006/table">
            <a:tbl>
              <a:tblPr firstRow="1" bandRow="1">
                <a:tableStyleId>{5C22544A-7EE6-4342-B048-85BDC9FD1C3A}</a:tableStyleId>
              </a:tblPr>
              <a:tblGrid>
                <a:gridCol w="403760"/>
                <a:gridCol w="1199408"/>
                <a:gridCol w="2974398"/>
                <a:gridCol w="1739970"/>
                <a:gridCol w="2237950"/>
              </a:tblGrid>
              <a:tr h="370840">
                <a:tc>
                  <a:txBody>
                    <a:bodyPr/>
                    <a:lstStyle/>
                    <a:p>
                      <a:r>
                        <a:rPr lang="en-US" smtClean="0"/>
                        <a:t>N</a:t>
                      </a:r>
                      <a:endParaRPr lang="en-US"/>
                    </a:p>
                  </a:txBody>
                  <a:tcPr/>
                </a:tc>
                <a:tc>
                  <a:txBody>
                    <a:bodyPr/>
                    <a:lstStyle/>
                    <a:p>
                      <a:r>
                        <a:rPr lang="en-US" smtClean="0"/>
                        <a:t>Error-5</a:t>
                      </a:r>
                      <a:endParaRPr lang="en-US"/>
                    </a:p>
                  </a:txBody>
                  <a:tcPr/>
                </a:tc>
                <a:tc>
                  <a:txBody>
                    <a:bodyPr/>
                    <a:lstStyle/>
                    <a:p>
                      <a:r>
                        <a:rPr lang="en-US" smtClean="0"/>
                        <a:t>Algorithm</a:t>
                      </a:r>
                      <a:endParaRPr lang="en-US"/>
                    </a:p>
                  </a:txBody>
                  <a:tcPr/>
                </a:tc>
                <a:tc>
                  <a:txBody>
                    <a:bodyPr/>
                    <a:lstStyle/>
                    <a:p>
                      <a:r>
                        <a:rPr lang="en-US" smtClean="0"/>
                        <a:t>Team</a:t>
                      </a:r>
                      <a:endParaRPr lang="en-US"/>
                    </a:p>
                  </a:txBody>
                  <a:tcPr/>
                </a:tc>
                <a:tc>
                  <a:txBody>
                    <a:bodyPr/>
                    <a:lstStyle/>
                    <a:p>
                      <a:r>
                        <a:rPr lang="en-US" smtClean="0"/>
                        <a:t>Authors</a:t>
                      </a:r>
                      <a:endParaRPr lang="en-US"/>
                    </a:p>
                  </a:txBody>
                  <a:tcPr/>
                </a:tc>
              </a:tr>
              <a:tr h="370840">
                <a:tc>
                  <a:txBody>
                    <a:bodyPr/>
                    <a:lstStyle/>
                    <a:p>
                      <a:r>
                        <a:rPr lang="en-US" smtClean="0"/>
                        <a:t>1</a:t>
                      </a:r>
                      <a:endParaRPr lang="en-US"/>
                    </a:p>
                  </a:txBody>
                  <a:tcPr/>
                </a:tc>
                <a:tc>
                  <a:txBody>
                    <a:bodyPr/>
                    <a:lstStyle/>
                    <a:p>
                      <a:r>
                        <a:rPr lang="en-US" smtClean="0"/>
                        <a:t>0.117</a:t>
                      </a:r>
                      <a:endParaRPr lang="en-US"/>
                    </a:p>
                  </a:txBody>
                  <a:tcPr/>
                </a:tc>
                <a:tc>
                  <a:txBody>
                    <a:bodyPr/>
                    <a:lstStyle/>
                    <a:p>
                      <a:pPr marL="0" marR="0" indent="0" algn="l" defTabSz="914400" rtl="0" eaLnBrk="1" latinLnBrk="0" hangingPunct="1">
                        <a:spcBef>
                          <a:spcPts val="0"/>
                        </a:spcBef>
                        <a:spcAft>
                          <a:spcPts val="0"/>
                        </a:spcAft>
                        <a:buClrTx/>
                        <a:buSzTx/>
                        <a:buFontTx/>
                        <a:buNone/>
                        <a:defRPr/>
                      </a:pPr>
                      <a:r>
                        <a:rPr lang="en-US" smtClean="0"/>
                        <a:t>Deep Convolutional Neural Network</a:t>
                      </a:r>
                    </a:p>
                  </a:txBody>
                  <a:tcPr/>
                </a:tc>
                <a:tc>
                  <a:txBody>
                    <a:bodyPr/>
                    <a:lstStyle/>
                    <a:p>
                      <a:r>
                        <a:rPr lang="en-US" err="1" smtClean="0"/>
                        <a:t>Clarifi</a:t>
                      </a:r>
                      <a:endParaRPr lang="en-US"/>
                    </a:p>
                  </a:txBody>
                  <a:tcPr/>
                </a:tc>
                <a:tc>
                  <a:txBody>
                    <a:bodyPr/>
                    <a:lstStyle/>
                    <a:p>
                      <a:r>
                        <a:rPr lang="en-US" err="1" smtClean="0"/>
                        <a:t>Zeiler</a:t>
                      </a:r>
                      <a:endParaRPr lang="en-US"/>
                    </a:p>
                  </a:txBody>
                  <a:tcPr/>
                </a:tc>
              </a:tr>
              <a:tr h="370840">
                <a:tc>
                  <a:txBody>
                    <a:bodyPr/>
                    <a:lstStyle/>
                    <a:p>
                      <a:r>
                        <a:rPr lang="en-US" smtClean="0"/>
                        <a:t>2</a:t>
                      </a:r>
                      <a:endParaRPr lang="en-US"/>
                    </a:p>
                  </a:txBody>
                  <a:tcPr/>
                </a:tc>
                <a:tc>
                  <a:txBody>
                    <a:bodyPr/>
                    <a:lstStyle/>
                    <a:p>
                      <a:r>
                        <a:rPr lang="en-US" sz="1800" b="0" i="0" kern="1200" smtClean="0">
                          <a:solidFill>
                            <a:schemeClr val="dk1"/>
                          </a:solidFill>
                          <a:effectLst/>
                          <a:latin typeface="+mn-lt"/>
                          <a:ea typeface="+mn-ea"/>
                          <a:cs typeface="+mn-cs"/>
                        </a:rPr>
                        <a:t>0.129</a:t>
                      </a:r>
                      <a:endParaRPr lang="en-US"/>
                    </a:p>
                  </a:txBody>
                  <a:tcPr/>
                </a:tc>
                <a:tc>
                  <a:txBody>
                    <a:bodyPr/>
                    <a:lstStyle/>
                    <a:p>
                      <a:r>
                        <a:rPr lang="en-US" smtClean="0"/>
                        <a:t>Deep Convolutional Neural Networks</a:t>
                      </a:r>
                      <a:endParaRPr lang="en-US"/>
                    </a:p>
                  </a:txBody>
                  <a:tcPr/>
                </a:tc>
                <a:tc>
                  <a:txBody>
                    <a:bodyPr/>
                    <a:lstStyle/>
                    <a:p>
                      <a:r>
                        <a:rPr lang="en-US" err="1" smtClean="0"/>
                        <a:t>Nat.Univ</a:t>
                      </a:r>
                      <a:r>
                        <a:rPr lang="en-US" baseline="0" smtClean="0"/>
                        <a:t> </a:t>
                      </a:r>
                    </a:p>
                    <a:p>
                      <a:r>
                        <a:rPr lang="en-US" smtClean="0"/>
                        <a:t>Singapore</a:t>
                      </a:r>
                      <a:endParaRPr lang="en-US"/>
                    </a:p>
                  </a:txBody>
                  <a:tcPr/>
                </a:tc>
                <a:tc>
                  <a:txBody>
                    <a:bodyPr/>
                    <a:lstStyle/>
                    <a:p>
                      <a:r>
                        <a:rPr lang="en-US" smtClean="0"/>
                        <a:t>Min LIN</a:t>
                      </a:r>
                      <a:endParaRPr lang="en-US"/>
                    </a:p>
                  </a:txBody>
                  <a:tcPr/>
                </a:tc>
              </a:tr>
              <a:tr h="370840">
                <a:tc>
                  <a:txBody>
                    <a:bodyPr/>
                    <a:lstStyle/>
                    <a:p>
                      <a:r>
                        <a:rPr lang="en-US" smtClean="0"/>
                        <a:t>3</a:t>
                      </a:r>
                      <a:endParaRPr lang="en-US"/>
                    </a:p>
                  </a:txBody>
                  <a:tcPr/>
                </a:tc>
                <a:tc>
                  <a:txBody>
                    <a:bodyPr/>
                    <a:lstStyle/>
                    <a:p>
                      <a:r>
                        <a:rPr lang="en-US" sz="1800" b="0" i="0" kern="1200" smtClean="0">
                          <a:solidFill>
                            <a:schemeClr val="dk1"/>
                          </a:solidFill>
                          <a:effectLst/>
                          <a:latin typeface="+mn-lt"/>
                          <a:ea typeface="+mn-ea"/>
                          <a:cs typeface="+mn-cs"/>
                        </a:rPr>
                        <a:t>0.135</a:t>
                      </a:r>
                      <a:endParaRPr lang="en-US"/>
                    </a:p>
                  </a:txBody>
                  <a:tcPr/>
                </a:tc>
                <a:tc>
                  <a:txBody>
                    <a:bodyPr/>
                    <a:lstStyle/>
                    <a:p>
                      <a:pPr marL="0" marR="0" indent="0" algn="l" defTabSz="914400" rtl="0" eaLnBrk="1" latinLnBrk="0" hangingPunct="1">
                        <a:spcBef>
                          <a:spcPts val="0"/>
                        </a:spcBef>
                        <a:spcAft>
                          <a:spcPts val="0"/>
                        </a:spcAft>
                        <a:buClrTx/>
                        <a:buSzTx/>
                        <a:buFontTx/>
                        <a:buNone/>
                        <a:defRPr/>
                      </a:pPr>
                      <a:r>
                        <a:rPr lang="en-US" smtClean="0"/>
                        <a:t>Deep Convolutional Neural Networks</a:t>
                      </a:r>
                    </a:p>
                  </a:txBody>
                  <a:tcPr/>
                </a:tc>
                <a:tc>
                  <a:txBody>
                    <a:bodyPr/>
                    <a:lstStyle/>
                    <a:p>
                      <a:r>
                        <a:rPr lang="en-US" smtClean="0"/>
                        <a:t>NYU</a:t>
                      </a:r>
                      <a:endParaRPr lang="en-US"/>
                    </a:p>
                  </a:txBody>
                  <a:tcPr/>
                </a:tc>
                <a:tc>
                  <a:txBody>
                    <a:bodyPr/>
                    <a:lstStyle/>
                    <a:p>
                      <a:r>
                        <a:rPr lang="en-US" err="1" smtClean="0"/>
                        <a:t>Zeiler</a:t>
                      </a:r>
                      <a:r>
                        <a:rPr lang="en-US" smtClean="0"/>
                        <a:t> </a:t>
                      </a:r>
                    </a:p>
                    <a:p>
                      <a:r>
                        <a:rPr lang="en-US" smtClean="0"/>
                        <a:t>Fergus</a:t>
                      </a:r>
                      <a:endParaRPr lang="en-US"/>
                    </a:p>
                  </a:txBody>
                  <a:tcPr/>
                </a:tc>
              </a:tr>
              <a:tr h="370840">
                <a:tc>
                  <a:txBody>
                    <a:bodyPr/>
                    <a:lstStyle/>
                    <a:p>
                      <a:r>
                        <a:rPr lang="en-US" smtClean="0"/>
                        <a:t>4</a:t>
                      </a:r>
                      <a:endParaRPr lang="en-US"/>
                    </a:p>
                  </a:txBody>
                  <a:tcPr/>
                </a:tc>
                <a:tc>
                  <a:txBody>
                    <a:bodyPr/>
                    <a:lstStyle/>
                    <a:p>
                      <a:r>
                        <a:rPr lang="en-US" sz="1800" b="0" i="0" kern="1200" smtClean="0">
                          <a:solidFill>
                            <a:schemeClr val="dk1"/>
                          </a:solidFill>
                          <a:effectLst/>
                          <a:latin typeface="+mn-lt"/>
                          <a:ea typeface="+mn-ea"/>
                          <a:cs typeface="+mn-cs"/>
                        </a:rPr>
                        <a:t>0.135</a:t>
                      </a:r>
                      <a:endParaRPr lang="en-US"/>
                    </a:p>
                  </a:txBody>
                  <a:tcPr/>
                </a:tc>
                <a:tc>
                  <a:txBody>
                    <a:bodyPr/>
                    <a:lstStyle/>
                    <a:p>
                      <a:pPr marL="0" marR="0" indent="0" algn="l" defTabSz="914400" rtl="0" eaLnBrk="1" latinLnBrk="0" hangingPunct="1">
                        <a:spcBef>
                          <a:spcPts val="0"/>
                        </a:spcBef>
                        <a:spcAft>
                          <a:spcPts val="0"/>
                        </a:spcAft>
                        <a:buClrTx/>
                        <a:buSzTx/>
                        <a:buFontTx/>
                        <a:buNone/>
                        <a:defRPr/>
                      </a:pPr>
                      <a:r>
                        <a:rPr lang="en-US" smtClean="0"/>
                        <a:t>Deep Convolutional Neural Networks</a:t>
                      </a:r>
                    </a:p>
                  </a:txBody>
                  <a:tcPr/>
                </a:tc>
                <a:tc>
                  <a:txBody>
                    <a:bodyPr/>
                    <a:lstStyle/>
                    <a:p>
                      <a:endParaRPr lang="en-US"/>
                    </a:p>
                  </a:txBody>
                  <a:tcPr/>
                </a:tc>
                <a:tc>
                  <a:txBody>
                    <a:bodyPr/>
                    <a:lstStyle/>
                    <a:p>
                      <a:r>
                        <a:rPr lang="en-US" smtClean="0"/>
                        <a:t>Andrew Howard</a:t>
                      </a:r>
                      <a:endParaRPr lang="en-US"/>
                    </a:p>
                  </a:txBody>
                  <a:tcPr/>
                </a:tc>
              </a:tr>
              <a:tr h="370840">
                <a:tc>
                  <a:txBody>
                    <a:bodyPr/>
                    <a:lstStyle/>
                    <a:p>
                      <a:r>
                        <a:rPr lang="en-US" smtClean="0"/>
                        <a:t>5</a:t>
                      </a:r>
                      <a:endParaRPr lang="en-US"/>
                    </a:p>
                  </a:txBody>
                  <a:tcPr/>
                </a:tc>
                <a:tc>
                  <a:txBody>
                    <a:bodyPr/>
                    <a:lstStyle/>
                    <a:p>
                      <a:r>
                        <a:rPr lang="en-US" sz="1800" b="0" i="0" kern="1200" smtClean="0">
                          <a:solidFill>
                            <a:schemeClr val="dk1"/>
                          </a:solidFill>
                          <a:effectLst/>
                          <a:latin typeface="+mn-lt"/>
                          <a:ea typeface="+mn-ea"/>
                          <a:cs typeface="+mn-cs"/>
                        </a:rPr>
                        <a:t>0.137</a:t>
                      </a:r>
                      <a:endParaRPr lang="en-US"/>
                    </a:p>
                  </a:txBody>
                  <a:tcPr/>
                </a:tc>
                <a:tc>
                  <a:txBody>
                    <a:bodyPr/>
                    <a:lstStyle/>
                    <a:p>
                      <a:pPr marL="0" marR="0" indent="0" algn="l" defTabSz="914400" rtl="0" eaLnBrk="1" latinLnBrk="0" hangingPunct="1">
                        <a:spcBef>
                          <a:spcPts val="0"/>
                        </a:spcBef>
                        <a:spcAft>
                          <a:spcPts val="0"/>
                        </a:spcAft>
                        <a:buClrTx/>
                        <a:buSzTx/>
                        <a:buFontTx/>
                        <a:buNone/>
                        <a:defRPr/>
                      </a:pPr>
                      <a:r>
                        <a:rPr lang="en-US" smtClean="0"/>
                        <a:t>Deep Convolutional Neural Networks</a:t>
                      </a:r>
                    </a:p>
                  </a:txBody>
                  <a:tcPr/>
                </a:tc>
                <a:tc>
                  <a:txBody>
                    <a:bodyPr/>
                    <a:lstStyle/>
                    <a:p>
                      <a:r>
                        <a:rPr lang="en-US" err="1" smtClean="0"/>
                        <a:t>Overfeat</a:t>
                      </a:r>
                      <a:endParaRPr lang="en-US" smtClean="0"/>
                    </a:p>
                    <a:p>
                      <a:r>
                        <a:rPr lang="en-US" smtClean="0"/>
                        <a:t>NYU</a:t>
                      </a:r>
                      <a:endParaRPr lang="en-US"/>
                    </a:p>
                  </a:txBody>
                  <a:tcPr/>
                </a:tc>
                <a:tc>
                  <a:txBody>
                    <a:bodyPr/>
                    <a:lstStyle/>
                    <a:p>
                      <a:r>
                        <a:rPr lang="en-US" sz="1800" b="0" i="0" kern="1200" smtClean="0">
                          <a:solidFill>
                            <a:schemeClr val="dk1"/>
                          </a:solidFill>
                          <a:effectLst/>
                          <a:latin typeface="+mn-lt"/>
                          <a:ea typeface="+mn-ea"/>
                          <a:cs typeface="+mn-cs"/>
                        </a:rPr>
                        <a:t>Pierre </a:t>
                      </a:r>
                      <a:r>
                        <a:rPr lang="en-US" sz="1800" b="0" i="0" kern="1200" err="1" smtClean="0">
                          <a:solidFill>
                            <a:schemeClr val="dk1"/>
                          </a:solidFill>
                          <a:effectLst/>
                          <a:latin typeface="+mn-lt"/>
                          <a:ea typeface="+mn-ea"/>
                          <a:cs typeface="+mn-cs"/>
                        </a:rPr>
                        <a:t>Sermanet</a:t>
                      </a:r>
                      <a:r>
                        <a:rPr lang="en-US" sz="1800" b="0" i="0" kern="1200" smtClean="0">
                          <a:solidFill>
                            <a:schemeClr val="dk1"/>
                          </a:solidFill>
                          <a:effectLst/>
                          <a:latin typeface="+mn-lt"/>
                          <a:ea typeface="+mn-ea"/>
                          <a:cs typeface="+mn-cs"/>
                        </a:rPr>
                        <a:t> et al</a:t>
                      </a:r>
                      <a:endParaRPr lang="en-US"/>
                    </a:p>
                  </a:txBody>
                  <a:tcPr/>
                </a:tc>
              </a:tr>
            </a:tbl>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smtClean="0"/>
              <a:t>ImageNet</a:t>
            </a:r>
            <a:r>
              <a:rPr lang="en-US" smtClean="0"/>
              <a:t> Classifications 2013</a:t>
            </a:r>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71474" y="1406662"/>
            <a:ext cx="8391525" cy="4632187"/>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26258" b="-26258"/>
          <a:stretch>
            <a:fillRect/>
          </a:stretch>
        </p:blipFill>
        <p:spPr>
          <a:xfrm>
            <a:off x="1066800" y="3505200"/>
            <a:ext cx="7467600" cy="4106892"/>
          </a:xfrm>
        </p:spPr>
      </p:pic>
      <p:pic>
        <p:nvPicPr>
          <p:cNvPr id="5" name="Picture 4"/>
          <p:cNvPicPr>
            <a:picLocks noChangeAspect="1"/>
          </p:cNvPicPr>
          <p:nvPr/>
        </p:nvPicPr>
        <p:blipFill>
          <a:blip r:embed="rId3"/>
          <a:stretch>
            <a:fillRect/>
          </a:stretch>
        </p:blipFill>
        <p:spPr>
          <a:xfrm>
            <a:off x="9655" y="1"/>
            <a:ext cx="6467345" cy="4292486"/>
          </a:xfrm>
          <a:prstGeom prst="rect">
            <a:avLst/>
          </a:prstGeom>
        </p:spPr>
      </p:pic>
      <p:sp>
        <p:nvSpPr>
          <p:cNvPr id="6" name="Title 5"/>
          <p:cNvSpPr>
            <a:spLocks noGrp="1"/>
          </p:cNvSpPr>
          <p:nvPr>
            <p:ph type="title"/>
          </p:nvPr>
        </p:nvSpPr>
        <p:spPr>
          <a:xfrm>
            <a:off x="6553200" y="274638"/>
            <a:ext cx="2590800" cy="3078162"/>
          </a:xfrm>
        </p:spPr>
        <p:txBody>
          <a:bodyPr/>
          <a:lstStyle/>
          <a:p>
            <a:r>
              <a:rPr lang="en-US" smtClean="0"/>
              <a:t>CNNs </a:t>
            </a:r>
            <a:r>
              <a:rPr lang="en-US" sz="3600" smtClean="0"/>
              <a:t>for Object Detection and Recognition</a:t>
            </a:r>
            <a:endParaRPr lang="en-US" sz="360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CNNs for Object Detection</a:t>
            </a:r>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701798" y="1441387"/>
            <a:ext cx="4021559" cy="4318145"/>
          </a:xfrm>
          <a:prstGeom prst="rect">
            <a:avLst/>
          </a:prstGeom>
          <a:noFill/>
          <a:ln>
            <a:noFill/>
          </a:ln>
          <a:effec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58002" y="1417637"/>
            <a:ext cx="3071160" cy="4341895"/>
          </a:xfrm>
          <a:prstGeom prst="rect">
            <a:avLst/>
          </a:prstGeom>
          <a:noFill/>
          <a:ln>
            <a:noFill/>
          </a:ln>
          <a:effectLst/>
        </p:spPr>
      </p:pic>
      <p:sp>
        <p:nvSpPr>
          <p:cNvPr id="3" name="Content Placeholder 2"/>
          <p:cNvSpPr>
            <a:spLocks noGrp="1"/>
          </p:cNvSpPr>
          <p:nvPr>
            <p:ph idx="1"/>
          </p:nvPr>
        </p:nvSpPr>
        <p:spPr>
          <a:xfrm>
            <a:off x="381000" y="6019800"/>
            <a:ext cx="8407400" cy="629397"/>
          </a:xfrm>
        </p:spPr>
        <p:txBody>
          <a:bodyPr/>
          <a:lstStyle/>
          <a:p>
            <a:pPr marL="0" indent="0" algn="ctr">
              <a:buNone/>
            </a:pPr>
            <a:r>
              <a:rPr lang="en-US" err="1"/>
              <a:t>S</a:t>
            </a:r>
            <a:r>
              <a:rPr lang="en-US" err="1" smtClean="0"/>
              <a:t>ermanet</a:t>
            </a:r>
            <a:r>
              <a:rPr lang="en-US" smtClean="0"/>
              <a:t>, CVPR 2014</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smtClean="0">
                <a:latin typeface="Calibri" pitchFamily="34" charset="0"/>
              </a:rPr>
              <a:t>Neural Network Architecture</a:t>
            </a:r>
            <a:endParaRPr lang="en-US">
              <a:latin typeface="Calibri" pitchFamily="34" charset="0"/>
            </a:endParaRPr>
          </a:p>
        </p:txBody>
      </p:sp>
      <p:sp>
        <p:nvSpPr>
          <p:cNvPr id="1241091" name="Rectangle 3"/>
          <p:cNvSpPr>
            <a:spLocks noGrp="1" noChangeArrowheads="1"/>
          </p:cNvSpPr>
          <p:nvPr>
            <p:ph idx="1"/>
          </p:nvPr>
        </p:nvSpPr>
        <p:spPr>
          <a:xfrm>
            <a:off x="609600" y="1600200"/>
            <a:ext cx="8077200" cy="4800600"/>
          </a:xfrm>
        </p:spPr>
        <p:txBody>
          <a:bodyPr rtlCol="0">
            <a:normAutofit fontScale="92500" lnSpcReduction="20000"/>
          </a:bodyPr>
          <a:lstStyle/>
          <a:p>
            <a:pPr eaLnBrk="1" hangingPunct="1">
              <a:spcAft>
                <a:spcPts val="0"/>
              </a:spcAft>
              <a:defRPr/>
            </a:pPr>
            <a:r>
              <a:rPr lang="en-US" smtClean="0">
                <a:ea typeface="+mn-ea"/>
              </a:rPr>
              <a:t>large number of </a:t>
            </a:r>
            <a:r>
              <a:rPr lang="en-US" b="1" smtClean="0">
                <a:solidFill>
                  <a:srgbClr val="CC3300"/>
                </a:solidFill>
                <a:ea typeface="+mn-ea"/>
              </a:rPr>
              <a:t>units</a:t>
            </a:r>
            <a:endParaRPr lang="en-US" smtClean="0">
              <a:ea typeface="+mn-ea"/>
            </a:endParaRPr>
          </a:p>
          <a:p>
            <a:pPr lvl="1" eaLnBrk="1" hangingPunct="1">
              <a:spcAft>
                <a:spcPts val="0"/>
              </a:spcAft>
              <a:defRPr/>
            </a:pPr>
            <a:r>
              <a:rPr lang="en-US" smtClean="0">
                <a:ea typeface="+mn-ea"/>
              </a:rPr>
              <a:t>simple neuron-like processing elements</a:t>
            </a:r>
          </a:p>
          <a:p>
            <a:pPr eaLnBrk="1" hangingPunct="1">
              <a:spcAft>
                <a:spcPts val="0"/>
              </a:spcAft>
              <a:defRPr/>
            </a:pPr>
            <a:r>
              <a:rPr lang="en-US" smtClean="0">
                <a:ea typeface="+mn-ea"/>
              </a:rPr>
              <a:t>connected by a large number of </a:t>
            </a:r>
            <a:r>
              <a:rPr lang="en-US" b="1" smtClean="0">
                <a:solidFill>
                  <a:srgbClr val="CC3300"/>
                </a:solidFill>
                <a:ea typeface="+mn-ea"/>
              </a:rPr>
              <a:t>links</a:t>
            </a:r>
          </a:p>
          <a:p>
            <a:pPr lvl="1" eaLnBrk="1" hangingPunct="1">
              <a:spcAft>
                <a:spcPts val="0"/>
              </a:spcAft>
              <a:defRPr/>
            </a:pPr>
            <a:r>
              <a:rPr lang="en-US" smtClean="0">
                <a:ea typeface="+mn-ea"/>
              </a:rPr>
              <a:t>directed from one unit to another</a:t>
            </a:r>
          </a:p>
          <a:p>
            <a:pPr eaLnBrk="1" hangingPunct="1">
              <a:spcAft>
                <a:spcPts val="0"/>
              </a:spcAft>
              <a:defRPr/>
            </a:pPr>
            <a:r>
              <a:rPr lang="en-US" smtClean="0">
                <a:ea typeface="+mn-ea"/>
              </a:rPr>
              <a:t>a </a:t>
            </a:r>
            <a:r>
              <a:rPr lang="en-US" b="1" smtClean="0">
                <a:solidFill>
                  <a:srgbClr val="CC3300"/>
                </a:solidFill>
                <a:ea typeface="+mn-ea"/>
              </a:rPr>
              <a:t>weight</a:t>
            </a:r>
            <a:r>
              <a:rPr lang="en-US" smtClean="0">
                <a:ea typeface="+mn-ea"/>
              </a:rPr>
              <a:t> associated with each link</a:t>
            </a:r>
          </a:p>
          <a:p>
            <a:pPr lvl="1" eaLnBrk="1" hangingPunct="1">
              <a:spcAft>
                <a:spcPts val="0"/>
              </a:spcAft>
              <a:defRPr/>
            </a:pPr>
            <a:r>
              <a:rPr lang="en-US" smtClean="0">
                <a:ea typeface="+mn-ea"/>
              </a:rPr>
              <a:t>positive or negative real values</a:t>
            </a:r>
          </a:p>
          <a:p>
            <a:pPr lvl="1" eaLnBrk="1" hangingPunct="1">
              <a:spcAft>
                <a:spcPts val="0"/>
              </a:spcAft>
              <a:defRPr/>
            </a:pPr>
            <a:r>
              <a:rPr lang="en-US" smtClean="0">
                <a:ea typeface="+mn-ea"/>
              </a:rPr>
              <a:t>means of long term storage</a:t>
            </a:r>
          </a:p>
          <a:p>
            <a:pPr lvl="1" eaLnBrk="1" hangingPunct="1">
              <a:spcAft>
                <a:spcPts val="0"/>
              </a:spcAft>
              <a:defRPr/>
            </a:pPr>
            <a:r>
              <a:rPr lang="en-US" smtClean="0">
                <a:ea typeface="+mn-ea"/>
              </a:rPr>
              <a:t>adjusted by learning</a:t>
            </a:r>
          </a:p>
          <a:p>
            <a:pPr eaLnBrk="1" hangingPunct="1">
              <a:spcAft>
                <a:spcPts val="0"/>
              </a:spcAft>
              <a:defRPr/>
            </a:pPr>
            <a:r>
              <a:rPr lang="en-US" smtClean="0">
                <a:ea typeface="+mn-ea"/>
              </a:rPr>
              <a:t>an </a:t>
            </a:r>
            <a:r>
              <a:rPr lang="en-US" b="1" smtClean="0">
                <a:solidFill>
                  <a:srgbClr val="CC3300"/>
                </a:solidFill>
                <a:ea typeface="+mn-ea"/>
              </a:rPr>
              <a:t>activation </a:t>
            </a:r>
            <a:r>
              <a:rPr lang="en-US" smtClean="0">
                <a:ea typeface="+mn-ea"/>
              </a:rPr>
              <a:t>function associated with each unit</a:t>
            </a:r>
          </a:p>
          <a:p>
            <a:pPr lvl="1" eaLnBrk="1" hangingPunct="1">
              <a:spcAft>
                <a:spcPts val="0"/>
              </a:spcAft>
              <a:defRPr/>
            </a:pPr>
            <a:r>
              <a:rPr lang="en-US" smtClean="0">
                <a:ea typeface="+mn-ea"/>
              </a:rPr>
              <a:t>result of the unit's processing</a:t>
            </a:r>
          </a:p>
          <a:p>
            <a:pPr lvl="1" eaLnBrk="1" hangingPunct="1">
              <a:spcAft>
                <a:spcPts val="0"/>
              </a:spcAft>
              <a:defRPr/>
            </a:pPr>
            <a:r>
              <a:rPr lang="en-US" smtClean="0">
                <a:ea typeface="+mn-ea"/>
              </a:rPr>
              <a:t>unit's output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1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410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410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410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4109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4109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24109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41091">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241091">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241091">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24109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1091" grpId="0" build="p" bldLvl="2"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smtClean="0"/>
              <a:t>CNNs for Scene Parsing</a:t>
            </a:r>
            <a:endParaRPr lang="en-US"/>
          </a:p>
        </p:txBody>
      </p:sp>
      <p:sp>
        <p:nvSpPr>
          <p:cNvPr id="3" name="Content Placeholder 2"/>
          <p:cNvSpPr>
            <a:spLocks noGrp="1"/>
          </p:cNvSpPr>
          <p:nvPr>
            <p:ph idx="1"/>
          </p:nvPr>
        </p:nvSpPr>
        <p:spPr>
          <a:xfrm>
            <a:off x="381000" y="6172200"/>
            <a:ext cx="8407400" cy="520762"/>
          </a:xfrm>
        </p:spPr>
        <p:txBody>
          <a:bodyPr/>
          <a:lstStyle/>
          <a:p>
            <a:pPr marL="0" indent="0" algn="ctr">
              <a:buNone/>
            </a:pPr>
            <a:r>
              <a:rPr lang="en-US" err="1" smtClean="0"/>
              <a:t>Farabet</a:t>
            </a:r>
            <a:r>
              <a:rPr lang="en-US" smtClean="0"/>
              <a:t>, PAMI 2013</a:t>
            </a:r>
            <a:endParaRPr lang="en-US"/>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09600" y="1044755"/>
            <a:ext cx="8127444" cy="4956271"/>
          </a:xfrm>
          <a:prstGeom prst="rect">
            <a:avLst/>
          </a:prstGeom>
          <a:noFill/>
          <a:ln>
            <a:noFill/>
          </a:ln>
          <a:effec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CNNs for Scene Semantic Labeling RGBD Images</a:t>
            </a:r>
            <a:endParaRPr lang="en-US"/>
          </a:p>
        </p:txBody>
      </p:sp>
      <p:pic>
        <p:nvPicPr>
          <p:cNvPr id="1026"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457199" y="1676400"/>
            <a:ext cx="8493369" cy="4800600"/>
          </a:xfrm>
          <a:prstGeom prst="rect">
            <a:avLst/>
          </a:prstGeom>
          <a:noFill/>
          <a:ln>
            <a:noFill/>
          </a:ln>
          <a:effectLst/>
        </p:spPr>
      </p:pic>
      <p:sp>
        <p:nvSpPr>
          <p:cNvPr id="5" name="Content Placeholder 2"/>
          <p:cNvSpPr txBox="1"/>
          <p:nvPr/>
        </p:nvSpPr>
        <p:spPr bwMode="auto">
          <a:xfrm>
            <a:off x="709281" y="6172200"/>
            <a:ext cx="8407400" cy="520762"/>
          </a:xfrm>
          <a:prstGeom prst="rect">
            <a:avLst/>
          </a:prstGeom>
          <a:noFill/>
          <a:ln w="9525">
            <a:noFill/>
            <a:miter lim="800000"/>
          </a:ln>
          <a:effectLst/>
        </p:spPr>
        <p:txBody>
          <a:bodyPr vert="horz" wrap="square" lIns="91400" tIns="45702" rIns="91400" bIns="45702" numCol="1" anchor="t" anchorCtr="0" compatLnSpc="1"/>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70230"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3030" indent="-24003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505"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b="0" i="0" kern="0" err="1" smtClean="0">
                <a:solidFill>
                  <a:schemeClr val="tx1"/>
                </a:solidFill>
                <a:effectLst/>
                <a:latin typeface="+mj-lt"/>
              </a:rPr>
              <a:t>Farabet</a:t>
            </a:r>
            <a:r>
              <a:rPr lang="en-US" b="0" i="0" kern="0" smtClean="0">
                <a:solidFill>
                  <a:schemeClr val="tx1"/>
                </a:solidFill>
                <a:effectLst/>
                <a:latin typeface="+mj-lt"/>
              </a:rPr>
              <a:t>, 2013</a:t>
            </a:r>
            <a:endParaRPr lang="en-US" b="0" i="0" kern="0">
              <a:solidFill>
                <a:schemeClr val="tx1"/>
              </a:solidFill>
              <a:effectLst/>
              <a:latin typeface="+mj-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smtClean="0"/>
              <a:t>CNNs for Action Detection</a:t>
            </a:r>
            <a:endParaRPr lang="en-US"/>
          </a:p>
        </p:txBody>
      </p:sp>
      <p:pic>
        <p:nvPicPr>
          <p:cNvPr id="7170" name="Picture 2"/>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r="1293" b="3215"/>
          <a:stretch>
            <a:fillRect/>
          </a:stretch>
        </p:blipFill>
        <p:spPr bwMode="auto">
          <a:xfrm>
            <a:off x="578238" y="1375286"/>
            <a:ext cx="8108562" cy="4491120"/>
          </a:xfrm>
          <a:prstGeom prst="rect">
            <a:avLst/>
          </a:prstGeom>
          <a:noFill/>
          <a:ln>
            <a:noFill/>
          </a:ln>
          <a:effectLst/>
        </p:spPr>
      </p:pic>
      <p:sp>
        <p:nvSpPr>
          <p:cNvPr id="5" name="Content Placeholder 2"/>
          <p:cNvSpPr txBox="1"/>
          <p:nvPr/>
        </p:nvSpPr>
        <p:spPr bwMode="auto">
          <a:xfrm>
            <a:off x="381000" y="6096000"/>
            <a:ext cx="8407400" cy="520762"/>
          </a:xfrm>
          <a:prstGeom prst="rect">
            <a:avLst/>
          </a:prstGeom>
          <a:noFill/>
          <a:ln w="9525">
            <a:noFill/>
            <a:miter lim="800000"/>
          </a:ln>
          <a:effectLst/>
        </p:spPr>
        <p:txBody>
          <a:bodyPr vert="horz" wrap="square" lIns="91400" tIns="45702" rIns="91400" bIns="45702" numCol="1" anchor="t" anchorCtr="0" compatLnSpc="1"/>
          <a:lstStyle>
            <a:lvl1pPr marL="225425" indent="-225425" algn="l" rtl="0" eaLnBrk="0" fontAlgn="base" hangingPunct="0">
              <a:lnSpc>
                <a:spcPct val="95000"/>
              </a:lnSpc>
              <a:spcBef>
                <a:spcPct val="30000"/>
              </a:spcBef>
              <a:spcAft>
                <a:spcPct val="0"/>
              </a:spcAft>
              <a:buClr>
                <a:schemeClr val="tx1"/>
              </a:buClr>
              <a:buFont typeface="Wingdings" pitchFamily="2" charset="2"/>
              <a:buChar char=""/>
              <a:defRPr sz="2800">
                <a:solidFill>
                  <a:srgbClr val="FFFFFF"/>
                </a:solidFill>
                <a:effectLst>
                  <a:outerShdw blurRad="38100" dist="38100" dir="2700000" algn="tl">
                    <a:srgbClr val="000000"/>
                  </a:outerShdw>
                </a:effectLst>
                <a:latin typeface="Neo Sans Intel" pitchFamily="34" charset="0"/>
                <a:ea typeface="+mn-ea"/>
                <a:cs typeface="+mn-cs"/>
              </a:defRPr>
            </a:lvl1pPr>
            <a:lvl2pPr marL="570230" indent="-225425" algn="l" rtl="0" eaLnBrk="0" fontAlgn="base" hangingPunct="0">
              <a:lnSpc>
                <a:spcPct val="95000"/>
              </a:lnSpc>
              <a:spcBef>
                <a:spcPct val="30000"/>
              </a:spcBef>
              <a:spcAft>
                <a:spcPct val="0"/>
              </a:spcAft>
              <a:buClr>
                <a:schemeClr val="tx1"/>
              </a:buClr>
              <a:buChar char="–"/>
              <a:defRPr sz="2400">
                <a:solidFill>
                  <a:schemeClr val="tx1"/>
                </a:solidFill>
                <a:effectLst>
                  <a:outerShdw blurRad="38100" dist="38100" dir="2700000" algn="tl">
                    <a:srgbClr val="000000"/>
                  </a:outerShdw>
                </a:effectLst>
                <a:latin typeface="Neo Sans Intel" pitchFamily="34" charset="0"/>
                <a:cs typeface="+mn-cs"/>
              </a:defRPr>
            </a:lvl2pPr>
            <a:lvl3pPr marL="914400" indent="-225425" algn="l" rtl="0" eaLnBrk="0" fontAlgn="base" hangingPunct="0">
              <a:lnSpc>
                <a:spcPct val="95000"/>
              </a:lnSpc>
              <a:spcBef>
                <a:spcPct val="30000"/>
              </a:spcBef>
              <a:spcAft>
                <a:spcPct val="0"/>
              </a:spcAft>
              <a:buClr>
                <a:schemeClr val="tx1"/>
              </a:buClr>
              <a:buChar char="–"/>
              <a:defRPr sz="2200">
                <a:solidFill>
                  <a:srgbClr val="FFFFFF"/>
                </a:solidFill>
                <a:effectLst>
                  <a:outerShdw blurRad="38100" dist="38100" dir="2700000" algn="tl">
                    <a:srgbClr val="000000"/>
                  </a:outerShdw>
                </a:effectLst>
                <a:latin typeface="Neo Sans Intel" pitchFamily="34" charset="0"/>
                <a:cs typeface="+mn-cs"/>
              </a:defRPr>
            </a:lvl3pPr>
            <a:lvl4pPr marL="1383030" indent="-240030"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4pPr>
            <a:lvl5pPr marL="1727200" indent="-230505" algn="l" rtl="0" eaLnBrk="0" fontAlgn="base" hangingPunct="0">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5pPr>
            <a:lvl6pPr marL="21844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6pPr>
            <a:lvl7pPr marL="26416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7pPr>
            <a:lvl8pPr marL="30988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8pPr>
            <a:lvl9pPr marL="3556000" indent="-230505" algn="l" rtl="0" fontAlgn="base">
              <a:spcBef>
                <a:spcPct val="20000"/>
              </a:spcBef>
              <a:spcAft>
                <a:spcPct val="0"/>
              </a:spcAft>
              <a:buChar char="•"/>
              <a:defRPr sz="2000">
                <a:solidFill>
                  <a:schemeClr val="tx1"/>
                </a:solidFill>
                <a:effectLst>
                  <a:outerShdw blurRad="38100" dist="38100" dir="2700000" algn="tl">
                    <a:srgbClr val="000000"/>
                  </a:outerShdw>
                </a:effectLst>
                <a:latin typeface="Arial" charset="0"/>
                <a:cs typeface="+mn-cs"/>
              </a:defRPr>
            </a:lvl9pPr>
          </a:lstStyle>
          <a:p>
            <a:pPr marL="0" indent="0" algn="ctr">
              <a:buFont typeface="Wingdings" pitchFamily="2" charset="2"/>
              <a:buNone/>
            </a:pPr>
            <a:r>
              <a:rPr lang="en-US" b="0" i="0" kern="0" smtClean="0">
                <a:solidFill>
                  <a:srgbClr val="000000"/>
                </a:solidFill>
                <a:effectLst/>
                <a:latin typeface="+mn-lt"/>
              </a:rPr>
              <a:t>Taylor, ECCV 2010</a:t>
            </a:r>
            <a:endParaRPr lang="en-US" b="0" i="0" kern="0">
              <a:solidFill>
                <a:srgbClr val="000000"/>
              </a:solidFill>
              <a:effectLst/>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Deep Learning Demos and Startups</a:t>
            </a:r>
            <a:endParaRPr lang="en-US"/>
          </a:p>
        </p:txBody>
      </p:sp>
      <p:sp>
        <p:nvSpPr>
          <p:cNvPr id="3" name="Content Placeholder 2"/>
          <p:cNvSpPr>
            <a:spLocks noGrp="1"/>
          </p:cNvSpPr>
          <p:nvPr>
            <p:ph idx="1"/>
          </p:nvPr>
        </p:nvSpPr>
        <p:spPr>
          <a:xfrm>
            <a:off x="685800" y="1600200"/>
            <a:ext cx="8001000" cy="4525963"/>
          </a:xfrm>
        </p:spPr>
        <p:txBody>
          <a:bodyPr/>
          <a:lstStyle/>
          <a:p>
            <a:r>
              <a:rPr lang="en-US" err="1" smtClean="0"/>
              <a:t>Clarifai</a:t>
            </a:r>
            <a:endParaRPr lang="en-US" smtClean="0"/>
          </a:p>
          <a:p>
            <a:pPr lvl="1"/>
            <a:r>
              <a:rPr lang="en-US" smtClean="0">
                <a:hlinkClick r:id="rId2"/>
              </a:rPr>
              <a:t>http://www.clarifai.com</a:t>
            </a:r>
            <a:endParaRPr lang="en-US"/>
          </a:p>
          <a:p>
            <a:r>
              <a:rPr lang="en-US" err="1" smtClean="0"/>
              <a:t>Dextro</a:t>
            </a:r>
            <a:endParaRPr lang="en-US" smtClean="0"/>
          </a:p>
          <a:p>
            <a:pPr lvl="1"/>
            <a:r>
              <a:rPr lang="en-US" smtClean="0">
                <a:hlinkClick r:id="rId3"/>
              </a:rPr>
              <a:t>www.dextro.co</a:t>
            </a:r>
            <a:endParaRPr lang="en-US"/>
          </a:p>
          <a:p>
            <a:r>
              <a:rPr lang="en-US" err="1" smtClean="0"/>
              <a:t>Yann</a:t>
            </a:r>
            <a:r>
              <a:rPr lang="en-US" smtClean="0"/>
              <a:t> </a:t>
            </a:r>
            <a:r>
              <a:rPr lang="en-US" err="1" smtClean="0"/>
              <a:t>LeCun’s</a:t>
            </a:r>
            <a:r>
              <a:rPr lang="en-US" smtClean="0"/>
              <a:t> Digit Recognizer</a:t>
            </a:r>
          </a:p>
          <a:p>
            <a:pPr lvl="1"/>
            <a:r>
              <a:rPr lang="en-US" smtClean="0">
                <a:hlinkClick r:id="rId4"/>
              </a:rPr>
              <a:t>http://yann.lecun.com/exdb/lenet/</a:t>
            </a:r>
            <a:endParaRPr lang="en-US"/>
          </a:p>
          <a:p>
            <a:r>
              <a:rPr lang="en-US" smtClean="0"/>
              <a:t>Toronto Deep Learning Demos</a:t>
            </a:r>
          </a:p>
          <a:p>
            <a:pPr lvl="1"/>
            <a:r>
              <a:rPr lang="en-US">
                <a:hlinkClick r:id="rId5"/>
              </a:rPr>
              <a:t>http://</a:t>
            </a:r>
            <a:r>
              <a:rPr lang="en-US" err="1">
                <a:hlinkClick r:id="rId5"/>
              </a:rPr>
              <a:t>deeplearning.cs.toronto.edu</a:t>
            </a:r>
            <a:r>
              <a:rPr lang="en-US">
                <a:hlinkClick r:id="rId5"/>
              </a:rPr>
              <a:t>/</a:t>
            </a:r>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225" name="Title 1"/>
          <p:cNvSpPr>
            <a:spLocks noGrp="1"/>
          </p:cNvSpPr>
          <p:nvPr>
            <p:ph type="title"/>
          </p:nvPr>
        </p:nvSpPr>
        <p:spPr/>
        <p:txBody>
          <a:bodyPr/>
          <a:lstStyle/>
          <a:p>
            <a:r>
              <a:rPr lang="en-US" smtClean="0">
                <a:latin typeface="Calibri" pitchFamily="34" charset="0"/>
              </a:rPr>
              <a:t>Number </a:t>
            </a:r>
            <a:r>
              <a:rPr lang="en-US">
                <a:latin typeface="Calibri" pitchFamily="34" charset="0"/>
              </a:rPr>
              <a:t>Recognition from Google’s Street View Images</a:t>
            </a:r>
          </a:p>
        </p:txBody>
      </p:sp>
      <p:sp>
        <p:nvSpPr>
          <p:cNvPr id="180226" name="Content Placeholder 2"/>
          <p:cNvSpPr>
            <a:spLocks noGrp="1"/>
          </p:cNvSpPr>
          <p:nvPr>
            <p:ph idx="1"/>
          </p:nvPr>
        </p:nvSpPr>
        <p:spPr/>
        <p:txBody>
          <a:bodyPr/>
          <a:lstStyle/>
          <a:p>
            <a:endParaRPr lang="en-US">
              <a:latin typeface="Calibri" pitchFamily="34" charset="0"/>
            </a:endParaRPr>
          </a:p>
        </p:txBody>
      </p:sp>
      <p:pic>
        <p:nvPicPr>
          <p:cNvPr id="180227" name="Picture 2" descr="https://www.technologyreview.com/sites/default/files/images/Streetview.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335213" y="1752600"/>
            <a:ext cx="6915150" cy="5248275"/>
          </a:xfrm>
          <a:prstGeom prst="rect">
            <a:avLst/>
          </a:prstGeom>
          <a:noFill/>
          <a:ln>
            <a:noFill/>
          </a:ln>
        </p:spPr>
      </p:pic>
      <p:pic>
        <p:nvPicPr>
          <p:cNvPr id="180228" name="Picture 6" descr="http://images.fastcompany.com/upload/google-street-view-car.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1524000"/>
            <a:ext cx="4381500" cy="333375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3" name="Title 1"/>
          <p:cNvSpPr>
            <a:spLocks noGrp="1"/>
          </p:cNvSpPr>
          <p:nvPr>
            <p:ph type="title"/>
          </p:nvPr>
        </p:nvSpPr>
        <p:spPr/>
        <p:txBody>
          <a:bodyPr/>
          <a:lstStyle/>
          <a:p>
            <a:r>
              <a:rPr lang="en-US" smtClean="0">
                <a:latin typeface="Calibri" pitchFamily="34" charset="0"/>
              </a:rPr>
              <a:t>Number </a:t>
            </a:r>
            <a:r>
              <a:rPr lang="en-US">
                <a:latin typeface="Calibri" pitchFamily="34" charset="0"/>
              </a:rPr>
              <a:t>Recognition from Google’s Street View Images</a:t>
            </a:r>
          </a:p>
        </p:txBody>
      </p:sp>
      <p:sp>
        <p:nvSpPr>
          <p:cNvPr id="182274" name="Content Placeholder 2"/>
          <p:cNvSpPr>
            <a:spLocks noGrp="1"/>
          </p:cNvSpPr>
          <p:nvPr>
            <p:ph idx="1"/>
          </p:nvPr>
        </p:nvSpPr>
        <p:spPr>
          <a:xfrm>
            <a:off x="457200" y="1600200"/>
            <a:ext cx="8229600" cy="5029200"/>
          </a:xfrm>
        </p:spPr>
        <p:txBody>
          <a:bodyPr/>
          <a:lstStyle/>
          <a:p>
            <a:r>
              <a:rPr lang="en-US">
                <a:latin typeface="Calibri" pitchFamily="34" charset="0"/>
              </a:rPr>
              <a:t>Training set:  200,000 images of (cropped) house numbers (up to 5 digits long)</a:t>
            </a:r>
          </a:p>
          <a:p>
            <a:r>
              <a:rPr lang="en-US" smtClean="0">
                <a:latin typeface="Calibri" pitchFamily="34" charset="0"/>
              </a:rPr>
              <a:t>CNN with</a:t>
            </a:r>
            <a:r>
              <a:rPr lang="en-US" altLang="ja-JP" smtClean="0">
                <a:latin typeface="Calibri" pitchFamily="34" charset="0"/>
              </a:rPr>
              <a:t> </a:t>
            </a:r>
            <a:r>
              <a:rPr lang="en-US" altLang="ja-JP">
                <a:latin typeface="Calibri" pitchFamily="34" charset="0"/>
              </a:rPr>
              <a:t>11 hidden layers</a:t>
            </a:r>
          </a:p>
          <a:p>
            <a:pPr lvl="1"/>
            <a:r>
              <a:rPr lang="en-US">
                <a:latin typeface="Calibri" pitchFamily="34" charset="0"/>
              </a:rPr>
              <a:t>54 x 54 input image layer</a:t>
            </a:r>
          </a:p>
          <a:p>
            <a:pPr lvl="1"/>
            <a:r>
              <a:rPr lang="en-US">
                <a:latin typeface="Calibri" pitchFamily="34" charset="0"/>
              </a:rPr>
              <a:t>8 convolutional layers</a:t>
            </a:r>
          </a:p>
          <a:p>
            <a:pPr lvl="2"/>
            <a:r>
              <a:rPr lang="en-US">
                <a:latin typeface="Calibri" pitchFamily="34" charset="0"/>
              </a:rPr>
              <a:t>48 x 54 x 54 = 140,000 units at first hidden layer</a:t>
            </a:r>
          </a:p>
          <a:p>
            <a:pPr lvl="2"/>
            <a:r>
              <a:rPr lang="en-US">
                <a:latin typeface="Calibri" pitchFamily="34" charset="0"/>
              </a:rPr>
              <a:t>5 x 5 convolution kernels</a:t>
            </a:r>
          </a:p>
          <a:p>
            <a:pPr lvl="1"/>
            <a:r>
              <a:rPr lang="en-US">
                <a:latin typeface="Calibri" pitchFamily="34" charset="0"/>
              </a:rPr>
              <a:t>1 locally-connected hidden layer</a:t>
            </a:r>
          </a:p>
          <a:p>
            <a:pPr lvl="1"/>
            <a:r>
              <a:rPr lang="en-US">
                <a:latin typeface="Calibri" pitchFamily="34" charset="0"/>
              </a:rPr>
              <a:t>2 densely-connected hidden layers</a:t>
            </a:r>
          </a:p>
          <a:p>
            <a:pPr lvl="2"/>
            <a:r>
              <a:rPr lang="en-US">
                <a:latin typeface="Calibri" pitchFamily="34" charset="0"/>
              </a:rPr>
              <a:t>3,072 units in each</a:t>
            </a:r>
          </a:p>
          <a:p>
            <a:endParaRPr lang="en-US">
              <a:latin typeface="Calibri" pitchFamily="34" charset="0"/>
            </a:endParaRPr>
          </a:p>
        </p:txBody>
      </p:sp>
    </p:spTree>
  </p:cSld>
  <p:clrMapOvr>
    <a:masterClrMapping/>
  </p:clrMapOvr>
  <p:transition spd="slow">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1" name="Title 1"/>
          <p:cNvSpPr>
            <a:spLocks noGrp="1"/>
          </p:cNvSpPr>
          <p:nvPr>
            <p:ph type="title"/>
          </p:nvPr>
        </p:nvSpPr>
        <p:spPr/>
        <p:txBody>
          <a:bodyPr/>
          <a:lstStyle/>
          <a:p>
            <a:endParaRPr lang="en-US">
              <a:latin typeface="Calibri" pitchFamily="34" charset="0"/>
            </a:endParaRPr>
          </a:p>
        </p:txBody>
      </p:sp>
      <p:sp>
        <p:nvSpPr>
          <p:cNvPr id="184322" name="Content Placeholder 2"/>
          <p:cNvSpPr>
            <a:spLocks noGrp="1"/>
          </p:cNvSpPr>
          <p:nvPr>
            <p:ph idx="1"/>
          </p:nvPr>
        </p:nvSpPr>
        <p:spPr/>
        <p:txBody>
          <a:bodyPr/>
          <a:lstStyle/>
          <a:p>
            <a:r>
              <a:rPr lang="en-US">
                <a:latin typeface="Calibri" pitchFamily="34" charset="0"/>
              </a:rPr>
              <a:t>Training time:  6 days</a:t>
            </a:r>
          </a:p>
          <a:p>
            <a:r>
              <a:rPr lang="en-US">
                <a:latin typeface="Calibri" pitchFamily="34" charset="0"/>
              </a:rPr>
              <a:t>Accuracy:  Transcribed </a:t>
            </a:r>
            <a:r>
              <a:rPr lang="en-US">
                <a:latin typeface="Calibri" pitchFamily="34" charset="0"/>
                <a:sym typeface="Symbol" charset="0"/>
              </a:rPr>
              <a:t>~</a:t>
            </a:r>
            <a:r>
              <a:rPr lang="en-US">
                <a:latin typeface="Calibri" pitchFamily="34" charset="0"/>
              </a:rPr>
              <a:t>100 million numbers with </a:t>
            </a:r>
            <a:r>
              <a:rPr lang="en-US">
                <a:latin typeface="Calibri" pitchFamily="34" charset="0"/>
                <a:sym typeface="Symbol" charset="0"/>
              </a:rPr>
              <a:t>~</a:t>
            </a:r>
            <a:r>
              <a:rPr lang="en-US">
                <a:latin typeface="Calibri" pitchFamily="34" charset="0"/>
              </a:rPr>
              <a:t>98% accuracy (meaning </a:t>
            </a:r>
            <a:r>
              <a:rPr lang="en-US" i="1">
                <a:latin typeface="Calibri" pitchFamily="34" charset="0"/>
              </a:rPr>
              <a:t>all</a:t>
            </a:r>
            <a:r>
              <a:rPr lang="en-US">
                <a:latin typeface="Calibri" pitchFamily="34" charset="0"/>
              </a:rPr>
              <a:t> numbers in a sequence were recognized correctly) and 95% coverage</a:t>
            </a:r>
          </a:p>
        </p:txBody>
      </p:sp>
    </p:spTree>
  </p:cSld>
  <p:clrMapOvr>
    <a:masterClrMapping/>
  </p:clrMapOvr>
  <p:transition spd="slow">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6369" name="Picture 2" descr="https://lh6.googleusercontent.com/-CpHgLFcSTNg/Uriw76gkc9I/AAAAAAAAGnk/EVhCs8mFElM/w465-h505-no/south_africa.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4288"/>
            <a:ext cx="6324600" cy="6856412"/>
          </a:xfrm>
          <a:prstGeom prst="rect">
            <a:avLst/>
          </a:prstGeom>
          <a:noFill/>
          <a:ln>
            <a:noFill/>
          </a:ln>
        </p:spPr>
      </p:pic>
      <p:sp>
        <p:nvSpPr>
          <p:cNvPr id="186370" name="TextBox 3"/>
          <p:cNvSpPr txBox="1">
            <a:spLocks noChangeArrowheads="1"/>
          </p:cNvSpPr>
          <p:nvPr/>
        </p:nvSpPr>
        <p:spPr bwMode="auto">
          <a:xfrm>
            <a:off x="6477000" y="1901825"/>
            <a:ext cx="2527300" cy="1938992"/>
          </a:xfrm>
          <a:prstGeom prst="rect">
            <a:avLst/>
          </a:prstGeom>
          <a:noFill/>
          <a:ln>
            <a:noFill/>
          </a:ln>
        </p:spPr>
        <p:txBody>
          <a:bodyPr>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b="0" i="0"/>
              <a:t>Automatically </a:t>
            </a:r>
          </a:p>
          <a:p>
            <a:pPr eaLnBrk="1" hangingPunct="1"/>
            <a:r>
              <a:rPr lang="en-US" b="0" i="0"/>
              <a:t>extracted street</a:t>
            </a:r>
          </a:p>
          <a:p>
            <a:pPr eaLnBrk="1" hangingPunct="1"/>
            <a:r>
              <a:rPr lang="en-US" b="0" i="0"/>
              <a:t>numbers in </a:t>
            </a:r>
            <a:r>
              <a:rPr lang="en-US" b="0" i="0" smtClean="0"/>
              <a:t>a South Africa </a:t>
            </a:r>
            <a:r>
              <a:rPr lang="en-US" b="0" i="0"/>
              <a:t>neighborhood</a:t>
            </a:r>
          </a:p>
        </p:txBody>
      </p:sp>
    </p:spTree>
  </p:cSld>
  <p:clrMapOvr>
    <a:masterClrMapping/>
  </p:clrMapOvr>
  <p:transition spd="slow">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err="1" smtClean="0"/>
              <a:t>Caffe</a:t>
            </a:r>
            <a:endParaRPr lang="en-US"/>
          </a:p>
        </p:txBody>
      </p:sp>
      <p:sp>
        <p:nvSpPr>
          <p:cNvPr id="3" name="Content Placeholder 2"/>
          <p:cNvSpPr>
            <a:spLocks noGrp="1"/>
          </p:cNvSpPr>
          <p:nvPr>
            <p:ph idx="1"/>
          </p:nvPr>
        </p:nvSpPr>
        <p:spPr>
          <a:xfrm>
            <a:off x="500034" y="1000108"/>
            <a:ext cx="8229600" cy="4754563"/>
          </a:xfrm>
        </p:spPr>
        <p:txBody>
          <a:bodyPr/>
          <a:lstStyle/>
          <a:p>
            <a:pPr marL="0" indent="0">
              <a:buNone/>
            </a:pPr>
            <a:r>
              <a:rPr lang="en-US" dirty="0" err="1"/>
              <a:t>Caffe</a:t>
            </a:r>
            <a:r>
              <a:rPr lang="en-US" dirty="0"/>
              <a:t> is </a:t>
            </a:r>
            <a:r>
              <a:rPr lang="en-US" dirty="0" smtClean="0"/>
              <a:t>an open source </a:t>
            </a:r>
            <a:r>
              <a:rPr lang="en-US" dirty="0"/>
              <a:t>deep learning </a:t>
            </a:r>
            <a:r>
              <a:rPr lang="en-US" dirty="0" smtClean="0"/>
              <a:t>library written in C++ made </a:t>
            </a:r>
            <a:r>
              <a:rPr lang="en-US" dirty="0"/>
              <a:t>with expression, speed, and modularity in </a:t>
            </a:r>
            <a:r>
              <a:rPr lang="en-US" dirty="0" smtClean="0"/>
              <a:t>mind</a:t>
            </a:r>
            <a:endParaRPr lang="en-US" dirty="0"/>
          </a:p>
        </p:txBody>
      </p:sp>
      <p:sp>
        <p:nvSpPr>
          <p:cNvPr id="4" name="Rectangle 3"/>
          <p:cNvSpPr/>
          <p:nvPr/>
        </p:nvSpPr>
        <p:spPr>
          <a:xfrm>
            <a:off x="1066800" y="2895600"/>
            <a:ext cx="5442516" cy="584776"/>
          </a:xfrm>
          <a:prstGeom prst="rect">
            <a:avLst/>
          </a:prstGeom>
        </p:spPr>
        <p:txBody>
          <a:bodyPr wrap="none">
            <a:spAutoFit/>
          </a:bodyPr>
          <a:lstStyle/>
          <a:p>
            <a:r>
              <a:rPr lang="en-US" sz="3200" b="0" i="0">
                <a:latin typeface="+mn-lt"/>
                <a:hlinkClick r:id="rId2"/>
              </a:rPr>
              <a:t>http://</a:t>
            </a:r>
            <a:r>
              <a:rPr lang="en-US" sz="3200" b="0" i="0" err="1">
                <a:latin typeface="+mn-lt"/>
                <a:hlinkClick r:id="rId2"/>
              </a:rPr>
              <a:t>caffe.berkeleyvision.org</a:t>
            </a:r>
            <a:r>
              <a:rPr lang="en-US" sz="3200" b="0" i="0">
                <a:latin typeface="+mn-lt"/>
                <a:hlinkClick r:id="rId2"/>
              </a:rPr>
              <a:t>/</a:t>
            </a:r>
            <a:endParaRPr lang="en-US" sz="3200" b="0" i="0">
              <a:latin typeface="+mn-lt"/>
            </a:endParaRPr>
          </a:p>
        </p:txBody>
      </p:sp>
      <p:sp>
        <p:nvSpPr>
          <p:cNvPr id="5" name="Rectangle 4"/>
          <p:cNvSpPr/>
          <p:nvPr/>
        </p:nvSpPr>
        <p:spPr>
          <a:xfrm>
            <a:off x="1066800" y="3581400"/>
            <a:ext cx="6781800" cy="584776"/>
          </a:xfrm>
          <a:prstGeom prst="rect">
            <a:avLst/>
          </a:prstGeom>
        </p:spPr>
        <p:txBody>
          <a:bodyPr wrap="square">
            <a:spAutoFit/>
          </a:bodyPr>
          <a:lstStyle/>
          <a:p>
            <a:r>
              <a:rPr lang="en-US" sz="3200" b="0" i="0">
                <a:latin typeface="+mn-lt"/>
                <a:hlinkClick r:id="rId3"/>
              </a:rPr>
              <a:t>http://</a:t>
            </a:r>
            <a:r>
              <a:rPr lang="en-US" sz="3200" b="0" i="0" err="1">
                <a:latin typeface="+mn-lt"/>
                <a:hlinkClick r:id="rId3"/>
              </a:rPr>
              <a:t>demo.caffe.berkeleyvision.org</a:t>
            </a:r>
            <a:r>
              <a:rPr lang="en-US" sz="3200" b="0" i="0">
                <a:latin typeface="+mn-lt"/>
                <a:hlinkClick r:id="rId3"/>
              </a:rPr>
              <a:t>/</a:t>
            </a:r>
            <a:endParaRPr lang="en-US" sz="3200" b="0" i="0">
              <a:latin typeface="+mn-lt"/>
            </a:endParaRPr>
          </a:p>
        </p:txBody>
      </p:sp>
      <p:pic>
        <p:nvPicPr>
          <p:cNvPr id="8" name="Picture 7"/>
          <p:cNvPicPr>
            <a:picLocks noChangeAspect="1"/>
          </p:cNvPicPr>
          <p:nvPr/>
        </p:nvPicPr>
        <p:blipFill>
          <a:blip r:embed="rId4"/>
          <a:stretch>
            <a:fillRect/>
          </a:stretch>
        </p:blipFill>
        <p:spPr>
          <a:xfrm>
            <a:off x="4249714" y="4104005"/>
            <a:ext cx="4894286" cy="2753995"/>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47366" b="-47366"/>
          <a:stretch>
            <a:fillRect/>
          </a:stretch>
        </p:blipFill>
        <p:spPr>
          <a:xfrm>
            <a:off x="1066800" y="-685800"/>
            <a:ext cx="7315200" cy="4023078"/>
          </a:xfrm>
        </p:spPr>
      </p:pic>
      <p:sp>
        <p:nvSpPr>
          <p:cNvPr id="5" name="TextBox 4"/>
          <p:cNvSpPr txBox="1"/>
          <p:nvPr/>
        </p:nvSpPr>
        <p:spPr>
          <a:xfrm>
            <a:off x="685800" y="2743200"/>
            <a:ext cx="7620000" cy="1569660"/>
          </a:xfrm>
          <a:prstGeom prst="rect">
            <a:avLst/>
          </a:prstGeom>
          <a:noFill/>
        </p:spPr>
        <p:txBody>
          <a:bodyPr wrap="square" rtlCol="0">
            <a:spAutoFit/>
          </a:bodyPr>
          <a:lstStyle/>
          <a:p>
            <a:r>
              <a:rPr lang="en-US" sz="3200" b="0" i="0" err="1">
                <a:latin typeface="+mn-lt"/>
              </a:rPr>
              <a:t>ConvNetJS</a:t>
            </a:r>
            <a:r>
              <a:rPr lang="en-US" sz="3200" b="0" i="0">
                <a:latin typeface="+mn-lt"/>
              </a:rPr>
              <a:t> is a </a:t>
            </a:r>
            <a:r>
              <a:rPr lang="en-US" sz="3200" b="0" i="0" err="1">
                <a:latin typeface="+mn-lt"/>
              </a:rPr>
              <a:t>Javascript</a:t>
            </a:r>
            <a:r>
              <a:rPr lang="en-US" sz="3200" b="0" i="0">
                <a:latin typeface="+mn-lt"/>
              </a:rPr>
              <a:t> library for training Deep Learning models (Neural Networks) entirely in your browser</a:t>
            </a:r>
          </a:p>
        </p:txBody>
      </p:sp>
      <p:sp>
        <p:nvSpPr>
          <p:cNvPr id="6" name="Rectangle 5"/>
          <p:cNvSpPr/>
          <p:nvPr/>
        </p:nvSpPr>
        <p:spPr>
          <a:xfrm>
            <a:off x="685800" y="5029200"/>
            <a:ext cx="8001000" cy="523220"/>
          </a:xfrm>
          <a:prstGeom prst="rect">
            <a:avLst/>
          </a:prstGeom>
        </p:spPr>
        <p:txBody>
          <a:bodyPr wrap="square">
            <a:spAutoFit/>
          </a:bodyPr>
          <a:lstStyle/>
          <a:p>
            <a:r>
              <a:rPr lang="en-US" sz="2800" b="0" i="0">
                <a:latin typeface="+mn-lt"/>
                <a:hlinkClick r:id="rId3"/>
              </a:rPr>
              <a:t>http://</a:t>
            </a:r>
            <a:r>
              <a:rPr lang="en-US" sz="2800" b="0" i="0" err="1">
                <a:latin typeface="+mn-lt"/>
                <a:hlinkClick r:id="rId3"/>
              </a:rPr>
              <a:t>cs.stanford.edu</a:t>
            </a:r>
            <a:r>
              <a:rPr lang="en-US" sz="2800" b="0" i="0">
                <a:latin typeface="+mn-lt"/>
                <a:hlinkClick r:id="rId3"/>
              </a:rPr>
              <a:t>/people/</a:t>
            </a:r>
            <a:r>
              <a:rPr lang="en-US" sz="2800" b="0" i="0" err="1">
                <a:latin typeface="+mn-lt"/>
                <a:hlinkClick r:id="rId3"/>
              </a:rPr>
              <a:t>karpathy</a:t>
            </a:r>
            <a:r>
              <a:rPr lang="en-US" sz="2800" b="0" i="0">
                <a:latin typeface="+mn-lt"/>
                <a:hlinkClick r:id="rId3"/>
              </a:rPr>
              <a:t>/</a:t>
            </a:r>
            <a:r>
              <a:rPr lang="en-US" sz="2800" b="0" i="0" err="1">
                <a:latin typeface="+mn-lt"/>
                <a:hlinkClick r:id="rId3"/>
              </a:rPr>
              <a:t>convnetjs</a:t>
            </a:r>
            <a:r>
              <a:rPr lang="en-US" sz="2800" b="0" i="0">
                <a:latin typeface="+mn-lt"/>
                <a:hlinkClick r:id="rId3"/>
              </a:rPr>
              <a:t>/</a:t>
            </a:r>
            <a:endParaRPr lang="en-US" sz="2800" b="0"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1" name="Rectangle 1026"/>
          <p:cNvSpPr>
            <a:spLocks noGrp="1" noChangeArrowheads="1"/>
          </p:cNvSpPr>
          <p:nvPr>
            <p:ph type="title"/>
          </p:nvPr>
        </p:nvSpPr>
        <p:spPr/>
        <p:txBody>
          <a:bodyPr/>
          <a:lstStyle/>
          <a:p>
            <a:pPr eaLnBrk="1" hangingPunct="1">
              <a:spcAft>
                <a:spcPts val="0"/>
              </a:spcAft>
              <a:defRPr/>
            </a:pPr>
            <a:r>
              <a:rPr lang="en-US"/>
              <a:t>Neural </a:t>
            </a:r>
            <a:r>
              <a:rPr lang="en-US" smtClean="0"/>
              <a:t>Network</a:t>
            </a:r>
            <a:r>
              <a:rPr lang="en-US"/>
              <a:t> </a:t>
            </a:r>
            <a:r>
              <a:rPr lang="en-US" smtClean="0"/>
              <a:t>Architecture</a:t>
            </a:r>
            <a:endParaRPr lang="en-US"/>
          </a:p>
        </p:txBody>
      </p:sp>
      <p:sp>
        <p:nvSpPr>
          <p:cNvPr id="1358851" name="Rectangle 1027"/>
          <p:cNvSpPr>
            <a:spLocks noGrp="1" noChangeArrowheads="1"/>
          </p:cNvSpPr>
          <p:nvPr>
            <p:ph idx="1"/>
          </p:nvPr>
        </p:nvSpPr>
        <p:spPr>
          <a:xfrm>
            <a:off x="838200" y="1676400"/>
            <a:ext cx="3733800" cy="1600200"/>
          </a:xfrm>
        </p:spPr>
        <p:txBody>
          <a:bodyPr rtlCol="0">
            <a:normAutofit fontScale="92500"/>
          </a:bodyPr>
          <a:lstStyle/>
          <a:p>
            <a:pPr lvl="1" eaLnBrk="1" hangingPunct="1">
              <a:spcAft>
                <a:spcPts val="0"/>
              </a:spcAft>
              <a:buFont typeface="Arial" pitchFamily="34" charset="0"/>
              <a:buChar char="–"/>
              <a:defRPr/>
            </a:pPr>
            <a:r>
              <a:rPr lang="en-US" smtClean="0">
                <a:ea typeface="+mn-ea"/>
              </a:rPr>
              <a:t>represent as a </a:t>
            </a:r>
            <a:r>
              <a:rPr lang="en-US" b="1" smtClean="0">
                <a:ea typeface="+mn-ea"/>
              </a:rPr>
              <a:t>graph</a:t>
            </a:r>
          </a:p>
          <a:p>
            <a:pPr lvl="2" eaLnBrk="1" hangingPunct="1">
              <a:spcAft>
                <a:spcPts val="0"/>
              </a:spcAft>
              <a:defRPr/>
            </a:pPr>
            <a:r>
              <a:rPr lang="en-US" sz="2600" b="1" smtClean="0">
                <a:solidFill>
                  <a:srgbClr val="000000"/>
                </a:solidFill>
                <a:ea typeface="+mn-ea"/>
              </a:rPr>
              <a:t>Nodes</a:t>
            </a:r>
            <a:r>
              <a:rPr lang="en-US" sz="2600" b="1" smtClean="0">
                <a:ea typeface="+mn-ea"/>
              </a:rPr>
              <a:t>: units</a:t>
            </a:r>
          </a:p>
          <a:p>
            <a:pPr lvl="2" eaLnBrk="1" hangingPunct="1">
              <a:spcAft>
                <a:spcPts val="0"/>
              </a:spcAft>
              <a:defRPr/>
            </a:pPr>
            <a:r>
              <a:rPr lang="en-US" sz="2600" b="1" smtClean="0">
                <a:ea typeface="+mn-ea"/>
              </a:rPr>
              <a:t>Arcs: links</a:t>
            </a:r>
          </a:p>
        </p:txBody>
      </p:sp>
      <p:sp>
        <p:nvSpPr>
          <p:cNvPr id="1359037" name="Oval 1213"/>
          <p:cNvSpPr>
            <a:spLocks noChangeArrowheads="1"/>
          </p:cNvSpPr>
          <p:nvPr/>
        </p:nvSpPr>
        <p:spPr bwMode="auto">
          <a:xfrm>
            <a:off x="5245100" y="1905000"/>
            <a:ext cx="457200" cy="457200"/>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grpSp>
        <p:nvGrpSpPr>
          <p:cNvPr id="1359038" name="Group 1214"/>
          <p:cNvGrpSpPr/>
          <p:nvPr/>
        </p:nvGrpSpPr>
        <p:grpSpPr bwMode="auto">
          <a:xfrm>
            <a:off x="4838700" y="1879600"/>
            <a:ext cx="1244600" cy="508000"/>
            <a:chOff x="3048" y="1616"/>
            <a:chExt cx="784" cy="320"/>
          </a:xfrm>
        </p:grpSpPr>
        <p:cxnSp>
          <p:nvCxnSpPr>
            <p:cNvPr id="21607" name="AutoShape 1215"/>
            <p:cNvCxnSpPr>
              <a:cxnSpLocks noChangeShapeType="1"/>
            </p:cNvCxnSpPr>
            <p:nvPr/>
          </p:nvCxnSpPr>
          <p:spPr bwMode="auto">
            <a:xfrm>
              <a:off x="3592" y="1776"/>
              <a:ext cx="240" cy="0"/>
            </a:xfrm>
            <a:prstGeom prst="straightConnector1">
              <a:avLst/>
            </a:prstGeom>
            <a:noFill/>
            <a:ln w="25400">
              <a:solidFill>
                <a:schemeClr val="tx1"/>
              </a:solidFill>
              <a:miter lim="800000"/>
              <a:tailEnd type="triangle" w="med" len="sm"/>
            </a:ln>
            <a:effectLst/>
          </p:spPr>
        </p:cxnSp>
        <p:grpSp>
          <p:nvGrpSpPr>
            <p:cNvPr id="20583" name="Group 1216"/>
            <p:cNvGrpSpPr/>
            <p:nvPr/>
          </p:nvGrpSpPr>
          <p:grpSpPr bwMode="auto">
            <a:xfrm>
              <a:off x="3048" y="1616"/>
              <a:ext cx="256" cy="320"/>
              <a:chOff x="3344" y="1808"/>
              <a:chExt cx="256" cy="320"/>
            </a:xfrm>
          </p:grpSpPr>
          <p:cxnSp>
            <p:nvCxnSpPr>
              <p:cNvPr id="21609" name="AutoShape 1217"/>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610" name="AutoShape 1218"/>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611" name="AutoShape 1219"/>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sp>
        <p:nvSpPr>
          <p:cNvPr id="1358852" name="Rectangle 1028"/>
          <p:cNvSpPr>
            <a:spLocks noChangeArrowheads="1"/>
          </p:cNvSpPr>
          <p:nvPr/>
        </p:nvSpPr>
        <p:spPr bwMode="auto">
          <a:xfrm>
            <a:off x="838200" y="3733800"/>
            <a:ext cx="3810000" cy="457200"/>
          </a:xfrm>
          <a:prstGeom prst="rect">
            <a:avLst/>
          </a:prstGeom>
          <a:noFill/>
          <a:ln>
            <a:noFill/>
          </a:ln>
          <a:effectLst/>
        </p:spPr>
        <p:txBody>
          <a:bodyPr/>
          <a:lstStyle/>
          <a:p>
            <a:pPr marL="742950" lvl="1" indent="-285750">
              <a:buClr>
                <a:schemeClr val="tx1"/>
              </a:buClr>
              <a:buSzPct val="75000"/>
              <a:buFontTx/>
              <a:buChar char="–"/>
              <a:defRPr/>
            </a:pPr>
            <a:r>
              <a:rPr lang="en-US" b="0" i="0">
                <a:solidFill>
                  <a:srgbClr val="111111"/>
                </a:solidFill>
                <a:latin typeface="Arial" charset="0"/>
                <a:cs typeface="+mn-cs"/>
              </a:rPr>
              <a:t>multi-layer</a:t>
            </a:r>
            <a:endParaRPr lang="en-US" i="0">
              <a:solidFill>
                <a:srgbClr val="CC3300"/>
              </a:solidFill>
              <a:latin typeface="Arial" charset="0"/>
              <a:cs typeface="+mn-cs"/>
            </a:endParaRPr>
          </a:p>
        </p:txBody>
      </p:sp>
      <p:grpSp>
        <p:nvGrpSpPr>
          <p:cNvPr id="1359046" name="Group 1222"/>
          <p:cNvGrpSpPr/>
          <p:nvPr/>
        </p:nvGrpSpPr>
        <p:grpSpPr bwMode="auto">
          <a:xfrm>
            <a:off x="4864100" y="2514600"/>
            <a:ext cx="1219200" cy="3273425"/>
            <a:chOff x="3064" y="2016"/>
            <a:chExt cx="768" cy="2062"/>
          </a:xfrm>
        </p:grpSpPr>
        <p:grpSp>
          <p:nvGrpSpPr>
            <p:cNvPr id="20548" name="Group 1207"/>
            <p:cNvGrpSpPr/>
            <p:nvPr/>
          </p:nvGrpSpPr>
          <p:grpSpPr bwMode="auto">
            <a:xfrm>
              <a:off x="3592" y="2160"/>
              <a:ext cx="240" cy="1536"/>
              <a:chOff x="3592" y="2160"/>
              <a:chExt cx="240" cy="1536"/>
            </a:xfrm>
          </p:grpSpPr>
          <p:cxnSp>
            <p:nvCxnSpPr>
              <p:cNvPr id="21602" name="AutoShape 1208"/>
              <p:cNvCxnSpPr>
                <a:cxnSpLocks noChangeShapeType="1"/>
              </p:cNvCxnSpPr>
              <p:nvPr/>
            </p:nvCxnSpPr>
            <p:spPr bwMode="auto">
              <a:xfrm>
                <a:off x="3592" y="2928"/>
                <a:ext cx="240" cy="0"/>
              </a:xfrm>
              <a:prstGeom prst="straightConnector1">
                <a:avLst/>
              </a:prstGeom>
              <a:noFill/>
              <a:ln w="25400">
                <a:solidFill>
                  <a:schemeClr val="tx1"/>
                </a:solidFill>
                <a:miter lim="800000"/>
                <a:tailEnd type="triangle" w="med" len="sm"/>
              </a:ln>
              <a:effectLst/>
            </p:spPr>
          </p:cxnSp>
          <p:cxnSp>
            <p:nvCxnSpPr>
              <p:cNvPr id="21603" name="AutoShape 1209"/>
              <p:cNvCxnSpPr>
                <a:cxnSpLocks noChangeShapeType="1"/>
              </p:cNvCxnSpPr>
              <p:nvPr/>
            </p:nvCxnSpPr>
            <p:spPr bwMode="auto">
              <a:xfrm>
                <a:off x="3592" y="2544"/>
                <a:ext cx="240" cy="0"/>
              </a:xfrm>
              <a:prstGeom prst="straightConnector1">
                <a:avLst/>
              </a:prstGeom>
              <a:noFill/>
              <a:ln w="25400">
                <a:solidFill>
                  <a:schemeClr val="tx1"/>
                </a:solidFill>
                <a:miter lim="800000"/>
                <a:tailEnd type="triangle" w="med" len="sm"/>
              </a:ln>
              <a:effectLst/>
            </p:spPr>
          </p:cxnSp>
          <p:cxnSp>
            <p:nvCxnSpPr>
              <p:cNvPr id="21604" name="AutoShape 1210"/>
              <p:cNvCxnSpPr>
                <a:cxnSpLocks noChangeShapeType="1"/>
              </p:cNvCxnSpPr>
              <p:nvPr/>
            </p:nvCxnSpPr>
            <p:spPr bwMode="auto">
              <a:xfrm>
                <a:off x="3592" y="2160"/>
                <a:ext cx="240" cy="0"/>
              </a:xfrm>
              <a:prstGeom prst="straightConnector1">
                <a:avLst/>
              </a:prstGeom>
              <a:noFill/>
              <a:ln w="25400">
                <a:solidFill>
                  <a:schemeClr val="tx1"/>
                </a:solidFill>
                <a:miter lim="800000"/>
                <a:tailEnd type="triangle" w="med" len="sm"/>
              </a:ln>
              <a:effectLst/>
            </p:spPr>
          </p:cxnSp>
          <p:cxnSp>
            <p:nvCxnSpPr>
              <p:cNvPr id="21605" name="AutoShape 1211"/>
              <p:cNvCxnSpPr>
                <a:cxnSpLocks noChangeShapeType="1"/>
              </p:cNvCxnSpPr>
              <p:nvPr/>
            </p:nvCxnSpPr>
            <p:spPr bwMode="auto">
              <a:xfrm>
                <a:off x="3592" y="3312"/>
                <a:ext cx="240" cy="0"/>
              </a:xfrm>
              <a:prstGeom prst="straightConnector1">
                <a:avLst/>
              </a:prstGeom>
              <a:noFill/>
              <a:ln w="25400">
                <a:solidFill>
                  <a:schemeClr val="tx1"/>
                </a:solidFill>
                <a:miter lim="800000"/>
                <a:tailEnd type="triangle" w="med" len="sm"/>
              </a:ln>
              <a:effectLst/>
            </p:spPr>
          </p:cxnSp>
          <p:cxnSp>
            <p:nvCxnSpPr>
              <p:cNvPr id="21606" name="AutoShape 1212"/>
              <p:cNvCxnSpPr>
                <a:cxnSpLocks noChangeShapeType="1"/>
              </p:cNvCxnSpPr>
              <p:nvPr/>
            </p:nvCxnSpPr>
            <p:spPr bwMode="auto">
              <a:xfrm>
                <a:off x="3592" y="3696"/>
                <a:ext cx="240" cy="0"/>
              </a:xfrm>
              <a:prstGeom prst="straightConnector1">
                <a:avLst/>
              </a:prstGeom>
              <a:noFill/>
              <a:ln w="25400">
                <a:solidFill>
                  <a:schemeClr val="tx1"/>
                </a:solidFill>
                <a:miter lim="800000"/>
                <a:tailEnd type="triangle" w="med" len="sm"/>
              </a:ln>
              <a:effectLst/>
            </p:spPr>
          </p:cxnSp>
        </p:grpSp>
        <p:grpSp>
          <p:nvGrpSpPr>
            <p:cNvPr id="20549" name="Group 1204"/>
            <p:cNvGrpSpPr/>
            <p:nvPr/>
          </p:nvGrpSpPr>
          <p:grpSpPr bwMode="auto">
            <a:xfrm>
              <a:off x="3304" y="2016"/>
              <a:ext cx="288" cy="1824"/>
              <a:chOff x="3304" y="2016"/>
              <a:chExt cx="288" cy="1824"/>
            </a:xfrm>
          </p:grpSpPr>
          <p:sp>
            <p:nvSpPr>
              <p:cNvPr id="21597" name="Oval 1125"/>
              <p:cNvSpPr>
                <a:spLocks noChangeArrowheads="1"/>
              </p:cNvSpPr>
              <p:nvPr/>
            </p:nvSpPr>
            <p:spPr bwMode="auto">
              <a:xfrm>
                <a:off x="3304" y="2016"/>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98" name="Oval 1126"/>
              <p:cNvSpPr>
                <a:spLocks noChangeArrowheads="1"/>
              </p:cNvSpPr>
              <p:nvPr/>
            </p:nvSpPr>
            <p:spPr bwMode="auto">
              <a:xfrm>
                <a:off x="3304" y="2400"/>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99" name="Oval 1127"/>
              <p:cNvSpPr>
                <a:spLocks noChangeArrowheads="1"/>
              </p:cNvSpPr>
              <p:nvPr/>
            </p:nvSpPr>
            <p:spPr bwMode="auto">
              <a:xfrm>
                <a:off x="3304" y="2784"/>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600" name="Oval 1128"/>
              <p:cNvSpPr>
                <a:spLocks noChangeArrowheads="1"/>
              </p:cNvSpPr>
              <p:nvPr/>
            </p:nvSpPr>
            <p:spPr bwMode="auto">
              <a:xfrm>
                <a:off x="3304" y="3168"/>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601" name="Oval 1129"/>
              <p:cNvSpPr>
                <a:spLocks noChangeArrowheads="1"/>
              </p:cNvSpPr>
              <p:nvPr/>
            </p:nvSpPr>
            <p:spPr bwMode="auto">
              <a:xfrm>
                <a:off x="3304" y="3552"/>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grpSp>
        <p:grpSp>
          <p:nvGrpSpPr>
            <p:cNvPr id="20550" name="Group 1205"/>
            <p:cNvGrpSpPr/>
            <p:nvPr/>
          </p:nvGrpSpPr>
          <p:grpSpPr bwMode="auto">
            <a:xfrm>
              <a:off x="3064" y="2016"/>
              <a:ext cx="256" cy="1856"/>
              <a:chOff x="3064" y="2016"/>
              <a:chExt cx="256" cy="1856"/>
            </a:xfrm>
          </p:grpSpPr>
          <p:grpSp>
            <p:nvGrpSpPr>
              <p:cNvPr id="20552" name="Group 1160"/>
              <p:cNvGrpSpPr/>
              <p:nvPr/>
            </p:nvGrpSpPr>
            <p:grpSpPr bwMode="auto">
              <a:xfrm>
                <a:off x="3064" y="2016"/>
                <a:ext cx="256" cy="320"/>
                <a:chOff x="3344" y="1808"/>
                <a:chExt cx="256" cy="320"/>
              </a:xfrm>
            </p:grpSpPr>
            <p:cxnSp>
              <p:nvCxnSpPr>
                <p:cNvPr id="21594" name="AutoShape 1161"/>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595" name="AutoShape 1162"/>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596" name="AutoShape 1163"/>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nvGrpSpPr>
              <p:cNvPr id="20553" name="Group 1164"/>
              <p:cNvGrpSpPr/>
              <p:nvPr/>
            </p:nvGrpSpPr>
            <p:grpSpPr bwMode="auto">
              <a:xfrm>
                <a:off x="3064" y="2400"/>
                <a:ext cx="256" cy="320"/>
                <a:chOff x="3344" y="1808"/>
                <a:chExt cx="256" cy="320"/>
              </a:xfrm>
            </p:grpSpPr>
            <p:cxnSp>
              <p:nvCxnSpPr>
                <p:cNvPr id="21591" name="AutoShape 1165"/>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592" name="AutoShape 1166"/>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593" name="AutoShape 1167"/>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nvGrpSpPr>
              <p:cNvPr id="20554" name="Group 1168"/>
              <p:cNvGrpSpPr/>
              <p:nvPr/>
            </p:nvGrpSpPr>
            <p:grpSpPr bwMode="auto">
              <a:xfrm>
                <a:off x="3064" y="2784"/>
                <a:ext cx="256" cy="320"/>
                <a:chOff x="3344" y="1808"/>
                <a:chExt cx="256" cy="320"/>
              </a:xfrm>
            </p:grpSpPr>
            <p:cxnSp>
              <p:nvCxnSpPr>
                <p:cNvPr id="21588" name="AutoShape 1169"/>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589" name="AutoShape 1170"/>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590" name="AutoShape 1171"/>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nvGrpSpPr>
              <p:cNvPr id="20555" name="Group 1172"/>
              <p:cNvGrpSpPr/>
              <p:nvPr/>
            </p:nvGrpSpPr>
            <p:grpSpPr bwMode="auto">
              <a:xfrm>
                <a:off x="3064" y="3168"/>
                <a:ext cx="256" cy="320"/>
                <a:chOff x="3344" y="1808"/>
                <a:chExt cx="256" cy="320"/>
              </a:xfrm>
            </p:grpSpPr>
            <p:cxnSp>
              <p:nvCxnSpPr>
                <p:cNvPr id="21585" name="AutoShape 1173"/>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586" name="AutoShape 1174"/>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587" name="AutoShape 1175"/>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nvGrpSpPr>
              <p:cNvPr id="20556" name="Group 1176"/>
              <p:cNvGrpSpPr/>
              <p:nvPr/>
            </p:nvGrpSpPr>
            <p:grpSpPr bwMode="auto">
              <a:xfrm>
                <a:off x="3064" y="3552"/>
                <a:ext cx="256" cy="320"/>
                <a:chOff x="3344" y="1808"/>
                <a:chExt cx="256" cy="320"/>
              </a:xfrm>
            </p:grpSpPr>
            <p:cxnSp>
              <p:nvCxnSpPr>
                <p:cNvPr id="21582" name="AutoShape 1177"/>
                <p:cNvCxnSpPr>
                  <a:cxnSpLocks noChangeShapeType="1"/>
                </p:cNvCxnSpPr>
                <p:nvPr/>
              </p:nvCxnSpPr>
              <p:spPr bwMode="auto">
                <a:xfrm flipV="1">
                  <a:off x="3344" y="1968"/>
                  <a:ext cx="248" cy="160"/>
                </a:xfrm>
                <a:prstGeom prst="straightConnector1">
                  <a:avLst/>
                </a:prstGeom>
                <a:noFill/>
                <a:ln w="25400">
                  <a:solidFill>
                    <a:schemeClr val="tx1"/>
                  </a:solidFill>
                  <a:miter lim="800000"/>
                  <a:tailEnd type="triangle" w="med" len="sm"/>
                </a:ln>
                <a:effectLst/>
              </p:spPr>
            </p:cxnSp>
            <p:cxnSp>
              <p:nvCxnSpPr>
                <p:cNvPr id="21583" name="AutoShape 1178"/>
                <p:cNvCxnSpPr>
                  <a:cxnSpLocks noChangeShapeType="1"/>
                </p:cNvCxnSpPr>
                <p:nvPr/>
              </p:nvCxnSpPr>
              <p:spPr bwMode="auto">
                <a:xfrm>
                  <a:off x="3360" y="1968"/>
                  <a:ext cx="240" cy="0"/>
                </a:xfrm>
                <a:prstGeom prst="straightConnector1">
                  <a:avLst/>
                </a:prstGeom>
                <a:noFill/>
                <a:ln w="25400">
                  <a:solidFill>
                    <a:schemeClr val="tx1"/>
                  </a:solidFill>
                  <a:miter lim="800000"/>
                  <a:tailEnd type="triangle" w="med" len="sm"/>
                </a:ln>
                <a:effectLst/>
              </p:spPr>
            </p:cxnSp>
            <p:cxnSp>
              <p:nvCxnSpPr>
                <p:cNvPr id="21584" name="AutoShape 1179"/>
                <p:cNvCxnSpPr>
                  <a:cxnSpLocks noChangeShapeType="1"/>
                </p:cNvCxnSpPr>
                <p:nvPr/>
              </p:nvCxnSpPr>
              <p:spPr bwMode="auto">
                <a:xfrm>
                  <a:off x="3352" y="1808"/>
                  <a:ext cx="240" cy="160"/>
                </a:xfrm>
                <a:prstGeom prst="straightConnector1">
                  <a:avLst/>
                </a:prstGeom>
                <a:noFill/>
                <a:ln w="25400">
                  <a:solidFill>
                    <a:schemeClr val="tx1"/>
                  </a:solidFill>
                  <a:miter lim="800000"/>
                  <a:tailEnd type="triangle" w="med" len="sm"/>
                </a:ln>
                <a:effectLst/>
              </p:spPr>
            </p:cxnSp>
          </p:grpSp>
        </p:grpSp>
        <p:sp>
          <p:nvSpPr>
            <p:cNvPr id="21576" name="Text Box 1181"/>
            <p:cNvSpPr txBox="1">
              <a:spLocks noChangeArrowheads="1"/>
            </p:cNvSpPr>
            <p:nvPr/>
          </p:nvSpPr>
          <p:spPr bwMode="auto">
            <a:xfrm>
              <a:off x="3134" y="3847"/>
              <a:ext cx="596" cy="231"/>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1800" b="0" i="0" smtClean="0">
                  <a:solidFill>
                    <a:srgbClr val="000000"/>
                  </a:solidFill>
                  <a:latin typeface="Arial" charset="0"/>
                  <a:cs typeface="+mn-cs"/>
                </a:rPr>
                <a:t>Layer 1</a:t>
              </a:r>
            </a:p>
          </p:txBody>
        </p:sp>
      </p:grpSp>
      <p:grpSp>
        <p:nvGrpSpPr>
          <p:cNvPr id="1359011" name="Group 1187"/>
          <p:cNvGrpSpPr/>
          <p:nvPr/>
        </p:nvGrpSpPr>
        <p:grpSpPr bwMode="auto">
          <a:xfrm>
            <a:off x="6845300" y="1828800"/>
            <a:ext cx="1447800" cy="3084513"/>
            <a:chOff x="4672" y="1744"/>
            <a:chExt cx="912" cy="1943"/>
          </a:xfrm>
        </p:grpSpPr>
        <p:grpSp>
          <p:nvGrpSpPr>
            <p:cNvPr id="20532" name="Group 1105"/>
            <p:cNvGrpSpPr/>
            <p:nvPr/>
          </p:nvGrpSpPr>
          <p:grpSpPr bwMode="auto">
            <a:xfrm>
              <a:off x="4672" y="1744"/>
              <a:ext cx="384" cy="1872"/>
              <a:chOff x="3888" y="1632"/>
              <a:chExt cx="512" cy="1872"/>
            </a:xfrm>
          </p:grpSpPr>
          <p:cxnSp>
            <p:nvCxnSpPr>
              <p:cNvPr id="21565" name="AutoShape 1106"/>
              <p:cNvCxnSpPr>
                <a:cxnSpLocks noChangeShapeType="1"/>
                <a:stCxn id="21553" idx="6"/>
              </p:cNvCxnSpPr>
              <p:nvPr/>
            </p:nvCxnSpPr>
            <p:spPr bwMode="auto">
              <a:xfrm>
                <a:off x="3888" y="1632"/>
                <a:ext cx="512" cy="384"/>
              </a:xfrm>
              <a:prstGeom prst="straightConnector1">
                <a:avLst/>
              </a:prstGeom>
              <a:noFill/>
              <a:ln w="25400">
                <a:solidFill>
                  <a:schemeClr val="tx1"/>
                </a:solidFill>
                <a:miter lim="800000"/>
                <a:tailEnd type="triangle" w="med" len="sm"/>
              </a:ln>
              <a:effectLst/>
            </p:spPr>
          </p:cxnSp>
          <p:cxnSp>
            <p:nvCxnSpPr>
              <p:cNvPr id="21566" name="AutoShape 1107"/>
              <p:cNvCxnSpPr>
                <a:cxnSpLocks noChangeShapeType="1"/>
                <a:stCxn id="21553" idx="6"/>
              </p:cNvCxnSpPr>
              <p:nvPr/>
            </p:nvCxnSpPr>
            <p:spPr bwMode="auto">
              <a:xfrm>
                <a:off x="3888" y="1632"/>
                <a:ext cx="512" cy="1056"/>
              </a:xfrm>
              <a:prstGeom prst="straightConnector1">
                <a:avLst/>
              </a:prstGeom>
              <a:noFill/>
              <a:ln w="25400">
                <a:solidFill>
                  <a:schemeClr val="tx1"/>
                </a:solidFill>
                <a:miter lim="800000"/>
                <a:tailEnd type="triangle" w="med" len="sm"/>
              </a:ln>
              <a:effectLst/>
            </p:spPr>
          </p:cxnSp>
          <p:cxnSp>
            <p:nvCxnSpPr>
              <p:cNvPr id="21567" name="AutoShape 1108"/>
              <p:cNvCxnSpPr>
                <a:cxnSpLocks noChangeShapeType="1"/>
              </p:cNvCxnSpPr>
              <p:nvPr/>
            </p:nvCxnSpPr>
            <p:spPr bwMode="auto">
              <a:xfrm flipV="1">
                <a:off x="3888" y="2448"/>
                <a:ext cx="512" cy="96"/>
              </a:xfrm>
              <a:prstGeom prst="straightConnector1">
                <a:avLst/>
              </a:prstGeom>
              <a:noFill/>
              <a:ln w="25400">
                <a:solidFill>
                  <a:schemeClr val="tx1"/>
                </a:solidFill>
                <a:miter lim="800000"/>
                <a:tailEnd type="triangle" w="med" len="sm"/>
              </a:ln>
              <a:effectLst/>
            </p:spPr>
          </p:cxnSp>
          <p:cxnSp>
            <p:nvCxnSpPr>
              <p:cNvPr id="21568" name="AutoShape 1109"/>
              <p:cNvCxnSpPr>
                <a:cxnSpLocks noChangeShapeType="1"/>
              </p:cNvCxnSpPr>
              <p:nvPr/>
            </p:nvCxnSpPr>
            <p:spPr bwMode="auto">
              <a:xfrm>
                <a:off x="3888" y="2544"/>
                <a:ext cx="512" cy="576"/>
              </a:xfrm>
              <a:prstGeom prst="straightConnector1">
                <a:avLst/>
              </a:prstGeom>
              <a:noFill/>
              <a:ln w="25400">
                <a:solidFill>
                  <a:schemeClr val="tx1"/>
                </a:solidFill>
                <a:miter lim="800000"/>
                <a:tailEnd type="triangle" w="med" len="sm"/>
              </a:ln>
              <a:effectLst/>
            </p:spPr>
          </p:cxnSp>
          <p:cxnSp>
            <p:nvCxnSpPr>
              <p:cNvPr id="21569" name="AutoShape 1110"/>
              <p:cNvCxnSpPr>
                <a:cxnSpLocks noChangeShapeType="1"/>
              </p:cNvCxnSpPr>
              <p:nvPr/>
            </p:nvCxnSpPr>
            <p:spPr bwMode="auto">
              <a:xfrm flipV="1">
                <a:off x="3888" y="2448"/>
                <a:ext cx="512" cy="576"/>
              </a:xfrm>
              <a:prstGeom prst="straightConnector1">
                <a:avLst/>
              </a:prstGeom>
              <a:noFill/>
              <a:ln w="25400">
                <a:solidFill>
                  <a:schemeClr val="tx1"/>
                </a:solidFill>
                <a:miter lim="800000"/>
                <a:tailEnd type="triangle" w="med" len="sm"/>
              </a:ln>
              <a:effectLst/>
            </p:spPr>
          </p:cxnSp>
          <p:cxnSp>
            <p:nvCxnSpPr>
              <p:cNvPr id="21570" name="AutoShape 1111"/>
              <p:cNvCxnSpPr>
                <a:cxnSpLocks noChangeShapeType="1"/>
              </p:cNvCxnSpPr>
              <p:nvPr/>
            </p:nvCxnSpPr>
            <p:spPr bwMode="auto">
              <a:xfrm flipV="1">
                <a:off x="3888" y="2448"/>
                <a:ext cx="512" cy="1056"/>
              </a:xfrm>
              <a:prstGeom prst="straightConnector1">
                <a:avLst/>
              </a:prstGeom>
              <a:noFill/>
              <a:ln w="25400">
                <a:solidFill>
                  <a:schemeClr val="tx1"/>
                </a:solidFill>
                <a:miter lim="800000"/>
                <a:tailEnd type="triangle" w="med" len="sm"/>
              </a:ln>
              <a:effectLst/>
            </p:spPr>
          </p:cxnSp>
          <p:cxnSp>
            <p:nvCxnSpPr>
              <p:cNvPr id="21571" name="AutoShape 1112"/>
              <p:cNvCxnSpPr>
                <a:cxnSpLocks noChangeShapeType="1"/>
              </p:cNvCxnSpPr>
              <p:nvPr/>
            </p:nvCxnSpPr>
            <p:spPr bwMode="auto">
              <a:xfrm>
                <a:off x="3888" y="3024"/>
                <a:ext cx="512" cy="96"/>
              </a:xfrm>
              <a:prstGeom prst="straightConnector1">
                <a:avLst/>
              </a:prstGeom>
              <a:noFill/>
              <a:ln w="25400">
                <a:solidFill>
                  <a:schemeClr val="tx1"/>
                </a:solidFill>
                <a:miter lim="800000"/>
                <a:tailEnd type="triangle" w="med" len="sm"/>
              </a:ln>
              <a:effectLst/>
            </p:spPr>
          </p:cxnSp>
          <p:cxnSp>
            <p:nvCxnSpPr>
              <p:cNvPr id="21572" name="AutoShape 1113"/>
              <p:cNvCxnSpPr>
                <a:cxnSpLocks noChangeShapeType="1"/>
              </p:cNvCxnSpPr>
              <p:nvPr/>
            </p:nvCxnSpPr>
            <p:spPr bwMode="auto">
              <a:xfrm flipV="1">
                <a:off x="3888" y="3120"/>
                <a:ext cx="512" cy="384"/>
              </a:xfrm>
              <a:prstGeom prst="straightConnector1">
                <a:avLst/>
              </a:prstGeom>
              <a:noFill/>
              <a:ln w="25400">
                <a:solidFill>
                  <a:schemeClr val="tx1"/>
                </a:solidFill>
                <a:miter lim="800000"/>
                <a:tailEnd type="triangle" w="med" len="sm"/>
              </a:ln>
              <a:effectLst/>
            </p:spPr>
          </p:cxnSp>
        </p:grpSp>
        <p:grpSp>
          <p:nvGrpSpPr>
            <p:cNvPr id="20533" name="Group 1133"/>
            <p:cNvGrpSpPr/>
            <p:nvPr/>
          </p:nvGrpSpPr>
          <p:grpSpPr bwMode="auto">
            <a:xfrm>
              <a:off x="5344" y="2560"/>
              <a:ext cx="240" cy="673"/>
              <a:chOff x="5096" y="2592"/>
              <a:chExt cx="376" cy="673"/>
            </a:xfrm>
          </p:grpSpPr>
          <p:cxnSp>
            <p:nvCxnSpPr>
              <p:cNvPr id="21563" name="AutoShape 1115"/>
              <p:cNvCxnSpPr>
                <a:cxnSpLocks noChangeShapeType="1"/>
              </p:cNvCxnSpPr>
              <p:nvPr/>
            </p:nvCxnSpPr>
            <p:spPr bwMode="auto">
              <a:xfrm>
                <a:off x="5096" y="2592"/>
                <a:ext cx="376" cy="0"/>
              </a:xfrm>
              <a:prstGeom prst="straightConnector1">
                <a:avLst/>
              </a:prstGeom>
              <a:noFill/>
              <a:ln w="25400">
                <a:solidFill>
                  <a:schemeClr val="tx1"/>
                </a:solidFill>
                <a:miter lim="800000"/>
                <a:tailEnd type="triangle" w="med" len="sm"/>
              </a:ln>
              <a:effectLst/>
            </p:spPr>
          </p:cxnSp>
          <p:cxnSp>
            <p:nvCxnSpPr>
              <p:cNvPr id="21564" name="AutoShape 1117"/>
              <p:cNvCxnSpPr>
                <a:cxnSpLocks noChangeShapeType="1"/>
              </p:cNvCxnSpPr>
              <p:nvPr/>
            </p:nvCxnSpPr>
            <p:spPr bwMode="auto">
              <a:xfrm>
                <a:off x="5096" y="3264"/>
                <a:ext cx="368" cy="1"/>
              </a:xfrm>
              <a:prstGeom prst="straightConnector1">
                <a:avLst/>
              </a:prstGeom>
              <a:noFill/>
              <a:ln w="25400">
                <a:solidFill>
                  <a:schemeClr val="tx1"/>
                </a:solidFill>
                <a:miter lim="800000"/>
                <a:tailEnd type="triangle" w="med" len="sm"/>
              </a:ln>
              <a:effectLst/>
            </p:spPr>
          </p:cxnSp>
        </p:grpSp>
        <p:grpSp>
          <p:nvGrpSpPr>
            <p:cNvPr id="20534" name="Group 1132"/>
            <p:cNvGrpSpPr/>
            <p:nvPr/>
          </p:nvGrpSpPr>
          <p:grpSpPr bwMode="auto">
            <a:xfrm>
              <a:off x="5056" y="2416"/>
              <a:ext cx="288" cy="960"/>
              <a:chOff x="4800" y="2448"/>
              <a:chExt cx="288" cy="960"/>
            </a:xfrm>
          </p:grpSpPr>
          <p:sp>
            <p:nvSpPr>
              <p:cNvPr id="21561" name="Oval 1122"/>
              <p:cNvSpPr>
                <a:spLocks noChangeArrowheads="1"/>
              </p:cNvSpPr>
              <p:nvPr/>
            </p:nvSpPr>
            <p:spPr bwMode="auto">
              <a:xfrm>
                <a:off x="4800" y="2448"/>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62" name="Oval 1123"/>
              <p:cNvSpPr>
                <a:spLocks noChangeArrowheads="1"/>
              </p:cNvSpPr>
              <p:nvPr/>
            </p:nvSpPr>
            <p:spPr bwMode="auto">
              <a:xfrm>
                <a:off x="4800" y="3120"/>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grpSp>
        <p:sp>
          <p:nvSpPr>
            <p:cNvPr id="21560" name="Text Box 1184"/>
            <p:cNvSpPr txBox="1">
              <a:spLocks noChangeArrowheads="1"/>
            </p:cNvSpPr>
            <p:nvPr/>
          </p:nvSpPr>
          <p:spPr bwMode="auto">
            <a:xfrm>
              <a:off x="4944" y="3456"/>
              <a:ext cx="596" cy="231"/>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1800" b="0" i="0" smtClean="0">
                  <a:solidFill>
                    <a:srgbClr val="000000"/>
                  </a:solidFill>
                  <a:latin typeface="Arial" charset="0"/>
                  <a:cs typeface="+mn-cs"/>
                </a:rPr>
                <a:t>Layer 3</a:t>
              </a:r>
              <a:endParaRPr lang="en-US" sz="2400" b="0" i="0" smtClean="0">
                <a:latin typeface="Times New Roman" charset="0"/>
                <a:cs typeface="+mn-cs"/>
              </a:endParaRPr>
            </a:p>
          </p:txBody>
        </p:sp>
      </p:grpSp>
      <p:grpSp>
        <p:nvGrpSpPr>
          <p:cNvPr id="1359010" name="Group 1186"/>
          <p:cNvGrpSpPr/>
          <p:nvPr/>
        </p:nvGrpSpPr>
        <p:grpSpPr bwMode="auto">
          <a:xfrm>
            <a:off x="5715000" y="2057400"/>
            <a:ext cx="1365250" cy="3465513"/>
            <a:chOff x="3960" y="1888"/>
            <a:chExt cx="860" cy="2183"/>
          </a:xfrm>
        </p:grpSpPr>
        <p:sp>
          <p:nvSpPr>
            <p:cNvPr id="21525" name="Rectangle 1138"/>
            <p:cNvSpPr>
              <a:spLocks noChangeArrowheads="1"/>
            </p:cNvSpPr>
            <p:nvPr/>
          </p:nvSpPr>
          <p:spPr bwMode="auto">
            <a:xfrm>
              <a:off x="3960" y="1888"/>
              <a:ext cx="472" cy="2064"/>
            </a:xfrm>
            <a:prstGeom prst="rect">
              <a:avLst/>
            </a:prstGeom>
            <a:solidFill>
              <a:schemeClr val="bg1"/>
            </a:solidFill>
            <a:ln>
              <a:noFill/>
            </a:ln>
            <a:effectLst/>
          </p:spPr>
          <p:txBody>
            <a:bodyPr wrap="none" anchor="ctr"/>
            <a:lstStyle/>
            <a:p>
              <a:pPr>
                <a:defRPr/>
              </a:pPr>
              <a:endParaRPr lang="en-US">
                <a:cs typeface="+mn-cs"/>
              </a:endParaRPr>
            </a:p>
          </p:txBody>
        </p:sp>
        <p:grpSp>
          <p:nvGrpSpPr>
            <p:cNvPr id="20501" name="Group 1131"/>
            <p:cNvGrpSpPr/>
            <p:nvPr/>
          </p:nvGrpSpPr>
          <p:grpSpPr bwMode="auto">
            <a:xfrm>
              <a:off x="4384" y="2032"/>
              <a:ext cx="288" cy="1728"/>
              <a:chOff x="3984" y="2064"/>
              <a:chExt cx="288" cy="1728"/>
            </a:xfrm>
          </p:grpSpPr>
          <p:sp>
            <p:nvSpPr>
              <p:cNvPr id="21553" name="Oval 1038"/>
              <p:cNvSpPr>
                <a:spLocks noChangeArrowheads="1"/>
              </p:cNvSpPr>
              <p:nvPr/>
            </p:nvSpPr>
            <p:spPr bwMode="auto">
              <a:xfrm>
                <a:off x="3984" y="2064"/>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54" name="Oval 1119"/>
              <p:cNvSpPr>
                <a:spLocks noChangeArrowheads="1"/>
              </p:cNvSpPr>
              <p:nvPr/>
            </p:nvSpPr>
            <p:spPr bwMode="auto">
              <a:xfrm>
                <a:off x="3984" y="2544"/>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55" name="Oval 1120"/>
              <p:cNvSpPr>
                <a:spLocks noChangeArrowheads="1"/>
              </p:cNvSpPr>
              <p:nvPr/>
            </p:nvSpPr>
            <p:spPr bwMode="auto">
              <a:xfrm>
                <a:off x="3984" y="3024"/>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sp>
            <p:nvSpPr>
              <p:cNvPr id="21556" name="Oval 1121"/>
              <p:cNvSpPr>
                <a:spLocks noChangeArrowheads="1"/>
              </p:cNvSpPr>
              <p:nvPr/>
            </p:nvSpPr>
            <p:spPr bwMode="auto">
              <a:xfrm>
                <a:off x="3984" y="3504"/>
                <a:ext cx="288" cy="288"/>
              </a:xfrm>
              <a:prstGeom prst="ellipse">
                <a:avLst/>
              </a:prstGeom>
              <a:solidFill>
                <a:schemeClr val="folHlink"/>
              </a:solidFill>
              <a:ln w="25400">
                <a:solidFill>
                  <a:schemeClr val="tx1"/>
                </a:solidFill>
                <a:miter lim="800000"/>
              </a:ln>
              <a:effectLst/>
            </p:spPr>
            <p:txBody>
              <a:bodyPr wrap="none" anchor="ctr"/>
              <a:lstStyle/>
              <a:p>
                <a:pPr algn="ctr">
                  <a:lnSpc>
                    <a:spcPct val="75000"/>
                  </a:lnSpc>
                  <a:defRPr/>
                </a:pPr>
                <a:endParaRPr lang="en-US" sz="2000" i="0">
                  <a:solidFill>
                    <a:schemeClr val="folHlink"/>
                  </a:solidFill>
                  <a:latin typeface="Arial" charset="0"/>
                  <a:cs typeface="+mn-cs"/>
                </a:endParaRPr>
              </a:p>
            </p:txBody>
          </p:sp>
        </p:grpSp>
        <p:sp>
          <p:nvSpPr>
            <p:cNvPr id="21527" name="Text Box 1183"/>
            <p:cNvSpPr txBox="1">
              <a:spLocks noChangeArrowheads="1"/>
            </p:cNvSpPr>
            <p:nvPr/>
          </p:nvSpPr>
          <p:spPr bwMode="auto">
            <a:xfrm>
              <a:off x="4224" y="3840"/>
              <a:ext cx="596" cy="231"/>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1800" b="0" i="0" smtClean="0">
                  <a:solidFill>
                    <a:srgbClr val="000000"/>
                  </a:solidFill>
                  <a:latin typeface="Arial" charset="0"/>
                  <a:cs typeface="+mn-cs"/>
                </a:rPr>
                <a:t>Layer 2</a:t>
              </a:r>
              <a:endParaRPr lang="en-US" sz="2400" b="0" i="0" smtClean="0">
                <a:latin typeface="Times New Roman" charset="0"/>
                <a:cs typeface="+mn-cs"/>
              </a:endParaRPr>
            </a:p>
          </p:txBody>
        </p:sp>
        <p:grpSp>
          <p:nvGrpSpPr>
            <p:cNvPr id="20503" name="Group 1130"/>
            <p:cNvGrpSpPr/>
            <p:nvPr/>
          </p:nvGrpSpPr>
          <p:grpSpPr bwMode="auto">
            <a:xfrm>
              <a:off x="3960" y="1936"/>
              <a:ext cx="424" cy="1920"/>
              <a:chOff x="3320" y="1968"/>
              <a:chExt cx="656" cy="1920"/>
            </a:xfrm>
          </p:grpSpPr>
          <p:cxnSp>
            <p:nvCxnSpPr>
              <p:cNvPr id="21529" name="AutoShape 1066"/>
              <p:cNvCxnSpPr>
                <a:cxnSpLocks noChangeShapeType="1"/>
              </p:cNvCxnSpPr>
              <p:nvPr/>
            </p:nvCxnSpPr>
            <p:spPr bwMode="auto">
              <a:xfrm>
                <a:off x="3320" y="1968"/>
                <a:ext cx="656" cy="240"/>
              </a:xfrm>
              <a:prstGeom prst="straightConnector1">
                <a:avLst/>
              </a:prstGeom>
              <a:noFill/>
              <a:ln w="25400">
                <a:solidFill>
                  <a:schemeClr val="tx1"/>
                </a:solidFill>
                <a:miter lim="800000"/>
                <a:tailEnd type="triangle" w="med" len="sm"/>
              </a:ln>
              <a:effectLst/>
            </p:spPr>
          </p:cxnSp>
          <p:cxnSp>
            <p:nvCxnSpPr>
              <p:cNvPr id="21530" name="AutoShape 1067"/>
              <p:cNvCxnSpPr>
                <a:cxnSpLocks noChangeShapeType="1"/>
              </p:cNvCxnSpPr>
              <p:nvPr/>
            </p:nvCxnSpPr>
            <p:spPr bwMode="auto">
              <a:xfrm>
                <a:off x="3320" y="1968"/>
                <a:ext cx="656" cy="720"/>
              </a:xfrm>
              <a:prstGeom prst="straightConnector1">
                <a:avLst/>
              </a:prstGeom>
              <a:noFill/>
              <a:ln w="25400">
                <a:solidFill>
                  <a:schemeClr val="tx1"/>
                </a:solidFill>
                <a:miter lim="800000"/>
                <a:tailEnd type="triangle" w="med" len="sm"/>
              </a:ln>
              <a:effectLst/>
            </p:spPr>
          </p:cxnSp>
          <p:cxnSp>
            <p:nvCxnSpPr>
              <p:cNvPr id="21531" name="AutoShape 1068"/>
              <p:cNvCxnSpPr>
                <a:cxnSpLocks noChangeShapeType="1"/>
              </p:cNvCxnSpPr>
              <p:nvPr/>
            </p:nvCxnSpPr>
            <p:spPr bwMode="auto">
              <a:xfrm>
                <a:off x="3320" y="1968"/>
                <a:ext cx="656" cy="1200"/>
              </a:xfrm>
              <a:prstGeom prst="straightConnector1">
                <a:avLst/>
              </a:prstGeom>
              <a:noFill/>
              <a:ln w="25400">
                <a:solidFill>
                  <a:schemeClr val="tx1"/>
                </a:solidFill>
                <a:miter lim="800000"/>
                <a:tailEnd type="triangle" w="med" len="sm"/>
              </a:ln>
              <a:effectLst/>
            </p:spPr>
          </p:cxnSp>
          <p:cxnSp>
            <p:nvCxnSpPr>
              <p:cNvPr id="21532" name="AutoShape 1069"/>
              <p:cNvCxnSpPr>
                <a:cxnSpLocks noChangeShapeType="1"/>
              </p:cNvCxnSpPr>
              <p:nvPr/>
            </p:nvCxnSpPr>
            <p:spPr bwMode="auto">
              <a:xfrm>
                <a:off x="3320" y="1968"/>
                <a:ext cx="656" cy="1680"/>
              </a:xfrm>
              <a:prstGeom prst="straightConnector1">
                <a:avLst/>
              </a:prstGeom>
              <a:noFill/>
              <a:ln w="25400">
                <a:solidFill>
                  <a:schemeClr val="tx1"/>
                </a:solidFill>
                <a:miter lim="800000"/>
                <a:tailEnd type="triangle" w="med" len="sm"/>
              </a:ln>
              <a:effectLst/>
            </p:spPr>
          </p:cxnSp>
          <p:cxnSp>
            <p:nvCxnSpPr>
              <p:cNvPr id="21533" name="AutoShape 1070"/>
              <p:cNvCxnSpPr>
                <a:cxnSpLocks noChangeShapeType="1"/>
              </p:cNvCxnSpPr>
              <p:nvPr/>
            </p:nvCxnSpPr>
            <p:spPr bwMode="auto">
              <a:xfrm flipV="1">
                <a:off x="3320" y="2208"/>
                <a:ext cx="656" cy="144"/>
              </a:xfrm>
              <a:prstGeom prst="straightConnector1">
                <a:avLst/>
              </a:prstGeom>
              <a:noFill/>
              <a:ln w="25400">
                <a:solidFill>
                  <a:schemeClr val="tx1"/>
                </a:solidFill>
                <a:miter lim="800000"/>
                <a:tailEnd type="triangle" w="med" len="sm"/>
              </a:ln>
              <a:effectLst/>
            </p:spPr>
          </p:cxnSp>
          <p:cxnSp>
            <p:nvCxnSpPr>
              <p:cNvPr id="21534" name="AutoShape 1071"/>
              <p:cNvCxnSpPr>
                <a:cxnSpLocks noChangeShapeType="1"/>
              </p:cNvCxnSpPr>
              <p:nvPr/>
            </p:nvCxnSpPr>
            <p:spPr bwMode="auto">
              <a:xfrm>
                <a:off x="3320" y="2352"/>
                <a:ext cx="656" cy="336"/>
              </a:xfrm>
              <a:prstGeom prst="straightConnector1">
                <a:avLst/>
              </a:prstGeom>
              <a:noFill/>
              <a:ln w="25400">
                <a:solidFill>
                  <a:schemeClr val="tx1"/>
                </a:solidFill>
                <a:miter lim="800000"/>
                <a:tailEnd type="triangle" w="med" len="sm"/>
              </a:ln>
              <a:effectLst/>
            </p:spPr>
          </p:cxnSp>
          <p:cxnSp>
            <p:nvCxnSpPr>
              <p:cNvPr id="21535" name="AutoShape 1072"/>
              <p:cNvCxnSpPr>
                <a:cxnSpLocks noChangeShapeType="1"/>
              </p:cNvCxnSpPr>
              <p:nvPr/>
            </p:nvCxnSpPr>
            <p:spPr bwMode="auto">
              <a:xfrm>
                <a:off x="3320" y="2352"/>
                <a:ext cx="656" cy="816"/>
              </a:xfrm>
              <a:prstGeom prst="straightConnector1">
                <a:avLst/>
              </a:prstGeom>
              <a:noFill/>
              <a:ln w="25400">
                <a:solidFill>
                  <a:schemeClr val="tx1"/>
                </a:solidFill>
                <a:miter lim="800000"/>
                <a:tailEnd type="triangle" w="med" len="sm"/>
              </a:ln>
              <a:effectLst/>
            </p:spPr>
          </p:cxnSp>
          <p:cxnSp>
            <p:nvCxnSpPr>
              <p:cNvPr id="21536" name="AutoShape 1073"/>
              <p:cNvCxnSpPr>
                <a:cxnSpLocks noChangeShapeType="1"/>
              </p:cNvCxnSpPr>
              <p:nvPr/>
            </p:nvCxnSpPr>
            <p:spPr bwMode="auto">
              <a:xfrm>
                <a:off x="3320" y="2352"/>
                <a:ext cx="656" cy="1296"/>
              </a:xfrm>
              <a:prstGeom prst="straightConnector1">
                <a:avLst/>
              </a:prstGeom>
              <a:noFill/>
              <a:ln w="25400">
                <a:solidFill>
                  <a:schemeClr val="tx1"/>
                </a:solidFill>
                <a:miter lim="800000"/>
                <a:tailEnd type="triangle" w="med" len="sm"/>
              </a:ln>
              <a:effectLst/>
            </p:spPr>
          </p:cxnSp>
          <p:cxnSp>
            <p:nvCxnSpPr>
              <p:cNvPr id="21537" name="AutoShape 1074"/>
              <p:cNvCxnSpPr>
                <a:cxnSpLocks noChangeShapeType="1"/>
              </p:cNvCxnSpPr>
              <p:nvPr/>
            </p:nvCxnSpPr>
            <p:spPr bwMode="auto">
              <a:xfrm flipV="1">
                <a:off x="3320" y="2208"/>
                <a:ext cx="656" cy="528"/>
              </a:xfrm>
              <a:prstGeom prst="straightConnector1">
                <a:avLst/>
              </a:prstGeom>
              <a:noFill/>
              <a:ln w="25400">
                <a:solidFill>
                  <a:schemeClr val="tx1"/>
                </a:solidFill>
                <a:miter lim="800000"/>
                <a:tailEnd type="triangle" w="med" len="sm"/>
              </a:ln>
              <a:effectLst/>
            </p:spPr>
          </p:cxnSp>
          <p:cxnSp>
            <p:nvCxnSpPr>
              <p:cNvPr id="21538" name="AutoShape 1075"/>
              <p:cNvCxnSpPr>
                <a:cxnSpLocks noChangeShapeType="1"/>
              </p:cNvCxnSpPr>
              <p:nvPr/>
            </p:nvCxnSpPr>
            <p:spPr bwMode="auto">
              <a:xfrm flipV="1">
                <a:off x="3320" y="2688"/>
                <a:ext cx="656" cy="48"/>
              </a:xfrm>
              <a:prstGeom prst="straightConnector1">
                <a:avLst/>
              </a:prstGeom>
              <a:noFill/>
              <a:ln w="25400">
                <a:solidFill>
                  <a:schemeClr val="tx1"/>
                </a:solidFill>
                <a:miter lim="800000"/>
                <a:tailEnd type="triangle" w="med" len="sm"/>
              </a:ln>
              <a:effectLst/>
            </p:spPr>
          </p:cxnSp>
          <p:cxnSp>
            <p:nvCxnSpPr>
              <p:cNvPr id="21539" name="AutoShape 1076"/>
              <p:cNvCxnSpPr>
                <a:cxnSpLocks noChangeShapeType="1"/>
              </p:cNvCxnSpPr>
              <p:nvPr/>
            </p:nvCxnSpPr>
            <p:spPr bwMode="auto">
              <a:xfrm>
                <a:off x="3320" y="2736"/>
                <a:ext cx="656" cy="912"/>
              </a:xfrm>
              <a:prstGeom prst="straightConnector1">
                <a:avLst/>
              </a:prstGeom>
              <a:noFill/>
              <a:ln w="25400">
                <a:solidFill>
                  <a:schemeClr val="tx1"/>
                </a:solidFill>
                <a:miter lim="800000"/>
                <a:tailEnd type="triangle" w="med" len="sm"/>
              </a:ln>
              <a:effectLst/>
            </p:spPr>
          </p:cxnSp>
          <p:cxnSp>
            <p:nvCxnSpPr>
              <p:cNvPr id="21540" name="AutoShape 1077"/>
              <p:cNvCxnSpPr>
                <a:cxnSpLocks noChangeShapeType="1"/>
              </p:cNvCxnSpPr>
              <p:nvPr/>
            </p:nvCxnSpPr>
            <p:spPr bwMode="auto">
              <a:xfrm>
                <a:off x="3320" y="2736"/>
                <a:ext cx="656" cy="432"/>
              </a:xfrm>
              <a:prstGeom prst="straightConnector1">
                <a:avLst/>
              </a:prstGeom>
              <a:noFill/>
              <a:ln w="25400">
                <a:solidFill>
                  <a:schemeClr val="tx1"/>
                </a:solidFill>
                <a:miter lim="800000"/>
                <a:tailEnd type="triangle" w="med" len="sm"/>
              </a:ln>
              <a:effectLst/>
            </p:spPr>
          </p:cxnSp>
          <p:cxnSp>
            <p:nvCxnSpPr>
              <p:cNvPr id="21541" name="AutoShape 1078"/>
              <p:cNvCxnSpPr>
                <a:cxnSpLocks noChangeShapeType="1"/>
              </p:cNvCxnSpPr>
              <p:nvPr/>
            </p:nvCxnSpPr>
            <p:spPr bwMode="auto">
              <a:xfrm flipV="1">
                <a:off x="3320" y="3648"/>
                <a:ext cx="656" cy="240"/>
              </a:xfrm>
              <a:prstGeom prst="straightConnector1">
                <a:avLst/>
              </a:prstGeom>
              <a:noFill/>
              <a:ln w="25400">
                <a:solidFill>
                  <a:schemeClr val="tx1"/>
                </a:solidFill>
                <a:miter lim="800000"/>
                <a:tailEnd type="triangle" w="med" len="sm"/>
              </a:ln>
              <a:effectLst/>
            </p:spPr>
          </p:cxnSp>
          <p:cxnSp>
            <p:nvCxnSpPr>
              <p:cNvPr id="21542" name="AutoShape 1079"/>
              <p:cNvCxnSpPr>
                <a:cxnSpLocks noChangeShapeType="1"/>
              </p:cNvCxnSpPr>
              <p:nvPr/>
            </p:nvCxnSpPr>
            <p:spPr bwMode="auto">
              <a:xfrm flipV="1">
                <a:off x="3320" y="3168"/>
                <a:ext cx="656" cy="720"/>
              </a:xfrm>
              <a:prstGeom prst="straightConnector1">
                <a:avLst/>
              </a:prstGeom>
              <a:noFill/>
              <a:ln w="25400">
                <a:solidFill>
                  <a:schemeClr val="tx1"/>
                </a:solidFill>
                <a:miter lim="800000"/>
                <a:tailEnd type="triangle" w="med" len="sm"/>
              </a:ln>
              <a:effectLst/>
            </p:spPr>
          </p:cxnSp>
          <p:cxnSp>
            <p:nvCxnSpPr>
              <p:cNvPr id="21543" name="AutoShape 1080"/>
              <p:cNvCxnSpPr>
                <a:cxnSpLocks noChangeShapeType="1"/>
              </p:cNvCxnSpPr>
              <p:nvPr/>
            </p:nvCxnSpPr>
            <p:spPr bwMode="auto">
              <a:xfrm flipV="1">
                <a:off x="3320" y="2688"/>
                <a:ext cx="656" cy="1200"/>
              </a:xfrm>
              <a:prstGeom prst="straightConnector1">
                <a:avLst/>
              </a:prstGeom>
              <a:noFill/>
              <a:ln w="25400">
                <a:solidFill>
                  <a:schemeClr val="tx1"/>
                </a:solidFill>
                <a:miter lim="800000"/>
                <a:tailEnd type="triangle" w="med" len="sm"/>
              </a:ln>
              <a:effectLst/>
            </p:spPr>
          </p:cxnSp>
          <p:cxnSp>
            <p:nvCxnSpPr>
              <p:cNvPr id="21544" name="AutoShape 1081"/>
              <p:cNvCxnSpPr>
                <a:cxnSpLocks noChangeShapeType="1"/>
              </p:cNvCxnSpPr>
              <p:nvPr/>
            </p:nvCxnSpPr>
            <p:spPr bwMode="auto">
              <a:xfrm flipV="1">
                <a:off x="3320" y="2208"/>
                <a:ext cx="656" cy="1680"/>
              </a:xfrm>
              <a:prstGeom prst="straightConnector1">
                <a:avLst/>
              </a:prstGeom>
              <a:noFill/>
              <a:ln w="25400">
                <a:solidFill>
                  <a:schemeClr val="tx1"/>
                </a:solidFill>
                <a:miter lim="800000"/>
                <a:tailEnd type="triangle" w="med" len="sm"/>
              </a:ln>
              <a:effectLst/>
            </p:spPr>
          </p:cxnSp>
          <p:cxnSp>
            <p:nvCxnSpPr>
              <p:cNvPr id="21545" name="AutoShape 1082"/>
              <p:cNvCxnSpPr>
                <a:cxnSpLocks noChangeShapeType="1"/>
              </p:cNvCxnSpPr>
              <p:nvPr/>
            </p:nvCxnSpPr>
            <p:spPr bwMode="auto">
              <a:xfrm>
                <a:off x="3320" y="3504"/>
                <a:ext cx="656" cy="144"/>
              </a:xfrm>
              <a:prstGeom prst="straightConnector1">
                <a:avLst/>
              </a:prstGeom>
              <a:noFill/>
              <a:ln w="25400">
                <a:solidFill>
                  <a:schemeClr val="tx1"/>
                </a:solidFill>
                <a:miter lim="800000"/>
                <a:tailEnd type="triangle" w="med" len="sm"/>
              </a:ln>
              <a:effectLst/>
            </p:spPr>
          </p:cxnSp>
          <p:cxnSp>
            <p:nvCxnSpPr>
              <p:cNvPr id="21546" name="AutoShape 1083"/>
              <p:cNvCxnSpPr>
                <a:cxnSpLocks noChangeShapeType="1"/>
              </p:cNvCxnSpPr>
              <p:nvPr/>
            </p:nvCxnSpPr>
            <p:spPr bwMode="auto">
              <a:xfrm flipV="1">
                <a:off x="3320" y="3168"/>
                <a:ext cx="656" cy="336"/>
              </a:xfrm>
              <a:prstGeom prst="straightConnector1">
                <a:avLst/>
              </a:prstGeom>
              <a:noFill/>
              <a:ln w="25400">
                <a:solidFill>
                  <a:schemeClr val="tx1"/>
                </a:solidFill>
                <a:miter lim="800000"/>
                <a:tailEnd type="triangle" w="med" len="sm"/>
              </a:ln>
              <a:effectLst/>
            </p:spPr>
          </p:cxnSp>
          <p:cxnSp>
            <p:nvCxnSpPr>
              <p:cNvPr id="21547" name="AutoShape 1084"/>
              <p:cNvCxnSpPr>
                <a:cxnSpLocks noChangeShapeType="1"/>
              </p:cNvCxnSpPr>
              <p:nvPr/>
            </p:nvCxnSpPr>
            <p:spPr bwMode="auto">
              <a:xfrm flipV="1">
                <a:off x="3320" y="2688"/>
                <a:ext cx="656" cy="816"/>
              </a:xfrm>
              <a:prstGeom prst="straightConnector1">
                <a:avLst/>
              </a:prstGeom>
              <a:noFill/>
              <a:ln w="25400">
                <a:solidFill>
                  <a:schemeClr val="tx1"/>
                </a:solidFill>
                <a:miter lim="800000"/>
                <a:tailEnd type="triangle" w="med" len="sm"/>
              </a:ln>
              <a:effectLst/>
            </p:spPr>
          </p:cxnSp>
          <p:cxnSp>
            <p:nvCxnSpPr>
              <p:cNvPr id="21548" name="AutoShape 1085"/>
              <p:cNvCxnSpPr>
                <a:cxnSpLocks noChangeShapeType="1"/>
              </p:cNvCxnSpPr>
              <p:nvPr/>
            </p:nvCxnSpPr>
            <p:spPr bwMode="auto">
              <a:xfrm flipV="1">
                <a:off x="3320" y="2208"/>
                <a:ext cx="656" cy="1296"/>
              </a:xfrm>
              <a:prstGeom prst="straightConnector1">
                <a:avLst/>
              </a:prstGeom>
              <a:noFill/>
              <a:ln w="25400">
                <a:solidFill>
                  <a:schemeClr val="tx1"/>
                </a:solidFill>
                <a:miter lim="800000"/>
                <a:tailEnd type="triangle" w="med" len="sm"/>
              </a:ln>
              <a:effectLst/>
            </p:spPr>
          </p:cxnSp>
          <p:cxnSp>
            <p:nvCxnSpPr>
              <p:cNvPr id="21549" name="AutoShape 1086"/>
              <p:cNvCxnSpPr>
                <a:cxnSpLocks noChangeShapeType="1"/>
              </p:cNvCxnSpPr>
              <p:nvPr/>
            </p:nvCxnSpPr>
            <p:spPr bwMode="auto">
              <a:xfrm>
                <a:off x="3320" y="3120"/>
                <a:ext cx="656" cy="528"/>
              </a:xfrm>
              <a:prstGeom prst="straightConnector1">
                <a:avLst/>
              </a:prstGeom>
              <a:noFill/>
              <a:ln w="25400">
                <a:solidFill>
                  <a:schemeClr val="tx1"/>
                </a:solidFill>
                <a:miter lim="800000"/>
                <a:tailEnd type="triangle" w="med" len="sm"/>
              </a:ln>
              <a:effectLst/>
            </p:spPr>
          </p:cxnSp>
          <p:cxnSp>
            <p:nvCxnSpPr>
              <p:cNvPr id="21550" name="AutoShape 1087"/>
              <p:cNvCxnSpPr>
                <a:cxnSpLocks noChangeShapeType="1"/>
              </p:cNvCxnSpPr>
              <p:nvPr/>
            </p:nvCxnSpPr>
            <p:spPr bwMode="auto">
              <a:xfrm>
                <a:off x="3320" y="3120"/>
                <a:ext cx="656" cy="48"/>
              </a:xfrm>
              <a:prstGeom prst="straightConnector1">
                <a:avLst/>
              </a:prstGeom>
              <a:noFill/>
              <a:ln w="25400">
                <a:solidFill>
                  <a:schemeClr val="tx1"/>
                </a:solidFill>
                <a:miter lim="800000"/>
                <a:tailEnd type="triangle" w="med" len="sm"/>
              </a:ln>
              <a:effectLst/>
            </p:spPr>
          </p:cxnSp>
          <p:cxnSp>
            <p:nvCxnSpPr>
              <p:cNvPr id="21551" name="AutoShape 1088"/>
              <p:cNvCxnSpPr>
                <a:cxnSpLocks noChangeShapeType="1"/>
              </p:cNvCxnSpPr>
              <p:nvPr/>
            </p:nvCxnSpPr>
            <p:spPr bwMode="auto">
              <a:xfrm flipV="1">
                <a:off x="3320" y="2208"/>
                <a:ext cx="656" cy="912"/>
              </a:xfrm>
              <a:prstGeom prst="straightConnector1">
                <a:avLst/>
              </a:prstGeom>
              <a:noFill/>
              <a:ln w="25400">
                <a:solidFill>
                  <a:schemeClr val="tx1"/>
                </a:solidFill>
                <a:miter lim="800000"/>
                <a:tailEnd type="triangle" w="med" len="sm"/>
              </a:ln>
              <a:effectLst/>
            </p:spPr>
          </p:cxnSp>
          <p:cxnSp>
            <p:nvCxnSpPr>
              <p:cNvPr id="21552" name="AutoShape 1089"/>
              <p:cNvCxnSpPr>
                <a:cxnSpLocks noChangeShapeType="1"/>
              </p:cNvCxnSpPr>
              <p:nvPr/>
            </p:nvCxnSpPr>
            <p:spPr bwMode="auto">
              <a:xfrm flipV="1">
                <a:off x="3320" y="2688"/>
                <a:ext cx="656" cy="432"/>
              </a:xfrm>
              <a:prstGeom prst="straightConnector1">
                <a:avLst/>
              </a:prstGeom>
              <a:noFill/>
              <a:ln w="25400">
                <a:solidFill>
                  <a:schemeClr val="tx1"/>
                </a:solidFill>
                <a:miter lim="800000"/>
                <a:tailEnd type="triangle" w="med" len="sm"/>
              </a:ln>
              <a:effectLst/>
            </p:spPr>
          </p:cxnSp>
        </p:grpSp>
      </p:grpSp>
      <p:sp>
        <p:nvSpPr>
          <p:cNvPr id="1359012" name="Rectangle 1188"/>
          <p:cNvSpPr>
            <a:spLocks noChangeArrowheads="1"/>
          </p:cNvSpPr>
          <p:nvPr/>
        </p:nvSpPr>
        <p:spPr bwMode="auto">
          <a:xfrm>
            <a:off x="838200" y="4114800"/>
            <a:ext cx="3886200" cy="457200"/>
          </a:xfrm>
          <a:prstGeom prst="rect">
            <a:avLst/>
          </a:prstGeom>
          <a:noFill/>
          <a:ln>
            <a:noFill/>
          </a:ln>
          <a:effectLst/>
        </p:spPr>
        <p:txBody>
          <a:bodyPr/>
          <a:lstStyle/>
          <a:p>
            <a:pPr marL="742950" lvl="1" indent="-285750">
              <a:buClr>
                <a:schemeClr val="tx1"/>
              </a:buClr>
              <a:buSzPct val="75000"/>
              <a:buFontTx/>
              <a:buChar char="–"/>
              <a:defRPr/>
            </a:pPr>
            <a:r>
              <a:rPr lang="en-US" b="0" i="0">
                <a:solidFill>
                  <a:srgbClr val="FF6600"/>
                </a:solidFill>
                <a:latin typeface="Arial" charset="0"/>
                <a:cs typeface="+mn-cs"/>
              </a:rPr>
              <a:t>Feedback (cycles)?</a:t>
            </a:r>
          </a:p>
        </p:txBody>
      </p:sp>
      <p:sp>
        <p:nvSpPr>
          <p:cNvPr id="1359016" name="Rectangle 1192"/>
          <p:cNvSpPr>
            <a:spLocks noChangeArrowheads="1"/>
          </p:cNvSpPr>
          <p:nvPr/>
        </p:nvSpPr>
        <p:spPr bwMode="auto">
          <a:xfrm>
            <a:off x="838200" y="4495800"/>
            <a:ext cx="3886200" cy="457200"/>
          </a:xfrm>
          <a:prstGeom prst="rect">
            <a:avLst/>
          </a:prstGeom>
          <a:noFill/>
          <a:ln>
            <a:noFill/>
          </a:ln>
          <a:effectLst/>
        </p:spPr>
        <p:txBody>
          <a:bodyPr/>
          <a:lstStyle/>
          <a:p>
            <a:pPr marL="742950" lvl="1" indent="-285750">
              <a:buClr>
                <a:schemeClr val="tx1"/>
              </a:buClr>
              <a:buSzPct val="75000"/>
              <a:buFontTx/>
              <a:buChar char="–"/>
              <a:defRPr/>
            </a:pPr>
            <a:r>
              <a:rPr lang="en-US" b="0" i="0">
                <a:solidFill>
                  <a:srgbClr val="FF0000"/>
                </a:solidFill>
                <a:latin typeface="Arial" charset="0"/>
                <a:cs typeface="+mn-cs"/>
              </a:rPr>
              <a:t>layer skipping?</a:t>
            </a:r>
          </a:p>
        </p:txBody>
      </p:sp>
      <p:grpSp>
        <p:nvGrpSpPr>
          <p:cNvPr id="1359020" name="Group 1196"/>
          <p:cNvGrpSpPr/>
          <p:nvPr/>
        </p:nvGrpSpPr>
        <p:grpSpPr bwMode="auto">
          <a:xfrm>
            <a:off x="5715000" y="2133600"/>
            <a:ext cx="2590800" cy="1524000"/>
            <a:chOff x="3600" y="1776"/>
            <a:chExt cx="1632" cy="960"/>
          </a:xfrm>
        </p:grpSpPr>
        <p:cxnSp>
          <p:nvCxnSpPr>
            <p:cNvPr id="21523" name="AutoShape 1197"/>
            <p:cNvCxnSpPr>
              <a:cxnSpLocks noChangeShapeType="1"/>
            </p:cNvCxnSpPr>
            <p:nvPr/>
          </p:nvCxnSpPr>
          <p:spPr bwMode="auto">
            <a:xfrm>
              <a:off x="4320" y="2496"/>
              <a:ext cx="912" cy="240"/>
            </a:xfrm>
            <a:prstGeom prst="bentConnector3">
              <a:avLst>
                <a:gd name="adj1" fmla="val 17981"/>
              </a:avLst>
            </a:prstGeom>
            <a:noFill/>
            <a:ln w="38100">
              <a:solidFill>
                <a:srgbClr val="FF0000"/>
              </a:solidFill>
              <a:miter lim="800000"/>
              <a:tailEnd type="triangle" w="med" len="med"/>
            </a:ln>
            <a:effectLst/>
          </p:spPr>
        </p:cxnSp>
        <p:cxnSp>
          <p:nvCxnSpPr>
            <p:cNvPr id="21524" name="AutoShape 1198"/>
            <p:cNvCxnSpPr>
              <a:cxnSpLocks noChangeShapeType="1"/>
            </p:cNvCxnSpPr>
            <p:nvPr/>
          </p:nvCxnSpPr>
          <p:spPr bwMode="auto">
            <a:xfrm>
              <a:off x="3600" y="1776"/>
              <a:ext cx="1088" cy="624"/>
            </a:xfrm>
            <a:prstGeom prst="bentConnector3">
              <a:avLst>
                <a:gd name="adj1" fmla="val 24264"/>
              </a:avLst>
            </a:prstGeom>
            <a:noFill/>
            <a:ln w="38100">
              <a:solidFill>
                <a:srgbClr val="FF0000"/>
              </a:solidFill>
              <a:miter lim="800000"/>
              <a:tailEnd type="triangle" w="med" len="med"/>
            </a:ln>
            <a:effectLst/>
          </p:spPr>
        </p:cxnSp>
      </p:grpSp>
      <p:grpSp>
        <p:nvGrpSpPr>
          <p:cNvPr id="1359023" name="Group 1199"/>
          <p:cNvGrpSpPr/>
          <p:nvPr/>
        </p:nvGrpSpPr>
        <p:grpSpPr bwMode="auto">
          <a:xfrm>
            <a:off x="6375400" y="3276600"/>
            <a:ext cx="1549400" cy="1524000"/>
            <a:chOff x="4016" y="2496"/>
            <a:chExt cx="976" cy="960"/>
          </a:xfrm>
        </p:grpSpPr>
        <p:cxnSp>
          <p:nvCxnSpPr>
            <p:cNvPr id="21521" name="AutoShape 1200"/>
            <p:cNvCxnSpPr>
              <a:cxnSpLocks noChangeShapeType="1"/>
            </p:cNvCxnSpPr>
            <p:nvPr/>
          </p:nvCxnSpPr>
          <p:spPr bwMode="auto">
            <a:xfrm flipH="1" flipV="1">
              <a:off x="4016" y="2496"/>
              <a:ext cx="976" cy="576"/>
            </a:xfrm>
            <a:prstGeom prst="curvedConnector5">
              <a:avLst>
                <a:gd name="adj1" fmla="val -13935"/>
                <a:gd name="adj2" fmla="val 50000"/>
                <a:gd name="adj3" fmla="val 113935"/>
              </a:avLst>
            </a:prstGeom>
            <a:noFill/>
            <a:ln w="38100">
              <a:solidFill>
                <a:srgbClr val="FF6600"/>
              </a:solidFill>
              <a:miter lim="800000"/>
              <a:tailEnd type="triangle" w="med" len="med"/>
            </a:ln>
            <a:effectLst/>
          </p:spPr>
        </p:cxnSp>
        <p:cxnSp>
          <p:nvCxnSpPr>
            <p:cNvPr id="21522" name="AutoShape 1201"/>
            <p:cNvCxnSpPr>
              <a:cxnSpLocks noChangeShapeType="1"/>
            </p:cNvCxnSpPr>
            <p:nvPr/>
          </p:nvCxnSpPr>
          <p:spPr bwMode="auto">
            <a:xfrm flipH="1" flipV="1">
              <a:off x="4016" y="2976"/>
              <a:ext cx="304" cy="480"/>
            </a:xfrm>
            <a:prstGeom prst="curvedConnector5">
              <a:avLst>
                <a:gd name="adj1" fmla="val -44736"/>
                <a:gd name="adj2" fmla="val 50000"/>
                <a:gd name="adj3" fmla="val 144736"/>
              </a:avLst>
            </a:prstGeom>
            <a:noFill/>
            <a:ln w="38100">
              <a:solidFill>
                <a:srgbClr val="FF6600"/>
              </a:solidFill>
              <a:miter lim="800000"/>
              <a:tailEnd type="triangle" w="med" len="med"/>
            </a:ln>
            <a:effectLst/>
          </p:spPr>
        </p:cxnSp>
      </p:grpSp>
      <p:sp>
        <p:nvSpPr>
          <p:cNvPr id="1359030" name="Rectangle 1206"/>
          <p:cNvSpPr>
            <a:spLocks noChangeArrowheads="1"/>
          </p:cNvSpPr>
          <p:nvPr/>
        </p:nvSpPr>
        <p:spPr bwMode="auto">
          <a:xfrm>
            <a:off x="838200" y="4876800"/>
            <a:ext cx="3886200" cy="838200"/>
          </a:xfrm>
          <a:prstGeom prst="rect">
            <a:avLst/>
          </a:prstGeom>
          <a:noFill/>
          <a:ln>
            <a:noFill/>
          </a:ln>
          <a:effectLst/>
        </p:spPr>
        <p:txBody>
          <a:bodyPr/>
          <a:lstStyle/>
          <a:p>
            <a:pPr marL="742950" lvl="1" indent="-285750">
              <a:buClr>
                <a:schemeClr val="tx1"/>
              </a:buClr>
              <a:buSzPct val="75000"/>
              <a:buFontTx/>
              <a:buChar char="–"/>
              <a:defRPr/>
            </a:pPr>
            <a:r>
              <a:rPr lang="en-US" b="0" i="0">
                <a:solidFill>
                  <a:srgbClr val="000000"/>
                </a:solidFill>
                <a:latin typeface="Arial" charset="0"/>
                <a:cs typeface="+mn-cs"/>
              </a:rPr>
              <a:t>fully connected?</a:t>
            </a:r>
          </a:p>
        </p:txBody>
      </p:sp>
      <p:sp>
        <p:nvSpPr>
          <p:cNvPr id="1359044" name="Rectangle 1220"/>
          <p:cNvSpPr>
            <a:spLocks noChangeArrowheads="1"/>
          </p:cNvSpPr>
          <p:nvPr/>
        </p:nvSpPr>
        <p:spPr bwMode="auto">
          <a:xfrm>
            <a:off x="838200" y="3352800"/>
            <a:ext cx="3810000" cy="457200"/>
          </a:xfrm>
          <a:prstGeom prst="rect">
            <a:avLst/>
          </a:prstGeom>
          <a:noFill/>
          <a:ln>
            <a:noFill/>
          </a:ln>
          <a:effectLst/>
        </p:spPr>
        <p:txBody>
          <a:bodyPr/>
          <a:lstStyle/>
          <a:p>
            <a:pPr marL="742950" lvl="1" indent="-285750">
              <a:buClr>
                <a:schemeClr val="tx1"/>
              </a:buClr>
              <a:buSzPct val="75000"/>
              <a:buFontTx/>
              <a:buChar char="–"/>
              <a:defRPr/>
            </a:pPr>
            <a:r>
              <a:rPr lang="en-US" b="0" i="0">
                <a:solidFill>
                  <a:srgbClr val="111111"/>
                </a:solidFill>
                <a:latin typeface="Arial" charset="0"/>
                <a:cs typeface="+mn-cs"/>
              </a:rPr>
              <a:t>single layer</a:t>
            </a:r>
            <a:endParaRPr lang="en-US" i="0">
              <a:solidFill>
                <a:srgbClr val="CC3300"/>
              </a:solidFill>
              <a:latin typeface="Arial" charset="0"/>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8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88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8851">
                                            <p:txEl>
                                              <p:pRg st="2" end="2"/>
                                            </p:txEl>
                                          </p:spTgt>
                                        </p:tgtEl>
                                        <p:attrNameLst>
                                          <p:attrName>style.visibility</p:attrName>
                                        </p:attrNameLst>
                                      </p:cBhvr>
                                      <p:to>
                                        <p:strVal val="visible"/>
                                      </p:to>
                                    </p:set>
                                  </p:childTnLst>
                                </p:cTn>
                              </p:par>
                            </p:childTnLst>
                          </p:cTn>
                        </p:par>
                        <p:par>
                          <p:cTn id="15" fill="hold">
                            <p:stCondLst>
                              <p:cond delay="500"/>
                            </p:stCondLst>
                            <p:childTnLst>
                              <p:par>
                                <p:cTn id="16" presetID="9" presetClass="entr" presetSubtype="0" fill="hold" grpId="0" nodeType="afterEffect">
                                  <p:stCondLst>
                                    <p:cond delay="500"/>
                                  </p:stCondLst>
                                  <p:childTnLst>
                                    <p:set>
                                      <p:cBhvr>
                                        <p:cTn id="17" dur="1" fill="hold">
                                          <p:stCondLst>
                                            <p:cond delay="0"/>
                                          </p:stCondLst>
                                        </p:cTn>
                                        <p:tgtEl>
                                          <p:spTgt spid="1359037"/>
                                        </p:tgtEl>
                                        <p:attrNameLst>
                                          <p:attrName>style.visibility</p:attrName>
                                        </p:attrNameLst>
                                      </p:cBhvr>
                                      <p:to>
                                        <p:strVal val="visible"/>
                                      </p:to>
                                    </p:set>
                                    <p:animEffect transition="in" filter="dissolve">
                                      <p:cBhvr>
                                        <p:cTn id="18" dur="500"/>
                                        <p:tgtEl>
                                          <p:spTgt spid="1359037"/>
                                        </p:tgtEl>
                                      </p:cBhvr>
                                    </p:animEffect>
                                  </p:childTnLst>
                                </p:cTn>
                              </p:par>
                            </p:childTnLst>
                          </p:cTn>
                        </p:par>
                        <p:par>
                          <p:cTn id="19" fill="hold">
                            <p:stCondLst>
                              <p:cond delay="1500"/>
                            </p:stCondLst>
                            <p:childTnLst>
                              <p:par>
                                <p:cTn id="20" presetID="9" presetClass="entr" presetSubtype="0" fill="hold" nodeType="afterEffect">
                                  <p:stCondLst>
                                    <p:cond delay="500"/>
                                  </p:stCondLst>
                                  <p:childTnLst>
                                    <p:set>
                                      <p:cBhvr>
                                        <p:cTn id="21" dur="1" fill="hold">
                                          <p:stCondLst>
                                            <p:cond delay="0"/>
                                          </p:stCondLst>
                                        </p:cTn>
                                        <p:tgtEl>
                                          <p:spTgt spid="1359038"/>
                                        </p:tgtEl>
                                        <p:attrNameLst>
                                          <p:attrName>style.visibility</p:attrName>
                                        </p:attrNameLst>
                                      </p:cBhvr>
                                      <p:to>
                                        <p:strVal val="visible"/>
                                      </p:to>
                                    </p:set>
                                    <p:animEffect transition="in" filter="dissolve">
                                      <p:cBhvr>
                                        <p:cTn id="22" dur="500"/>
                                        <p:tgtEl>
                                          <p:spTgt spid="135903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59044">
                                            <p:txEl>
                                              <p:pRg st="0" end="0"/>
                                            </p:txEl>
                                          </p:spTgt>
                                        </p:tgtEl>
                                        <p:attrNameLst>
                                          <p:attrName>style.visibility</p:attrName>
                                        </p:attrNameLst>
                                      </p:cBhvr>
                                      <p:to>
                                        <p:strVal val="visible"/>
                                      </p:to>
                                    </p:set>
                                  </p:childTnLst>
                                </p:cTn>
                              </p:par>
                            </p:childTnLst>
                          </p:cTn>
                        </p:par>
                        <p:par>
                          <p:cTn id="27" fill="hold">
                            <p:stCondLst>
                              <p:cond delay="500"/>
                            </p:stCondLst>
                            <p:childTnLst>
                              <p:par>
                                <p:cTn id="28" presetID="9" presetClass="entr" presetSubtype="0" fill="hold" nodeType="afterEffect">
                                  <p:stCondLst>
                                    <p:cond delay="500"/>
                                  </p:stCondLst>
                                  <p:childTnLst>
                                    <p:set>
                                      <p:cBhvr>
                                        <p:cTn id="29" dur="1" fill="hold">
                                          <p:stCondLst>
                                            <p:cond delay="0"/>
                                          </p:stCondLst>
                                        </p:cTn>
                                        <p:tgtEl>
                                          <p:spTgt spid="1359046"/>
                                        </p:tgtEl>
                                        <p:attrNameLst>
                                          <p:attrName>style.visibility</p:attrName>
                                        </p:attrNameLst>
                                      </p:cBhvr>
                                      <p:to>
                                        <p:strVal val="visible"/>
                                      </p:to>
                                    </p:set>
                                    <p:animEffect transition="in" filter="dissolve">
                                      <p:cBhvr>
                                        <p:cTn id="30" dur="500"/>
                                        <p:tgtEl>
                                          <p:spTgt spid="135904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58852">
                                            <p:txEl>
                                              <p:pRg st="0" end="0"/>
                                            </p:txEl>
                                          </p:spTgt>
                                        </p:tgtEl>
                                        <p:attrNameLst>
                                          <p:attrName>style.visibility</p:attrName>
                                        </p:attrNameLst>
                                      </p:cBhvr>
                                      <p:to>
                                        <p:strVal val="visible"/>
                                      </p:to>
                                    </p:set>
                                  </p:childTnLst>
                                </p:cTn>
                              </p:par>
                            </p:childTnLst>
                          </p:cTn>
                        </p:par>
                        <p:par>
                          <p:cTn id="35" fill="hold">
                            <p:stCondLst>
                              <p:cond delay="500"/>
                            </p:stCondLst>
                            <p:childTnLst>
                              <p:par>
                                <p:cTn id="36" presetID="2" presetClass="entr" presetSubtype="2" fill="hold" nodeType="afterEffect">
                                  <p:stCondLst>
                                    <p:cond delay="500"/>
                                  </p:stCondLst>
                                  <p:childTnLst>
                                    <p:set>
                                      <p:cBhvr>
                                        <p:cTn id="37" dur="1" fill="hold">
                                          <p:stCondLst>
                                            <p:cond delay="0"/>
                                          </p:stCondLst>
                                        </p:cTn>
                                        <p:tgtEl>
                                          <p:spTgt spid="1359010"/>
                                        </p:tgtEl>
                                        <p:attrNameLst>
                                          <p:attrName>style.visibility</p:attrName>
                                        </p:attrNameLst>
                                      </p:cBhvr>
                                      <p:to>
                                        <p:strVal val="visible"/>
                                      </p:to>
                                    </p:set>
                                    <p:anim calcmode="lin" valueType="num">
                                      <p:cBhvr additive="base">
                                        <p:cTn id="38" dur="500" fill="hold"/>
                                        <p:tgtEl>
                                          <p:spTgt spid="1359010"/>
                                        </p:tgtEl>
                                        <p:attrNameLst>
                                          <p:attrName>ppt_x</p:attrName>
                                        </p:attrNameLst>
                                      </p:cBhvr>
                                      <p:tavLst>
                                        <p:tav tm="0">
                                          <p:val>
                                            <p:strVal val="1+#ppt_w/2"/>
                                          </p:val>
                                        </p:tav>
                                        <p:tav tm="100000">
                                          <p:val>
                                            <p:strVal val="#ppt_x"/>
                                          </p:val>
                                        </p:tav>
                                      </p:tavLst>
                                    </p:anim>
                                    <p:anim calcmode="lin" valueType="num">
                                      <p:cBhvr additive="base">
                                        <p:cTn id="39" dur="500" fill="hold"/>
                                        <p:tgtEl>
                                          <p:spTgt spid="1359010"/>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2" presetClass="entr" presetSubtype="2" fill="hold" nodeType="afterEffect">
                                  <p:stCondLst>
                                    <p:cond delay="500"/>
                                  </p:stCondLst>
                                  <p:childTnLst>
                                    <p:set>
                                      <p:cBhvr>
                                        <p:cTn id="42" dur="1" fill="hold">
                                          <p:stCondLst>
                                            <p:cond delay="0"/>
                                          </p:stCondLst>
                                        </p:cTn>
                                        <p:tgtEl>
                                          <p:spTgt spid="1359011"/>
                                        </p:tgtEl>
                                        <p:attrNameLst>
                                          <p:attrName>style.visibility</p:attrName>
                                        </p:attrNameLst>
                                      </p:cBhvr>
                                      <p:to>
                                        <p:strVal val="visible"/>
                                      </p:to>
                                    </p:set>
                                    <p:anim calcmode="lin" valueType="num">
                                      <p:cBhvr additive="base">
                                        <p:cTn id="43" dur="500" fill="hold"/>
                                        <p:tgtEl>
                                          <p:spTgt spid="1359011"/>
                                        </p:tgtEl>
                                        <p:attrNameLst>
                                          <p:attrName>ppt_x</p:attrName>
                                        </p:attrNameLst>
                                      </p:cBhvr>
                                      <p:tavLst>
                                        <p:tav tm="0">
                                          <p:val>
                                            <p:strVal val="1+#ppt_w/2"/>
                                          </p:val>
                                        </p:tav>
                                        <p:tav tm="100000">
                                          <p:val>
                                            <p:strVal val="#ppt_x"/>
                                          </p:val>
                                        </p:tav>
                                      </p:tavLst>
                                    </p:anim>
                                    <p:anim calcmode="lin" valueType="num">
                                      <p:cBhvr additive="base">
                                        <p:cTn id="44" dur="500" fill="hold"/>
                                        <p:tgtEl>
                                          <p:spTgt spid="135901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499"/>
                                          </p:stCondLst>
                                        </p:cTn>
                                        <p:tgtEl>
                                          <p:spTgt spid="1359012">
                                            <p:txEl>
                                              <p:pRg st="0" end="0"/>
                                            </p:txEl>
                                          </p:spTgt>
                                        </p:tgtEl>
                                        <p:attrNameLst>
                                          <p:attrName>style.visibility</p:attrName>
                                        </p:attrNameLst>
                                      </p:cBhvr>
                                      <p:to>
                                        <p:strVal val="visible"/>
                                      </p:to>
                                    </p:set>
                                  </p:childTnLst>
                                </p:cTn>
                              </p:par>
                            </p:childTnLst>
                          </p:cTn>
                        </p:par>
                        <p:par>
                          <p:cTn id="49" fill="hold">
                            <p:stCondLst>
                              <p:cond delay="500"/>
                            </p:stCondLst>
                            <p:childTnLst>
                              <p:par>
                                <p:cTn id="50" presetID="1" presetClass="entr" presetSubtype="0" fill="hold" nodeType="afterEffect">
                                  <p:stCondLst>
                                    <p:cond delay="500"/>
                                  </p:stCondLst>
                                  <p:childTnLst>
                                    <p:set>
                                      <p:cBhvr>
                                        <p:cTn id="51" dur="1" fill="hold">
                                          <p:stCondLst>
                                            <p:cond delay="499"/>
                                          </p:stCondLst>
                                        </p:cTn>
                                        <p:tgtEl>
                                          <p:spTgt spid="135902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359016">
                                            <p:txEl>
                                              <p:pRg st="0" end="0"/>
                                            </p:txEl>
                                          </p:spTgt>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nodeType="afterEffect">
                                  <p:stCondLst>
                                    <p:cond delay="500"/>
                                  </p:stCondLst>
                                  <p:childTnLst>
                                    <p:set>
                                      <p:cBhvr>
                                        <p:cTn id="58" dur="1" fill="hold">
                                          <p:stCondLst>
                                            <p:cond delay="499"/>
                                          </p:stCondLst>
                                        </p:cTn>
                                        <p:tgtEl>
                                          <p:spTgt spid="13590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3590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8851" grpId="0" build="p" bldLvl="3" autoUpdateAnimBg="0"/>
      <p:bldP spid="1359037" grpId="0" animBg="1" autoUpdateAnimBg="0"/>
      <p:bldP spid="1358852" grpId="0" build="p" bldLvl="2" autoUpdateAnimBg="0"/>
      <p:bldP spid="1359012" grpId="0" build="p" bldLvl="2" autoUpdateAnimBg="0"/>
      <p:bldP spid="1359016" grpId="0" build="p" bldLvl="2" autoUpdateAnimBg="0"/>
      <p:bldP spid="1359030" grpId="0" build="p" bldLvl="2" autoUpdateAnimBg="0"/>
      <p:bldP spid="1359044" grpId="0" build="p" bldLvl="2"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u=1179574381,4170764298&amp;fm=21&amp;gp=0.jpg"/>
          <p:cNvPicPr>
            <a:picLocks noGrp="1" noChangeAspect="1"/>
          </p:cNvPicPr>
          <p:nvPr>
            <p:ph idx="1"/>
          </p:nvPr>
        </p:nvPicPr>
        <p:blipFill>
          <a:blip r:embed="rId2"/>
          <a:stretch>
            <a:fillRect/>
          </a:stretch>
        </p:blipFill>
        <p:spPr>
          <a:xfrm>
            <a:off x="571472" y="500042"/>
            <a:ext cx="8020539" cy="5429288"/>
          </a:xfr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979768144219321380.jpg"/>
          <p:cNvPicPr>
            <a:picLocks noGrp="1" noChangeAspect="1"/>
          </p:cNvPicPr>
          <p:nvPr>
            <p:ph idx="1"/>
          </p:nvPr>
        </p:nvPicPr>
        <p:blipFill>
          <a:blip r:embed="rId2"/>
          <a:stretch>
            <a:fillRect/>
          </a:stretch>
        </p:blipFill>
        <p:spPr>
          <a:xfrm>
            <a:off x="428596" y="357166"/>
            <a:ext cx="8373471" cy="5572164"/>
          </a:xfr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1fbb9717b2_000bae04231d516.jpg"/>
          <p:cNvPicPr>
            <a:picLocks noGrp="1" noChangeAspect="1"/>
          </p:cNvPicPr>
          <p:nvPr>
            <p:ph idx="1"/>
          </p:nvPr>
        </p:nvPicPr>
        <p:blipFill>
          <a:blip r:embed="rId2"/>
          <a:stretch>
            <a:fillRect/>
          </a:stretch>
        </p:blipFill>
        <p:spPr>
          <a:xfrm>
            <a:off x="285720" y="571480"/>
            <a:ext cx="8516630" cy="4786346"/>
          </a:xfrm>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Shape 756"/>
        <p:cNvGrpSpPr/>
        <p:nvPr/>
      </p:nvGrpSpPr>
      <p:grpSpPr>
        <a:xfrm>
          <a:off x="0" y="0"/>
          <a:ext cx="0" cy="0"/>
          <a:chOff x="0" y="0"/>
          <a:chExt cx="0" cy="0"/>
        </a:xfrm>
      </p:grpSpPr>
      <p:sp>
        <p:nvSpPr>
          <p:cNvPr id="757" name="Shape 757"/>
          <p:cNvSpPr txBox="1"/>
          <p:nvPr/>
        </p:nvSpPr>
        <p:spPr>
          <a:xfrm>
            <a:off x="389951" y="235201"/>
            <a:ext cx="7534849" cy="738633"/>
          </a:xfrm>
          <a:prstGeom prst="rect">
            <a:avLst/>
          </a:prstGeom>
          <a:noFill/>
          <a:ln>
            <a:noFill/>
          </a:ln>
        </p:spPr>
        <p:txBody>
          <a:bodyPr wrap="square" lIns="91425" tIns="91425" rIns="91425" bIns="91425" anchor="t" anchorCtr="0">
            <a:spAutoFit/>
          </a:bodyPr>
          <a:lstStyle/>
          <a:p>
            <a:pPr lvl="0" rtl="0">
              <a:spcBef>
                <a:spcPts val="0"/>
              </a:spcBef>
              <a:buNone/>
            </a:pPr>
            <a:r>
              <a:rPr lang="en-US" sz="3600" b="0" i="0" smtClean="0">
                <a:latin typeface="+mj-lt"/>
              </a:rPr>
              <a:t>Application:  Object Recognition</a:t>
            </a:r>
            <a:endParaRPr lang="en-GB" sz="3600" b="0" i="0">
              <a:latin typeface="+mj-lt"/>
            </a:endParaRPr>
          </a:p>
        </p:txBody>
      </p:sp>
      <p:sp>
        <p:nvSpPr>
          <p:cNvPr id="758" name="Shape 758"/>
          <p:cNvSpPr txBox="1"/>
          <p:nvPr/>
        </p:nvSpPr>
        <p:spPr>
          <a:xfrm>
            <a:off x="3333050" y="1473101"/>
            <a:ext cx="4800000" cy="3416290"/>
          </a:xfrm>
          <a:prstGeom prst="rect">
            <a:avLst/>
          </a:prstGeom>
          <a:noFill/>
          <a:ln>
            <a:noFill/>
          </a:ln>
        </p:spPr>
        <p:txBody>
          <a:bodyPr lIns="91425" tIns="91425" rIns="91425" bIns="91425" anchor="t" anchorCtr="0">
            <a:spAutoFit/>
          </a:bodyPr>
          <a:lstStyle/>
          <a:p>
            <a:pPr lvl="0" rtl="0">
              <a:spcBef>
                <a:spcPts val="0"/>
              </a:spcBef>
              <a:buNone/>
            </a:pPr>
            <a:r>
              <a:rPr lang="en-GB" sz="3000" u="sng" smtClean="0">
                <a:solidFill>
                  <a:srgbClr val="434343"/>
                </a:solidFill>
              </a:rPr>
              <a:t>GoogLeNet</a:t>
            </a:r>
            <a:r>
              <a:rPr lang="en-GB" sz="3000">
                <a:solidFill>
                  <a:srgbClr val="434343"/>
                </a:solidFill>
              </a:rPr>
              <a:t>:</a:t>
            </a:r>
          </a:p>
          <a:p>
            <a:pPr marL="457200" lvl="0" indent="-381000" rtl="0">
              <a:spcBef>
                <a:spcPts val="0"/>
              </a:spcBef>
              <a:buClr>
                <a:srgbClr val="434343"/>
              </a:buClr>
              <a:buSzPct val="100000"/>
              <a:buFont typeface="Arial"/>
              <a:buChar char="●"/>
            </a:pPr>
            <a:r>
              <a:rPr lang="en-GB" sz="2400" b="1">
                <a:solidFill>
                  <a:schemeClr val="dk1"/>
                </a:solidFill>
              </a:rPr>
              <a:t>table lamp</a:t>
            </a:r>
          </a:p>
          <a:p>
            <a:pPr marL="457200" lvl="0" indent="-381000" rtl="0">
              <a:spcBef>
                <a:spcPts val="0"/>
              </a:spcBef>
              <a:buClr>
                <a:srgbClr val="434343"/>
              </a:buClr>
              <a:buSzPct val="100000"/>
              <a:buFont typeface="Arial"/>
              <a:buChar char="●"/>
            </a:pPr>
            <a:r>
              <a:rPr lang="en-GB" sz="2400" b="1">
                <a:solidFill>
                  <a:schemeClr val="dk1"/>
                </a:solidFill>
              </a:rPr>
              <a:t>lamp shade</a:t>
            </a:r>
          </a:p>
          <a:p>
            <a:pPr marL="457200" lvl="0" indent="-381000" rtl="0">
              <a:spcBef>
                <a:spcPts val="0"/>
              </a:spcBef>
              <a:buClr>
                <a:srgbClr val="434343"/>
              </a:buClr>
              <a:buSzPct val="100000"/>
              <a:buFont typeface="Arial"/>
              <a:buChar char="●"/>
            </a:pPr>
            <a:r>
              <a:rPr lang="en-GB" sz="2400" b="1">
                <a:solidFill>
                  <a:schemeClr val="dk1"/>
                </a:solidFill>
              </a:rPr>
              <a:t>printer</a:t>
            </a:r>
          </a:p>
          <a:p>
            <a:pPr marL="457200" lvl="0" indent="-381000" rtl="0">
              <a:spcBef>
                <a:spcPts val="0"/>
              </a:spcBef>
              <a:buClr>
                <a:srgbClr val="434343"/>
              </a:buClr>
              <a:buSzPct val="100000"/>
              <a:buFont typeface="Arial"/>
              <a:buChar char="●"/>
            </a:pPr>
            <a:r>
              <a:rPr lang="en-GB" sz="2400" b="1">
                <a:solidFill>
                  <a:schemeClr val="dk1"/>
                </a:solidFill>
              </a:rPr>
              <a:t>projector</a:t>
            </a:r>
          </a:p>
          <a:p>
            <a:pPr marL="457200" lvl="0" indent="-381000" rtl="0">
              <a:spcBef>
                <a:spcPts val="0"/>
              </a:spcBef>
              <a:buClr>
                <a:srgbClr val="434343"/>
              </a:buClr>
              <a:buSzPct val="100000"/>
              <a:buFont typeface="Arial"/>
              <a:buChar char="●"/>
            </a:pPr>
            <a:r>
              <a:rPr lang="en-GB" sz="2400" b="1">
                <a:solidFill>
                  <a:schemeClr val="dk1"/>
                </a:solidFill>
              </a:rPr>
              <a:t>desktop computer</a:t>
            </a:r>
          </a:p>
          <a:p>
            <a:pPr lvl="0" rtl="0">
              <a:spcBef>
                <a:spcPts val="0"/>
              </a:spcBef>
              <a:buNone/>
            </a:pPr>
            <a:endParaRPr sz="3000">
              <a:solidFill>
                <a:srgbClr val="434343"/>
              </a:solidFill>
            </a:endParaRPr>
          </a:p>
          <a:p>
            <a:pPr lvl="0" rtl="0">
              <a:spcBef>
                <a:spcPts val="0"/>
              </a:spcBef>
              <a:buNone/>
            </a:pPr>
            <a:endParaRPr sz="3000">
              <a:solidFill>
                <a:srgbClr val="434343"/>
              </a:solidFill>
            </a:endParaRPr>
          </a:p>
        </p:txBody>
      </p:sp>
      <p:pic>
        <p:nvPicPr>
          <p:cNvPr id="759" name="Shape 759"/>
          <p:cNvPicPr preferRelativeResize="0"/>
          <p:nvPr/>
        </p:nvPicPr>
        <p:blipFill>
          <a:blip r:embed="rId3"/>
          <a:stretch>
            <a:fillRect/>
          </a:stretch>
        </p:blipFill>
        <p:spPr>
          <a:xfrm>
            <a:off x="473650" y="1398801"/>
            <a:ext cx="2625694" cy="4667865"/>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endParaRPr lang="en-US"/>
          </a:p>
          <a:p>
            <a:pPr marL="0" indent="0">
              <a:buNone/>
            </a:pPr>
            <a:r>
              <a:rPr lang="en-US" smtClean="0"/>
              <a:t>Example:  Images from the web</a:t>
            </a:r>
          </a:p>
          <a:p>
            <a:pPr marL="0" indent="0">
              <a:buNone/>
            </a:pPr>
            <a:endParaRPr lang="en-US" smtClean="0"/>
          </a:p>
          <a:p>
            <a:pPr marL="514350" indent="-514350">
              <a:buFont typeface="+mj-lt"/>
              <a:buAutoNum type="arabicPeriod"/>
            </a:pPr>
            <a:r>
              <a:rPr lang="en-US" smtClean="0"/>
              <a:t>Download 10,000,000 images</a:t>
            </a:r>
          </a:p>
          <a:p>
            <a:pPr marL="514350" indent="-514350">
              <a:buFont typeface="+mj-lt"/>
              <a:buAutoNum type="arabicPeriod"/>
            </a:pPr>
            <a:r>
              <a:rPr lang="en-US" smtClean="0"/>
              <a:t>Train a 9-layer CNN</a:t>
            </a:r>
          </a:p>
          <a:p>
            <a:pPr marL="514350" indent="-514350">
              <a:buFont typeface="+mj-lt"/>
              <a:buAutoNum type="arabicPeriod"/>
            </a:pPr>
            <a:r>
              <a:rPr lang="en-US" smtClean="0"/>
              <a:t>Concepts are formed by CNN</a:t>
            </a:r>
          </a:p>
          <a:p>
            <a:pPr marL="0" indent="0">
              <a:buNone/>
            </a:pPr>
            <a:endParaRPr lang="en-US" smtClean="0">
              <a:sym typeface="Wingdings" pitchFamily="2" charset="2"/>
            </a:endParaRPr>
          </a:p>
          <a:p>
            <a:pPr marL="0" indent="0">
              <a:buNone/>
            </a:pPr>
            <a:r>
              <a:rPr lang="en-US" smtClean="0">
                <a:sym typeface="Wingdings" pitchFamily="2" charset="2"/>
              </a:rPr>
              <a:t> </a:t>
            </a:r>
            <a:r>
              <a:rPr lang="en-US"/>
              <a:t>70% better than previous state of the </a:t>
            </a:r>
            <a:r>
              <a:rPr lang="en-US" smtClean="0"/>
              <a:t>art</a:t>
            </a:r>
            <a:endParaRPr lang="de-CH"/>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xmlns="" val="0"/>
              </a:ext>
            </a:extLst>
          </a:blip>
          <a:srcRect r="50137"/>
          <a:stretch>
            <a:fillRect/>
          </a:stretch>
        </p:blipFill>
        <p:spPr>
          <a:xfrm>
            <a:off x="6583834" y="745625"/>
            <a:ext cx="2173305" cy="2160000"/>
          </a:xfrm>
          <a:prstGeom prst="rect">
            <a:avLst/>
          </a:prstGeom>
        </p:spPr>
      </p:pic>
      <p:pic>
        <p:nvPicPr>
          <p:cNvPr id="6" name="Picture 5"/>
          <p:cNvPicPr>
            <a:picLocks noChangeAspect="1"/>
          </p:cNvPicPr>
          <p:nvPr/>
        </p:nvPicPr>
        <p:blipFill rotWithShape="1">
          <a:blip r:embed="rId2" cstate="email">
            <a:extLst>
              <a:ext uri="{28A0092B-C50C-407E-A947-70E740481C1C}">
                <a14:useLocalDpi xmlns:a14="http://schemas.microsoft.com/office/drawing/2010/main" xmlns="" val="0"/>
              </a:ext>
            </a:extLst>
          </a:blip>
          <a:srcRect l="50137"/>
          <a:stretch>
            <a:fillRect/>
          </a:stretch>
        </p:blipFill>
        <p:spPr>
          <a:xfrm>
            <a:off x="6583834" y="3040561"/>
            <a:ext cx="2173305" cy="2160000"/>
          </a:xfrm>
          <a:prstGeom prst="rect">
            <a:avLst/>
          </a:prstGeom>
        </p:spPr>
      </p:pic>
      <p:sp>
        <p:nvSpPr>
          <p:cNvPr id="7" name="Rectangle 6"/>
          <p:cNvSpPr/>
          <p:nvPr/>
        </p:nvSpPr>
        <p:spPr>
          <a:xfrm>
            <a:off x="340582" y="6172200"/>
            <a:ext cx="8819002" cy="523220"/>
          </a:xfrm>
          <a:prstGeom prst="rect">
            <a:avLst/>
          </a:prstGeom>
        </p:spPr>
        <p:txBody>
          <a:bodyPr wrap="square">
            <a:spAutoFit/>
          </a:bodyPr>
          <a:lstStyle/>
          <a:p>
            <a:r>
              <a:rPr lang="de-CH" sz="1400" b="1">
                <a:latin typeface="Arial" pitchFamily="34" charset="0"/>
              </a:rPr>
              <a:t>Building High-level Features </a:t>
            </a:r>
            <a:r>
              <a:rPr lang="de-CH" sz="1400" b="1" err="1">
                <a:latin typeface="Arial" pitchFamily="34" charset="0"/>
              </a:rPr>
              <a:t>Using</a:t>
            </a:r>
            <a:r>
              <a:rPr lang="de-CH" sz="1400" b="1">
                <a:latin typeface="Arial" pitchFamily="34" charset="0"/>
              </a:rPr>
              <a:t> Large </a:t>
            </a:r>
            <a:r>
              <a:rPr lang="de-CH" sz="1400" b="1" err="1">
                <a:latin typeface="Arial" pitchFamily="34" charset="0"/>
              </a:rPr>
              <a:t>Scale</a:t>
            </a:r>
            <a:r>
              <a:rPr lang="de-CH" sz="1400" b="1">
                <a:latin typeface="Arial" pitchFamily="34" charset="0"/>
              </a:rPr>
              <a:t> </a:t>
            </a:r>
            <a:r>
              <a:rPr lang="de-CH" sz="1400" b="1" err="1">
                <a:latin typeface="Arial" pitchFamily="34" charset="0"/>
              </a:rPr>
              <a:t>Unsupervised</a:t>
            </a:r>
            <a:r>
              <a:rPr lang="de-CH" sz="1400" b="1">
                <a:latin typeface="Arial" pitchFamily="34" charset="0"/>
              </a:rPr>
              <a:t> </a:t>
            </a:r>
            <a:r>
              <a:rPr lang="de-CH" sz="1400" b="1" smtClean="0">
                <a:latin typeface="Arial" pitchFamily="34" charset="0"/>
              </a:rPr>
              <a:t>Learning, </a:t>
            </a:r>
            <a:r>
              <a:rPr lang="de-CH" sz="1400">
                <a:latin typeface="Arial" pitchFamily="34" charset="0"/>
              </a:rPr>
              <a:t/>
            </a:r>
            <a:br>
              <a:rPr lang="de-CH" sz="1400">
                <a:latin typeface="Arial" pitchFamily="34" charset="0"/>
              </a:rPr>
            </a:br>
            <a:r>
              <a:rPr lang="de-CH" sz="1400" smtClean="0">
                <a:latin typeface="Arial" pitchFamily="34" charset="0"/>
              </a:rPr>
              <a:t>Q. </a:t>
            </a:r>
            <a:r>
              <a:rPr lang="de-CH" sz="1400">
                <a:latin typeface="Arial" pitchFamily="34" charset="0"/>
              </a:rPr>
              <a:t>Le, </a:t>
            </a:r>
            <a:r>
              <a:rPr lang="de-CH" sz="1400" smtClean="0">
                <a:latin typeface="Arial" pitchFamily="34" charset="0"/>
              </a:rPr>
              <a:t>M. </a:t>
            </a:r>
            <a:r>
              <a:rPr lang="de-CH" sz="1400" err="1">
                <a:latin typeface="Arial" pitchFamily="34" charset="0"/>
              </a:rPr>
              <a:t>Ranzato</a:t>
            </a:r>
            <a:r>
              <a:rPr lang="de-CH" sz="1400">
                <a:latin typeface="Arial" pitchFamily="34" charset="0"/>
              </a:rPr>
              <a:t>, </a:t>
            </a:r>
            <a:r>
              <a:rPr lang="de-CH" sz="1400" smtClean="0">
                <a:latin typeface="Arial" pitchFamily="34" charset="0"/>
              </a:rPr>
              <a:t>R. </a:t>
            </a:r>
            <a:r>
              <a:rPr lang="de-CH" sz="1400" err="1">
                <a:latin typeface="Arial" pitchFamily="34" charset="0"/>
              </a:rPr>
              <a:t>Monga</a:t>
            </a:r>
            <a:r>
              <a:rPr lang="de-CH" sz="1400">
                <a:latin typeface="Arial" pitchFamily="34" charset="0"/>
              </a:rPr>
              <a:t>, </a:t>
            </a:r>
            <a:r>
              <a:rPr lang="de-CH" sz="1400" smtClean="0">
                <a:latin typeface="Arial" pitchFamily="34" charset="0"/>
              </a:rPr>
              <a:t>M. </a:t>
            </a:r>
            <a:r>
              <a:rPr lang="de-CH" sz="1400">
                <a:latin typeface="Arial" pitchFamily="34" charset="0"/>
              </a:rPr>
              <a:t>Devin, </a:t>
            </a:r>
            <a:r>
              <a:rPr lang="de-CH" sz="1400" smtClean="0">
                <a:latin typeface="Arial" pitchFamily="34" charset="0"/>
              </a:rPr>
              <a:t>K. </a:t>
            </a:r>
            <a:r>
              <a:rPr lang="de-CH" sz="1400">
                <a:latin typeface="Arial" pitchFamily="34" charset="0"/>
              </a:rPr>
              <a:t>Chen, </a:t>
            </a:r>
            <a:r>
              <a:rPr lang="de-CH" sz="1400" smtClean="0">
                <a:latin typeface="Arial" pitchFamily="34" charset="0"/>
              </a:rPr>
              <a:t>G. </a:t>
            </a:r>
            <a:r>
              <a:rPr lang="de-CH" sz="1400">
                <a:latin typeface="Arial" pitchFamily="34" charset="0"/>
              </a:rPr>
              <a:t>Corrado, </a:t>
            </a:r>
            <a:r>
              <a:rPr lang="de-CH" sz="1400" smtClean="0">
                <a:latin typeface="Arial" pitchFamily="34" charset="0"/>
              </a:rPr>
              <a:t>J. </a:t>
            </a:r>
            <a:r>
              <a:rPr lang="de-CH" sz="1400">
                <a:latin typeface="Arial" pitchFamily="34" charset="0"/>
              </a:rPr>
              <a:t>Dean, </a:t>
            </a:r>
            <a:r>
              <a:rPr lang="de-CH" sz="1400" err="1">
                <a:latin typeface="Arial" pitchFamily="34" charset="0"/>
              </a:rPr>
              <a:t>and</a:t>
            </a:r>
            <a:r>
              <a:rPr lang="de-CH" sz="1400">
                <a:latin typeface="Arial" pitchFamily="34" charset="0"/>
              </a:rPr>
              <a:t> </a:t>
            </a:r>
            <a:r>
              <a:rPr lang="de-CH" sz="1400" smtClean="0">
                <a:latin typeface="Arial" pitchFamily="34" charset="0"/>
              </a:rPr>
              <a:t>A. </a:t>
            </a:r>
            <a:r>
              <a:rPr lang="de-CH" sz="1400" err="1">
                <a:latin typeface="Arial" pitchFamily="34" charset="0"/>
              </a:rPr>
              <a:t>Ng</a:t>
            </a:r>
            <a:r>
              <a:rPr lang="de-CH" sz="1400">
                <a:latin typeface="Arial" pitchFamily="34" charset="0"/>
              </a:rPr>
              <a:t> </a:t>
            </a:r>
            <a:endParaRPr lang="de-CH" sz="1400"/>
          </a:p>
        </p:txBody>
      </p:sp>
      <p:sp>
        <p:nvSpPr>
          <p:cNvPr id="2" name="Title 1"/>
          <p:cNvSpPr>
            <a:spLocks noGrp="1"/>
          </p:cNvSpPr>
          <p:nvPr>
            <p:ph type="title"/>
          </p:nvPr>
        </p:nvSpPr>
        <p:spPr>
          <a:xfrm>
            <a:off x="381000" y="304800"/>
            <a:ext cx="7696200" cy="1143000"/>
          </a:xfrm>
        </p:spPr>
        <p:txBody>
          <a:bodyPr/>
          <a:lstStyle/>
          <a:p>
            <a:pPr algn="l"/>
            <a:r>
              <a:rPr lang="en-US" smtClean="0"/>
              <a:t>Application:  Object Recognition</a:t>
            </a:r>
            <a:endParaRPr lang="de-CH"/>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Application:  Game Playing</a:t>
            </a:r>
            <a:endParaRPr lang="de-CH"/>
          </a:p>
        </p:txBody>
      </p:sp>
      <p:pic>
        <p:nvPicPr>
          <p:cNvPr id="6" name="Picture 5"/>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487965" y="1613571"/>
            <a:ext cx="6143646" cy="3839778"/>
          </a:xfrm>
          <a:prstGeom prst="rect">
            <a:avLst/>
          </a:prstGeom>
        </p:spPr>
      </p:pic>
      <p:sp>
        <p:nvSpPr>
          <p:cNvPr id="7" name="Rectangle 6"/>
          <p:cNvSpPr/>
          <p:nvPr/>
        </p:nvSpPr>
        <p:spPr>
          <a:xfrm>
            <a:off x="1487965" y="5453349"/>
            <a:ext cx="6143646" cy="400110"/>
          </a:xfrm>
          <a:prstGeom prst="rect">
            <a:avLst/>
          </a:prstGeom>
        </p:spPr>
        <p:txBody>
          <a:bodyPr wrap="square">
            <a:spAutoFit/>
          </a:bodyPr>
          <a:lstStyle/>
          <a:p>
            <a:pPr algn="ctr"/>
            <a:r>
              <a:rPr lang="en-US" sz="2000" err="1" smtClean="0"/>
              <a:t>Enduro</a:t>
            </a:r>
            <a:r>
              <a:rPr lang="en-US" sz="2000" smtClean="0"/>
              <a:t>, Atari 2600</a:t>
            </a:r>
            <a:endParaRPr lang="de-CH" sz="2000"/>
          </a:p>
        </p:txBody>
      </p:sp>
      <p:sp>
        <p:nvSpPr>
          <p:cNvPr id="8" name="Rectangle 7"/>
          <p:cNvSpPr/>
          <p:nvPr/>
        </p:nvSpPr>
        <p:spPr>
          <a:xfrm>
            <a:off x="0" y="5791200"/>
            <a:ext cx="9144000" cy="523220"/>
          </a:xfrm>
          <a:prstGeom prst="rect">
            <a:avLst/>
          </a:prstGeom>
        </p:spPr>
        <p:txBody>
          <a:bodyPr wrap="square">
            <a:spAutoFit/>
          </a:bodyPr>
          <a:lstStyle/>
          <a:p>
            <a:pPr algn="ctr"/>
            <a:r>
              <a:rPr lang="en-US" sz="2800" smtClean="0"/>
              <a:t>Expert player: 368 points           Deep Learning: 661 points</a:t>
            </a:r>
            <a:endParaRPr lang="de-CH" sz="2800"/>
          </a:p>
        </p:txBody>
      </p:sp>
      <p:sp>
        <p:nvSpPr>
          <p:cNvPr id="9" name="Rectangle 8"/>
          <p:cNvSpPr/>
          <p:nvPr/>
        </p:nvSpPr>
        <p:spPr>
          <a:xfrm>
            <a:off x="628650" y="6435090"/>
            <a:ext cx="8317387" cy="430887"/>
          </a:xfrm>
          <a:prstGeom prst="rect">
            <a:avLst/>
          </a:prstGeom>
        </p:spPr>
        <p:txBody>
          <a:bodyPr wrap="square">
            <a:spAutoFit/>
          </a:bodyPr>
          <a:lstStyle/>
          <a:p>
            <a:r>
              <a:rPr lang="de-CH" sz="1100" b="1" err="1" smtClean="0">
                <a:solidFill>
                  <a:srgbClr val="000000"/>
                </a:solidFill>
                <a:latin typeface="Arial" pitchFamily="34" charset="0"/>
              </a:rPr>
              <a:t>Playing</a:t>
            </a:r>
            <a:r>
              <a:rPr lang="de-CH" sz="1100" b="1" smtClean="0">
                <a:solidFill>
                  <a:srgbClr val="000000"/>
                </a:solidFill>
                <a:latin typeface="Arial" pitchFamily="34" charset="0"/>
              </a:rPr>
              <a:t> Atari </a:t>
            </a:r>
            <a:r>
              <a:rPr lang="de-CH" sz="1100" b="1" err="1" smtClean="0">
                <a:solidFill>
                  <a:srgbClr val="000000"/>
                </a:solidFill>
                <a:latin typeface="Arial" pitchFamily="34" charset="0"/>
              </a:rPr>
              <a:t>with</a:t>
            </a:r>
            <a:r>
              <a:rPr lang="de-CH" sz="1100" b="1" smtClean="0">
                <a:solidFill>
                  <a:srgbClr val="000000"/>
                </a:solidFill>
                <a:latin typeface="Arial" pitchFamily="34" charset="0"/>
              </a:rPr>
              <a:t> </a:t>
            </a:r>
            <a:r>
              <a:rPr lang="de-CH" sz="1100" b="1" err="1" smtClean="0">
                <a:solidFill>
                  <a:srgbClr val="000000"/>
                </a:solidFill>
                <a:latin typeface="Arial" pitchFamily="34" charset="0"/>
              </a:rPr>
              <a:t>Deep</a:t>
            </a:r>
            <a:r>
              <a:rPr lang="de-CH" sz="1100" b="1" smtClean="0">
                <a:solidFill>
                  <a:srgbClr val="000000"/>
                </a:solidFill>
                <a:latin typeface="Arial" pitchFamily="34" charset="0"/>
              </a:rPr>
              <a:t> Reinforcement Learning, </a:t>
            </a:r>
            <a:r>
              <a:rPr lang="de-CH" sz="1100">
                <a:solidFill>
                  <a:srgbClr val="000000"/>
                </a:solidFill>
                <a:latin typeface="Arial" pitchFamily="34" charset="0"/>
              </a:rPr>
              <a:t/>
            </a:r>
            <a:br>
              <a:rPr lang="de-CH" sz="1100">
                <a:solidFill>
                  <a:srgbClr val="000000"/>
                </a:solidFill>
                <a:latin typeface="Arial" pitchFamily="34" charset="0"/>
              </a:rPr>
            </a:br>
            <a:r>
              <a:rPr lang="de-CH" sz="1100" smtClean="0">
                <a:solidFill>
                  <a:srgbClr val="000000"/>
                </a:solidFill>
                <a:latin typeface="Arial" pitchFamily="34" charset="0"/>
              </a:rPr>
              <a:t>V. </a:t>
            </a:r>
            <a:r>
              <a:rPr lang="de-CH" sz="1100" err="1" smtClean="0">
                <a:solidFill>
                  <a:srgbClr val="000000"/>
                </a:solidFill>
                <a:latin typeface="Arial" pitchFamily="34" charset="0"/>
              </a:rPr>
              <a:t>Mnih</a:t>
            </a:r>
            <a:r>
              <a:rPr lang="de-CH" sz="1100" smtClean="0">
                <a:solidFill>
                  <a:srgbClr val="000000"/>
                </a:solidFill>
                <a:latin typeface="Arial" pitchFamily="34" charset="0"/>
              </a:rPr>
              <a:t>, K. </a:t>
            </a:r>
            <a:r>
              <a:rPr lang="de-CH" sz="1100" err="1" smtClean="0">
                <a:solidFill>
                  <a:srgbClr val="000000"/>
                </a:solidFill>
                <a:latin typeface="Arial" pitchFamily="34" charset="0"/>
              </a:rPr>
              <a:t>Kavukcuoglu</a:t>
            </a:r>
            <a:r>
              <a:rPr lang="de-CH" sz="1100" smtClean="0">
                <a:solidFill>
                  <a:srgbClr val="000000"/>
                </a:solidFill>
                <a:latin typeface="Arial" pitchFamily="34" charset="0"/>
              </a:rPr>
              <a:t>, D. </a:t>
            </a:r>
            <a:r>
              <a:rPr lang="de-CH" sz="1100" err="1" smtClean="0">
                <a:solidFill>
                  <a:srgbClr val="000000"/>
                </a:solidFill>
                <a:latin typeface="Arial" pitchFamily="34" charset="0"/>
              </a:rPr>
              <a:t>Silver</a:t>
            </a:r>
            <a:r>
              <a:rPr lang="de-CH" sz="1100" smtClean="0">
                <a:solidFill>
                  <a:srgbClr val="000000"/>
                </a:solidFill>
                <a:latin typeface="Arial" pitchFamily="34" charset="0"/>
              </a:rPr>
              <a:t>, A. Graves, I. </a:t>
            </a:r>
            <a:r>
              <a:rPr lang="de-CH" sz="1100" err="1" smtClean="0">
                <a:solidFill>
                  <a:srgbClr val="000000"/>
                </a:solidFill>
                <a:latin typeface="Arial" pitchFamily="34" charset="0"/>
              </a:rPr>
              <a:t>Antonoglou</a:t>
            </a:r>
            <a:r>
              <a:rPr lang="de-CH" sz="1100" smtClean="0">
                <a:solidFill>
                  <a:srgbClr val="000000"/>
                </a:solidFill>
                <a:latin typeface="Arial" pitchFamily="34" charset="0"/>
              </a:rPr>
              <a:t>, D. </a:t>
            </a:r>
            <a:r>
              <a:rPr lang="de-CH" sz="1100" err="1" smtClean="0">
                <a:solidFill>
                  <a:srgbClr val="000000"/>
                </a:solidFill>
                <a:latin typeface="Arial" pitchFamily="34" charset="0"/>
              </a:rPr>
              <a:t>Wierstra</a:t>
            </a:r>
            <a:r>
              <a:rPr lang="de-CH" sz="1100" smtClean="0">
                <a:solidFill>
                  <a:srgbClr val="000000"/>
                </a:solidFill>
                <a:latin typeface="Arial" pitchFamily="34" charset="0"/>
              </a:rPr>
              <a:t>, M. Riedmiller</a:t>
            </a:r>
            <a:endParaRPr lang="de-CH" sz="1100">
              <a:solidFill>
                <a:srgbClr val="000000"/>
              </a:solidFill>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Title 1"/>
          <p:cNvSpPr>
            <a:spLocks noGrp="1"/>
          </p:cNvSpPr>
          <p:nvPr>
            <p:ph type="title"/>
          </p:nvPr>
        </p:nvSpPr>
        <p:spPr>
          <a:xfrm>
            <a:off x="685800" y="173038"/>
            <a:ext cx="7772400" cy="1143000"/>
          </a:xfrm>
        </p:spPr>
        <p:txBody>
          <a:bodyPr/>
          <a:lstStyle/>
          <a:p>
            <a:pPr algn="l"/>
            <a:r>
              <a:rPr lang="en-GB" sz="2800" smtClean="0">
                <a:latin typeface="Times New Roman" charset="0"/>
                <a:cs typeface="Arial" charset="0"/>
              </a:rPr>
              <a:t>Deep Learning </a:t>
            </a:r>
            <a:r>
              <a:rPr lang="en-GB" sz="2800">
                <a:latin typeface="Times New Roman" charset="0"/>
                <a:cs typeface="Arial" charset="0"/>
              </a:rPr>
              <a:t>is providing breakthrough results in speech recognition and image classification …</a:t>
            </a:r>
          </a:p>
        </p:txBody>
      </p:sp>
      <p:sp>
        <p:nvSpPr>
          <p:cNvPr id="3075" name="Content Placeholder 2"/>
          <p:cNvSpPr>
            <a:spLocks noGrp="1"/>
          </p:cNvSpPr>
          <p:nvPr>
            <p:ph idx="1"/>
          </p:nvPr>
        </p:nvSpPr>
        <p:spPr>
          <a:xfrm>
            <a:off x="80963" y="1219200"/>
            <a:ext cx="7772400" cy="4114800"/>
          </a:xfrm>
        </p:spPr>
        <p:txBody>
          <a:bodyPr/>
          <a:lstStyle/>
          <a:p>
            <a:pPr marL="0" indent="0">
              <a:buFontTx/>
              <a:buNone/>
            </a:pPr>
            <a:r>
              <a:rPr lang="en-GB" sz="1200" b="1">
                <a:latin typeface="Times New Roman" charset="0"/>
                <a:cs typeface="Arial" charset="0"/>
              </a:rPr>
              <a:t>From this Hinton et al 2012 paper:</a:t>
            </a:r>
          </a:p>
          <a:p>
            <a:pPr marL="0" indent="0">
              <a:buFontTx/>
              <a:buNone/>
            </a:pPr>
            <a:r>
              <a:rPr lang="en-GB" sz="1200" b="1">
                <a:latin typeface="Times New Roman" charset="0"/>
                <a:cs typeface="Arial" charset="0"/>
              </a:rPr>
              <a:t>http://static.googleusercontent.com/media/research.google.com/en//pubs/archive/38131.pdf</a:t>
            </a:r>
          </a:p>
        </p:txBody>
      </p:sp>
      <p:pic>
        <p:nvPicPr>
          <p:cNvPr id="3076"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203200" y="1892300"/>
            <a:ext cx="4044950" cy="2089150"/>
          </a:xfrm>
          <a:prstGeom prst="rect">
            <a:avLst/>
          </a:prstGeom>
          <a:noFill/>
          <a:ln>
            <a:noFill/>
          </a:ln>
          <a:effectLst/>
        </p:spPr>
      </p:pic>
      <p:pic>
        <p:nvPicPr>
          <p:cNvPr id="3077"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175125" y="1892300"/>
            <a:ext cx="4872038" cy="1838325"/>
          </a:xfrm>
          <a:prstGeom prst="rect">
            <a:avLst/>
          </a:prstGeom>
          <a:noFill/>
          <a:ln>
            <a:noFill/>
          </a:ln>
          <a:effectLst/>
        </p:spPr>
      </p:pic>
      <p:sp>
        <p:nvSpPr>
          <p:cNvPr id="3078" name="Rectangle 4"/>
          <p:cNvSpPr>
            <a:spLocks noChangeArrowheads="1"/>
          </p:cNvSpPr>
          <p:nvPr/>
        </p:nvSpPr>
        <p:spPr bwMode="auto">
          <a:xfrm>
            <a:off x="80963" y="4660900"/>
            <a:ext cx="4275137" cy="369888"/>
          </a:xfrm>
          <a:prstGeom prst="rect">
            <a:avLst/>
          </a:prstGeom>
          <a:noFill/>
          <a:ln>
            <a:noFill/>
          </a:ln>
        </p:spPr>
        <p:txBody>
          <a:bodyPr wrap="none">
            <a:spAutoFit/>
          </a:bodyPr>
          <a:lstStyle/>
          <a:p>
            <a:r>
              <a:rPr lang="en-GB" sz="1800"/>
              <a:t> go here:  http://yann.lecun.com/exdb/mnist/</a:t>
            </a:r>
          </a:p>
        </p:txBody>
      </p:sp>
      <p:sp>
        <p:nvSpPr>
          <p:cNvPr id="6" name="Rectangle 5"/>
          <p:cNvSpPr/>
          <p:nvPr/>
        </p:nvSpPr>
        <p:spPr>
          <a:xfrm>
            <a:off x="80963" y="1219200"/>
            <a:ext cx="9063037" cy="28352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Rectangle 8"/>
          <p:cNvSpPr/>
          <p:nvPr/>
        </p:nvSpPr>
        <p:spPr>
          <a:xfrm>
            <a:off x="0" y="4287838"/>
            <a:ext cx="9144000" cy="23923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081" name="Rectangle 6"/>
          <p:cNvSpPr>
            <a:spLocks noChangeArrowheads="1"/>
          </p:cNvSpPr>
          <p:nvPr/>
        </p:nvSpPr>
        <p:spPr bwMode="auto">
          <a:xfrm>
            <a:off x="300038" y="5030788"/>
            <a:ext cx="5156200" cy="584200"/>
          </a:xfrm>
          <a:prstGeom prst="rect">
            <a:avLst/>
          </a:prstGeom>
          <a:noFill/>
          <a:ln>
            <a:noFill/>
          </a:ln>
        </p:spPr>
        <p:txBody>
          <a:bodyPr>
            <a:spAutoFit/>
          </a:bodyPr>
          <a:lstStyle/>
          <a:p>
            <a:r>
              <a:rPr lang="en-GB" sz="1600"/>
              <a:t>From here: </a:t>
            </a:r>
          </a:p>
          <a:p>
            <a:r>
              <a:rPr lang="en-GB" sz="1600"/>
              <a:t> http://people.idsia.ch/~juergen/cvpr2012.pdf</a:t>
            </a:r>
          </a:p>
        </p:txBody>
      </p:sp>
      <p:pic>
        <p:nvPicPr>
          <p:cNvPr id="3082" name="Picture 4"/>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4397375" y="4446588"/>
            <a:ext cx="4243388" cy="2076450"/>
          </a:xfrm>
          <a:prstGeom prst="rect">
            <a:avLst/>
          </a:prstGeom>
          <a:noFill/>
          <a:ln>
            <a:noFill/>
          </a:ln>
        </p:spPr>
      </p:pic>
      <p:sp>
        <p:nvSpPr>
          <p:cNvPr id="8" name="Rounded Rectangle 7"/>
          <p:cNvSpPr/>
          <p:nvPr/>
        </p:nvSpPr>
        <p:spPr>
          <a:xfrm>
            <a:off x="203200" y="3017838"/>
            <a:ext cx="3971925" cy="59848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3" name="Rounded Rectangle 12"/>
          <p:cNvSpPr/>
          <p:nvPr/>
        </p:nvSpPr>
        <p:spPr>
          <a:xfrm>
            <a:off x="6308725" y="1892300"/>
            <a:ext cx="620713" cy="1838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4" name="Rounded Rectangle 13"/>
          <p:cNvSpPr/>
          <p:nvPr/>
        </p:nvSpPr>
        <p:spPr>
          <a:xfrm>
            <a:off x="6772275" y="4565650"/>
            <a:ext cx="619125" cy="1838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15" name="Rounded Rectangle 14"/>
          <p:cNvSpPr/>
          <p:nvPr/>
        </p:nvSpPr>
        <p:spPr>
          <a:xfrm>
            <a:off x="7737475" y="4595813"/>
            <a:ext cx="619125" cy="1838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p:txBody>
          <a:bodyPr/>
          <a:lstStyle/>
          <a:p>
            <a:pPr eaLnBrk="1" hangingPunct="1"/>
            <a:r>
              <a:rPr lang="en-US">
                <a:latin typeface="Calibri" pitchFamily="34" charset="0"/>
              </a:rPr>
              <a:t>Basics of NN</a:t>
            </a:r>
          </a:p>
        </p:txBody>
      </p:sp>
      <p:sp>
        <p:nvSpPr>
          <p:cNvPr id="1251331" name="Rectangle 3"/>
          <p:cNvSpPr>
            <a:spLocks noGrp="1" noChangeArrowheads="1"/>
          </p:cNvSpPr>
          <p:nvPr>
            <p:ph idx="1"/>
          </p:nvPr>
        </p:nvSpPr>
        <p:spPr>
          <a:xfrm>
            <a:off x="457200" y="1600200"/>
            <a:ext cx="8229600" cy="4724400"/>
          </a:xfrm>
        </p:spPr>
        <p:txBody>
          <a:bodyPr/>
          <a:lstStyle/>
          <a:p>
            <a:pPr marL="0" indent="0" eaLnBrk="1" hangingPunct="1">
              <a:buNone/>
            </a:pPr>
            <a:r>
              <a:rPr lang="en-US" smtClean="0">
                <a:latin typeface="Calibri" pitchFamily="34" charset="0"/>
              </a:rPr>
              <a:t>Structure of a “Unit”:</a:t>
            </a:r>
            <a:endParaRPr lang="en-US">
              <a:latin typeface="Calibri" pitchFamily="34" charset="0"/>
            </a:endParaRPr>
          </a:p>
          <a:p>
            <a:pPr eaLnBrk="1" hangingPunct="1"/>
            <a:r>
              <a:rPr lang="en-US" smtClean="0">
                <a:latin typeface="Calibri" pitchFamily="34" charset="0"/>
              </a:rPr>
              <a:t>set </a:t>
            </a:r>
            <a:r>
              <a:rPr lang="en-US">
                <a:latin typeface="Calibri" pitchFamily="34" charset="0"/>
              </a:rPr>
              <a:t>of </a:t>
            </a:r>
            <a:r>
              <a:rPr lang="en-US" b="1">
                <a:solidFill>
                  <a:srgbClr val="CC3300"/>
                </a:solidFill>
                <a:latin typeface="Calibri" pitchFamily="34" charset="0"/>
              </a:rPr>
              <a:t>input </a:t>
            </a:r>
            <a:r>
              <a:rPr lang="en-US" b="1" smtClean="0">
                <a:solidFill>
                  <a:srgbClr val="CC3300"/>
                </a:solidFill>
                <a:latin typeface="Calibri" pitchFamily="34" charset="0"/>
              </a:rPr>
              <a:t>links</a:t>
            </a:r>
            <a:endParaRPr lang="en-US">
              <a:latin typeface="Calibri" pitchFamily="34" charset="0"/>
            </a:endParaRPr>
          </a:p>
          <a:p>
            <a:pPr lvl="1" eaLnBrk="1" hangingPunct="1"/>
            <a:r>
              <a:rPr lang="en-US" i="1" smtClean="0">
                <a:latin typeface="Calibri" pitchFamily="34" charset="0"/>
              </a:rPr>
              <a:t>from</a:t>
            </a:r>
            <a:r>
              <a:rPr lang="en-US" smtClean="0">
                <a:latin typeface="Calibri" pitchFamily="34" charset="0"/>
              </a:rPr>
              <a:t> </a:t>
            </a:r>
            <a:r>
              <a:rPr lang="en-US">
                <a:latin typeface="Calibri" pitchFamily="34" charset="0"/>
              </a:rPr>
              <a:t>other units or sensors of the </a:t>
            </a:r>
            <a:r>
              <a:rPr lang="en-US" smtClean="0">
                <a:latin typeface="Calibri" pitchFamily="34" charset="0"/>
              </a:rPr>
              <a:t>environment</a:t>
            </a:r>
          </a:p>
          <a:p>
            <a:pPr eaLnBrk="1" hangingPunct="1"/>
            <a:r>
              <a:rPr lang="en-US" smtClean="0">
                <a:latin typeface="Calibri" pitchFamily="34" charset="0"/>
              </a:rPr>
              <a:t>set </a:t>
            </a:r>
            <a:r>
              <a:rPr lang="en-US">
                <a:latin typeface="Calibri" pitchFamily="34" charset="0"/>
              </a:rPr>
              <a:t>of </a:t>
            </a:r>
            <a:r>
              <a:rPr lang="en-US" b="1">
                <a:solidFill>
                  <a:srgbClr val="CC3300"/>
                </a:solidFill>
                <a:latin typeface="Calibri" pitchFamily="34" charset="0"/>
              </a:rPr>
              <a:t>output </a:t>
            </a:r>
            <a:r>
              <a:rPr lang="en-US" b="1" smtClean="0">
                <a:solidFill>
                  <a:srgbClr val="CC3300"/>
                </a:solidFill>
                <a:latin typeface="Calibri" pitchFamily="34" charset="0"/>
              </a:rPr>
              <a:t>links</a:t>
            </a:r>
            <a:endParaRPr lang="en-US">
              <a:latin typeface="Calibri" pitchFamily="34" charset="0"/>
            </a:endParaRPr>
          </a:p>
          <a:p>
            <a:pPr lvl="1" eaLnBrk="1" hangingPunct="1"/>
            <a:r>
              <a:rPr lang="en-US" i="1" smtClean="0">
                <a:latin typeface="Calibri" pitchFamily="34" charset="0"/>
              </a:rPr>
              <a:t>to</a:t>
            </a:r>
            <a:r>
              <a:rPr lang="en-US" smtClean="0">
                <a:latin typeface="Calibri" pitchFamily="34" charset="0"/>
              </a:rPr>
              <a:t> </a:t>
            </a:r>
            <a:r>
              <a:rPr lang="en-US">
                <a:latin typeface="Calibri" pitchFamily="34" charset="0"/>
              </a:rPr>
              <a:t>other units or effectors of the </a:t>
            </a:r>
            <a:r>
              <a:rPr lang="en-US" smtClean="0">
                <a:latin typeface="Calibri" pitchFamily="34" charset="0"/>
              </a:rPr>
              <a:t>environment</a:t>
            </a:r>
          </a:p>
          <a:p>
            <a:pPr eaLnBrk="1" hangingPunct="1"/>
            <a:r>
              <a:rPr lang="en-US" smtClean="0">
                <a:latin typeface="Calibri" pitchFamily="34" charset="0"/>
              </a:rPr>
              <a:t>an </a:t>
            </a:r>
            <a:r>
              <a:rPr lang="en-US" b="1">
                <a:solidFill>
                  <a:srgbClr val="CC3300"/>
                </a:solidFill>
                <a:latin typeface="Calibri" pitchFamily="34" charset="0"/>
              </a:rPr>
              <a:t>activation </a:t>
            </a:r>
            <a:r>
              <a:rPr lang="en-US" b="1" smtClean="0">
                <a:solidFill>
                  <a:srgbClr val="CC3300"/>
                </a:solidFill>
                <a:latin typeface="Calibri" pitchFamily="34" charset="0"/>
              </a:rPr>
              <a:t>function</a:t>
            </a:r>
            <a:endParaRPr lang="en-US">
              <a:latin typeface="Calibri" pitchFamily="34" charset="0"/>
            </a:endParaRPr>
          </a:p>
          <a:p>
            <a:pPr lvl="1" eaLnBrk="1" hangingPunct="1"/>
            <a:r>
              <a:rPr lang="en-US" smtClean="0">
                <a:latin typeface="Calibri" pitchFamily="34" charset="0"/>
              </a:rPr>
              <a:t>computes </a:t>
            </a:r>
            <a:r>
              <a:rPr lang="en-US">
                <a:latin typeface="Calibri" pitchFamily="34" charset="0"/>
              </a:rPr>
              <a:t>the output activation value using a </a:t>
            </a:r>
            <a:r>
              <a:rPr lang="en-US" smtClean="0">
                <a:latin typeface="Calibri" pitchFamily="34" charset="0"/>
              </a:rPr>
              <a:t>simple non-linear </a:t>
            </a:r>
            <a:r>
              <a:rPr lang="en-US">
                <a:latin typeface="Calibri" pitchFamily="34" charset="0"/>
              </a:rPr>
              <a:t>function of the linear combination of its inputs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1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133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5133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5133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5133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5133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513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1331" grpId="0" build="p" bldLvl="3"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atin typeface="Calibri" pitchFamily="34" charset="0"/>
              </a:rPr>
              <a:t>Basics of NN</a:t>
            </a:r>
          </a:p>
        </p:txBody>
      </p:sp>
      <p:sp>
        <p:nvSpPr>
          <p:cNvPr id="1254403" name="Rectangle 3"/>
          <p:cNvSpPr>
            <a:spLocks noGrp="1" noChangeArrowheads="1"/>
          </p:cNvSpPr>
          <p:nvPr>
            <p:ph idx="1"/>
          </p:nvPr>
        </p:nvSpPr>
        <p:spPr>
          <a:xfrm>
            <a:off x="457200" y="1295400"/>
            <a:ext cx="8229600" cy="5334000"/>
          </a:xfrm>
        </p:spPr>
        <p:txBody>
          <a:bodyPr>
            <a:normAutofit lnSpcReduction="10000"/>
          </a:bodyPr>
          <a:lstStyle/>
          <a:p>
            <a:pPr marL="0" indent="0" eaLnBrk="1" hangingPunct="1">
              <a:buNone/>
              <a:defRPr/>
            </a:pPr>
            <a:r>
              <a:rPr lang="en-US" sz="3000">
                <a:latin typeface="Calibri" pitchFamily="34" charset="0"/>
                <a:cs typeface="+mn-cs"/>
              </a:rPr>
              <a:t>Given </a:t>
            </a:r>
            <a:r>
              <a:rPr lang="en-US" sz="3000" i="1">
                <a:latin typeface="Palatino" charset="0"/>
                <a:cs typeface="+mn-cs"/>
              </a:rPr>
              <a:t>n</a:t>
            </a:r>
            <a:r>
              <a:rPr lang="en-US" sz="3000">
                <a:latin typeface="Calibri" pitchFamily="34" charset="0"/>
                <a:cs typeface="+mn-cs"/>
              </a:rPr>
              <a:t> inputs, the unit's </a:t>
            </a:r>
            <a:r>
              <a:rPr lang="en-US" sz="3000" b="1">
                <a:latin typeface="Calibri" pitchFamily="34" charset="0"/>
                <a:cs typeface="+mn-cs"/>
              </a:rPr>
              <a:t>activation</a:t>
            </a:r>
            <a:r>
              <a:rPr lang="en-US" sz="3000">
                <a:latin typeface="Calibri" pitchFamily="34" charset="0"/>
                <a:cs typeface="+mn-cs"/>
              </a:rPr>
              <a:t> (i.e., output) is defined by:</a:t>
            </a:r>
            <a:br>
              <a:rPr lang="en-US" sz="3000">
                <a:latin typeface="Calibri" pitchFamily="34" charset="0"/>
                <a:cs typeface="+mn-cs"/>
              </a:rPr>
            </a:br>
            <a:endParaRPr lang="en-US" sz="3000" smtClean="0">
              <a:latin typeface="Calibri" pitchFamily="34" charset="0"/>
              <a:cs typeface="+mn-cs"/>
            </a:endParaRPr>
          </a:p>
          <a:p>
            <a:pPr eaLnBrk="1" hangingPunct="1">
              <a:defRPr/>
            </a:pPr>
            <a:endParaRPr lang="en-US" sz="3000">
              <a:solidFill>
                <a:schemeClr val="tx2"/>
              </a:solidFill>
              <a:latin typeface="Palatino" charset="0"/>
              <a:cs typeface="+mn-cs"/>
            </a:endParaRPr>
          </a:p>
          <a:p>
            <a:pPr lvl="1" eaLnBrk="1" hangingPunct="1">
              <a:buFontTx/>
              <a:buNone/>
              <a:defRPr/>
            </a:pPr>
            <a:r>
              <a:rPr lang="en-US" sz="2600" smtClean="0">
                <a:latin typeface="Calibri" pitchFamily="34" charset="0"/>
              </a:rPr>
              <a:t>where</a:t>
            </a:r>
            <a:endParaRPr lang="en-US" sz="2600">
              <a:latin typeface="Calibri" pitchFamily="34" charset="0"/>
            </a:endParaRPr>
          </a:p>
          <a:p>
            <a:pPr lvl="1" eaLnBrk="1" hangingPunct="1">
              <a:defRPr/>
            </a:pPr>
            <a:r>
              <a:rPr lang="en-US" sz="2600">
                <a:latin typeface="Calibri" pitchFamily="34" charset="0"/>
              </a:rPr>
              <a:t> </a:t>
            </a:r>
            <a:r>
              <a:rPr lang="en-US" sz="2600" i="1" err="1">
                <a:latin typeface="Palatino" charset="0"/>
              </a:rPr>
              <a:t>w</a:t>
            </a:r>
            <a:r>
              <a:rPr lang="en-US" sz="2600" i="1" baseline="-25000" err="1">
                <a:latin typeface="Palatino" charset="0"/>
              </a:rPr>
              <a:t>i</a:t>
            </a:r>
            <a:r>
              <a:rPr lang="en-US" sz="2600">
                <a:latin typeface="Calibri" pitchFamily="34" charset="0"/>
              </a:rPr>
              <a:t>  are the weights</a:t>
            </a:r>
          </a:p>
          <a:p>
            <a:pPr lvl="1" eaLnBrk="1" hangingPunct="1">
              <a:defRPr/>
            </a:pPr>
            <a:r>
              <a:rPr lang="en-US" sz="2600">
                <a:latin typeface="Calibri" pitchFamily="34" charset="0"/>
              </a:rPr>
              <a:t> </a:t>
            </a:r>
            <a:r>
              <a:rPr lang="en-US" sz="2600" i="1">
                <a:latin typeface="Palatino" charset="0"/>
              </a:rPr>
              <a:t>x</a:t>
            </a:r>
            <a:r>
              <a:rPr lang="en-US" sz="2600" i="1" baseline="-25000">
                <a:latin typeface="Palatino" charset="0"/>
              </a:rPr>
              <a:t>i</a:t>
            </a:r>
            <a:r>
              <a:rPr lang="en-US" sz="2600">
                <a:latin typeface="Calibri" pitchFamily="34" charset="0"/>
              </a:rPr>
              <a:t>  are the input values</a:t>
            </a:r>
          </a:p>
          <a:p>
            <a:pPr lvl="1" eaLnBrk="1" hangingPunct="1">
              <a:defRPr/>
            </a:pPr>
            <a:r>
              <a:rPr lang="en-US" sz="2600" i="1">
                <a:latin typeface="Calibri" pitchFamily="34" charset="0"/>
              </a:rPr>
              <a:t> </a:t>
            </a:r>
            <a:r>
              <a:rPr lang="en-US" sz="2600" b="1" i="1">
                <a:solidFill>
                  <a:schemeClr val="tx2"/>
                </a:solidFill>
                <a:latin typeface="Palatino" charset="0"/>
              </a:rPr>
              <a:t>g</a:t>
            </a:r>
            <a:r>
              <a:rPr lang="en-US" sz="2600" b="1">
                <a:solidFill>
                  <a:schemeClr val="tx2"/>
                </a:solidFill>
                <a:latin typeface="Palatino" charset="0"/>
              </a:rPr>
              <a:t>( )</a:t>
            </a:r>
            <a:r>
              <a:rPr lang="en-US" sz="2600">
                <a:latin typeface="Calibri" pitchFamily="34" charset="0"/>
              </a:rPr>
              <a:t> is a simple, non-linear function, commonly:</a:t>
            </a:r>
          </a:p>
          <a:p>
            <a:pPr lvl="2" eaLnBrk="1" hangingPunct="1">
              <a:defRPr/>
            </a:pPr>
            <a:r>
              <a:rPr lang="en-US" sz="2200" b="1">
                <a:solidFill>
                  <a:srgbClr val="C00000"/>
                </a:solidFill>
                <a:latin typeface="Calibri" pitchFamily="34" charset="0"/>
              </a:rPr>
              <a:t>step</a:t>
            </a:r>
            <a:r>
              <a:rPr lang="en-US" sz="2200">
                <a:latin typeface="Calibri" pitchFamily="34" charset="0"/>
              </a:rPr>
              <a:t>:       activation </a:t>
            </a:r>
            <a:r>
              <a:rPr lang="en-US" sz="2200" i="1">
                <a:latin typeface="Calibri" pitchFamily="34" charset="0"/>
              </a:rPr>
              <a:t>flips</a:t>
            </a:r>
            <a:r>
              <a:rPr lang="en-US" sz="2200">
                <a:latin typeface="Calibri" pitchFamily="34" charset="0"/>
              </a:rPr>
              <a:t> from 0 to 1 when </a:t>
            </a:r>
            <a:r>
              <a:rPr lang="en-US" sz="2200" i="1">
                <a:latin typeface="Palatino" charset="0"/>
              </a:rPr>
              <a:t>in</a:t>
            </a:r>
            <a:r>
              <a:rPr lang="en-US" sz="2200">
                <a:latin typeface="Calibri" pitchFamily="34" charset="0"/>
              </a:rPr>
              <a:t> </a:t>
            </a:r>
            <a:r>
              <a:rPr lang="en-US" sz="2200" smtClean="0">
                <a:latin typeface="Calibri" pitchFamily="34" charset="0"/>
                <a:sym typeface="Symbol" charset="0"/>
              </a:rPr>
              <a:t>≥</a:t>
            </a:r>
            <a:r>
              <a:rPr lang="en-US" sz="2200" smtClean="0">
                <a:latin typeface="Calibri" pitchFamily="34" charset="0"/>
              </a:rPr>
              <a:t> </a:t>
            </a:r>
            <a:r>
              <a:rPr lang="en-US" sz="2200">
                <a:latin typeface="Calibri" pitchFamily="34" charset="0"/>
              </a:rPr>
              <a:t>threshold</a:t>
            </a:r>
          </a:p>
          <a:p>
            <a:pPr lvl="2" eaLnBrk="1" hangingPunct="1">
              <a:defRPr/>
            </a:pPr>
            <a:r>
              <a:rPr lang="en-US" sz="2200" b="1" err="1" smtClean="0">
                <a:solidFill>
                  <a:srgbClr val="C00000"/>
                </a:solidFill>
                <a:latin typeface="Calibri" pitchFamily="34" charset="0"/>
              </a:rPr>
              <a:t>tanh</a:t>
            </a:r>
            <a:r>
              <a:rPr lang="en-US" sz="2200" smtClean="0">
                <a:latin typeface="Calibri" pitchFamily="34" charset="0"/>
              </a:rPr>
              <a:t>:      </a:t>
            </a:r>
            <a:r>
              <a:rPr lang="en-US" sz="2200" i="1" smtClean="0">
                <a:latin typeface="Calibri" pitchFamily="34" charset="0"/>
              </a:rPr>
              <a:t> g</a:t>
            </a:r>
            <a:r>
              <a:rPr lang="en-US" sz="2200" smtClean="0">
                <a:latin typeface="Calibri" pitchFamily="34" charset="0"/>
              </a:rPr>
              <a:t>(</a:t>
            </a:r>
            <a:r>
              <a:rPr lang="en-US" sz="2200" i="1" smtClean="0">
                <a:latin typeface="Calibri" pitchFamily="34" charset="0"/>
              </a:rPr>
              <a:t>in</a:t>
            </a:r>
            <a:r>
              <a:rPr lang="en-US" sz="2200" smtClean="0">
                <a:latin typeface="Calibri" pitchFamily="34" charset="0"/>
              </a:rPr>
              <a:t>) = </a:t>
            </a:r>
            <a:r>
              <a:rPr lang="en-US" sz="2200" err="1" smtClean="0">
                <a:latin typeface="Calibri" pitchFamily="34" charset="0"/>
              </a:rPr>
              <a:t>tanh</a:t>
            </a:r>
            <a:r>
              <a:rPr lang="en-US" sz="2200" smtClean="0">
                <a:latin typeface="Calibri" pitchFamily="34" charset="0"/>
              </a:rPr>
              <a:t>(</a:t>
            </a:r>
            <a:r>
              <a:rPr lang="en-US" sz="2200" i="1" smtClean="0">
                <a:latin typeface="Calibri" pitchFamily="34" charset="0"/>
              </a:rPr>
              <a:t>in</a:t>
            </a:r>
            <a:r>
              <a:rPr lang="en-US" sz="2200" smtClean="0">
                <a:latin typeface="Calibri" pitchFamily="34" charset="0"/>
              </a:rPr>
              <a:t>)</a:t>
            </a:r>
            <a:endParaRPr lang="en-US" sz="2200">
              <a:latin typeface="Calibri" pitchFamily="34" charset="0"/>
            </a:endParaRPr>
          </a:p>
          <a:p>
            <a:pPr lvl="2" eaLnBrk="1" hangingPunct="1">
              <a:defRPr/>
            </a:pPr>
            <a:r>
              <a:rPr lang="en-US" sz="2200" b="1">
                <a:solidFill>
                  <a:srgbClr val="C00000"/>
                </a:solidFill>
                <a:latin typeface="Calibri" pitchFamily="34" charset="0"/>
              </a:rPr>
              <a:t>sigmoid / logistic</a:t>
            </a:r>
            <a:r>
              <a:rPr lang="en-US" sz="2200">
                <a:latin typeface="Calibri" pitchFamily="34" charset="0"/>
              </a:rPr>
              <a:t>:  g(</a:t>
            </a:r>
            <a:r>
              <a:rPr lang="en-US" sz="2200" i="1">
                <a:latin typeface="Palatino" charset="0"/>
              </a:rPr>
              <a:t>in</a:t>
            </a:r>
            <a:r>
              <a:rPr lang="en-US" sz="2200">
                <a:latin typeface="Calibri" pitchFamily="34" charset="0"/>
              </a:rPr>
              <a:t>) = 1 / (1 + </a:t>
            </a:r>
            <a:r>
              <a:rPr lang="en-US" sz="2200" err="1">
                <a:latin typeface="Calibri" pitchFamily="34" charset="0"/>
              </a:rPr>
              <a:t>exp</a:t>
            </a:r>
            <a:r>
              <a:rPr lang="en-US" sz="2200" smtClean="0">
                <a:latin typeface="Calibri" pitchFamily="34" charset="0"/>
              </a:rPr>
              <a:t>(</a:t>
            </a:r>
            <a:r>
              <a:rPr lang="en-US" sz="2200" smtClean="0">
                <a:latin typeface="Calibri" pitchFamily="34" charset="0"/>
                <a:sym typeface="Symbol" charset="0"/>
              </a:rPr>
              <a:t>-</a:t>
            </a:r>
            <a:r>
              <a:rPr lang="en-US" sz="2200" i="1" smtClean="0">
                <a:latin typeface="Palatino" charset="0"/>
              </a:rPr>
              <a:t>in</a:t>
            </a:r>
            <a:r>
              <a:rPr lang="en-US" sz="2200">
                <a:latin typeface="Calibri" pitchFamily="34" charset="0"/>
              </a:rPr>
              <a:t>)</a:t>
            </a:r>
            <a:r>
              <a:rPr lang="en-US" sz="2200" smtClean="0">
                <a:latin typeface="Calibri" pitchFamily="34" charset="0"/>
              </a:rPr>
              <a:t>)</a:t>
            </a:r>
          </a:p>
          <a:p>
            <a:pPr lvl="2" eaLnBrk="1" hangingPunct="1">
              <a:defRPr/>
            </a:pPr>
            <a:r>
              <a:rPr lang="en-US" sz="2200" b="1" smtClean="0">
                <a:solidFill>
                  <a:srgbClr val="CC3300"/>
                </a:solidFill>
                <a:latin typeface="Calibri" pitchFamily="34" charset="0"/>
              </a:rPr>
              <a:t>rectified linear</a:t>
            </a:r>
            <a:r>
              <a:rPr lang="en-US" sz="2200" smtClean="0">
                <a:latin typeface="Calibri" pitchFamily="34" charset="0"/>
              </a:rPr>
              <a:t>:  g(</a:t>
            </a:r>
            <a:r>
              <a:rPr lang="en-US" sz="2200" i="1" smtClean="0">
                <a:latin typeface="Calibri" pitchFamily="34" charset="0"/>
              </a:rPr>
              <a:t>in</a:t>
            </a:r>
            <a:r>
              <a:rPr lang="en-US" sz="2200" smtClean="0">
                <a:latin typeface="Calibri" pitchFamily="34" charset="0"/>
              </a:rPr>
              <a:t>) = max(0, </a:t>
            </a:r>
            <a:r>
              <a:rPr lang="en-US" sz="2200" i="1" smtClean="0">
                <a:latin typeface="Calibri" pitchFamily="34" charset="0"/>
              </a:rPr>
              <a:t>in</a:t>
            </a:r>
            <a:r>
              <a:rPr lang="en-US" sz="2200" smtClean="0">
                <a:latin typeface="Calibri" pitchFamily="34" charset="0"/>
              </a:rPr>
              <a:t>)</a:t>
            </a:r>
            <a:endParaRPr lang="en-US" sz="2200">
              <a:latin typeface="Calibri" pitchFamily="34" charset="0"/>
            </a:endParaRPr>
          </a:p>
        </p:txBody>
      </p:sp>
      <p:graphicFrame>
        <p:nvGraphicFramePr>
          <p:cNvPr id="2" name="Object 1"/>
          <p:cNvGraphicFramePr>
            <a:graphicFrameLocks noChangeAspect="1"/>
          </p:cNvGraphicFramePr>
          <p:nvPr/>
        </p:nvGraphicFramePr>
        <p:xfrm>
          <a:off x="762000" y="2133600"/>
          <a:ext cx="7729220" cy="1136650"/>
        </p:xfrm>
        <a:graphic>
          <a:graphicData uri="http://schemas.openxmlformats.org/presentationml/2006/ole">
            <p:oleObj spid="_x0000_s24887" name="Equation" r:id="rId4" imgW="3007800" imgH="429480"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440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440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440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44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pPr eaLnBrk="1" hangingPunct="1"/>
            <a:r>
              <a:rPr lang="en-US">
                <a:latin typeface="Calibri" pitchFamily="34" charset="0"/>
              </a:rPr>
              <a:t>Introduction</a:t>
            </a:r>
          </a:p>
        </p:txBody>
      </p:sp>
      <p:sp>
        <p:nvSpPr>
          <p:cNvPr id="1239043" name="Rectangle 3"/>
          <p:cNvSpPr>
            <a:spLocks noGrp="1" noChangeArrowheads="1"/>
          </p:cNvSpPr>
          <p:nvPr>
            <p:ph idx="1"/>
          </p:nvPr>
        </p:nvSpPr>
        <p:spPr>
          <a:xfrm>
            <a:off x="609600" y="1600200"/>
            <a:ext cx="8153400" cy="4876800"/>
          </a:xfrm>
        </p:spPr>
        <p:txBody>
          <a:bodyPr rtlCol="0">
            <a:normAutofit lnSpcReduction="10000"/>
          </a:bodyPr>
          <a:lstStyle/>
          <a:p>
            <a:pPr eaLnBrk="1" hangingPunct="1">
              <a:spcAft>
                <a:spcPts val="0"/>
              </a:spcAft>
              <a:defRPr/>
            </a:pPr>
            <a:r>
              <a:rPr lang="en-US" altLang="zh-TW">
                <a:ea typeface="+mn-ea"/>
                <a:cs typeface="+mn-cs"/>
              </a:rPr>
              <a:t>Neural Networks are a fine-grained,</a:t>
            </a:r>
            <a:br>
              <a:rPr lang="en-US" altLang="zh-TW">
                <a:ea typeface="+mn-ea"/>
                <a:cs typeface="+mn-cs"/>
              </a:rPr>
            </a:br>
            <a:r>
              <a:rPr lang="en-US" altLang="zh-TW">
                <a:ea typeface="+mn-ea"/>
                <a:cs typeface="+mn-cs"/>
              </a:rPr>
              <a:t>parallel, distributed, computing </a:t>
            </a:r>
            <a:r>
              <a:rPr lang="en-US" altLang="zh-TW" smtClean="0">
                <a:ea typeface="+mn-ea"/>
                <a:cs typeface="+mn-cs"/>
              </a:rPr>
              <a:t>model</a:t>
            </a:r>
          </a:p>
          <a:p>
            <a:pPr eaLnBrk="1" hangingPunct="1">
              <a:spcAft>
                <a:spcPts val="0"/>
              </a:spcAft>
              <a:defRPr/>
            </a:pPr>
            <a:endParaRPr lang="en-US" altLang="zh-TW">
              <a:ea typeface="+mn-ea"/>
              <a:cs typeface="+mn-cs"/>
            </a:endParaRPr>
          </a:p>
          <a:p>
            <a:pPr eaLnBrk="1" hangingPunct="1">
              <a:spcAft>
                <a:spcPts val="0"/>
              </a:spcAft>
              <a:defRPr/>
            </a:pPr>
            <a:r>
              <a:rPr lang="en-US" smtClean="0">
                <a:ea typeface="+mn-ea"/>
                <a:cs typeface="+mn-cs"/>
              </a:rPr>
              <a:t>Known as</a:t>
            </a:r>
          </a:p>
          <a:p>
            <a:pPr lvl="1" eaLnBrk="1" hangingPunct="1">
              <a:spcAft>
                <a:spcPts val="0"/>
              </a:spcAft>
              <a:buFont typeface="Arial" pitchFamily="34" charset="0"/>
              <a:buChar char="–"/>
              <a:defRPr/>
            </a:pPr>
            <a:r>
              <a:rPr lang="en-US" sz="3200" b="1" smtClean="0">
                <a:ea typeface="+mn-ea"/>
              </a:rPr>
              <a:t>Neural Networks</a:t>
            </a:r>
            <a:r>
              <a:rPr lang="en-US" sz="3200" smtClean="0">
                <a:ea typeface="+mn-ea"/>
              </a:rPr>
              <a:t> (NNs)</a:t>
            </a:r>
          </a:p>
          <a:p>
            <a:pPr lvl="1" eaLnBrk="1" hangingPunct="1">
              <a:spcAft>
                <a:spcPts val="0"/>
              </a:spcAft>
              <a:buFont typeface="Arial" pitchFamily="34" charset="0"/>
              <a:buChar char="–"/>
              <a:defRPr/>
            </a:pPr>
            <a:r>
              <a:rPr lang="en-US" sz="3200" b="1" smtClean="0">
                <a:ea typeface="+mn-ea"/>
              </a:rPr>
              <a:t>Artificial Neural Networks</a:t>
            </a:r>
            <a:r>
              <a:rPr lang="en-US" sz="3200" smtClean="0">
                <a:ea typeface="+mn-ea"/>
              </a:rPr>
              <a:t> (ANNs)</a:t>
            </a:r>
          </a:p>
          <a:p>
            <a:pPr lvl="1" eaLnBrk="1" hangingPunct="1">
              <a:spcAft>
                <a:spcPts val="0"/>
              </a:spcAft>
              <a:buFont typeface="Arial" pitchFamily="34" charset="0"/>
              <a:buChar char="–"/>
              <a:defRPr/>
            </a:pPr>
            <a:r>
              <a:rPr lang="en-US" sz="3200" b="1" smtClean="0">
                <a:ea typeface="+mn-ea"/>
              </a:rPr>
              <a:t>Connectionist Models</a:t>
            </a:r>
          </a:p>
          <a:p>
            <a:pPr lvl="1" eaLnBrk="1" hangingPunct="1">
              <a:spcAft>
                <a:spcPts val="0"/>
              </a:spcAft>
              <a:buFont typeface="Arial" pitchFamily="34" charset="0"/>
              <a:buChar char="–"/>
              <a:defRPr/>
            </a:pPr>
            <a:r>
              <a:rPr lang="en-US" sz="3200" b="1" smtClean="0">
                <a:ea typeface="+mn-ea"/>
              </a:rPr>
              <a:t>Parallel Distributed Processing</a:t>
            </a:r>
            <a:r>
              <a:rPr lang="en-US" sz="3200" smtClean="0">
                <a:ea typeface="+mn-ea"/>
              </a:rPr>
              <a:t> (PDP) Models</a:t>
            </a:r>
          </a:p>
          <a:p>
            <a:pPr lvl="1" eaLnBrk="1" hangingPunct="1">
              <a:spcAft>
                <a:spcPts val="0"/>
              </a:spcAft>
              <a:buFont typeface="Arial" pitchFamily="34" charset="0"/>
              <a:buChar char="–"/>
              <a:defRPr/>
            </a:pPr>
            <a:endParaRPr lang="en-US" smtClean="0">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39043">
                                            <p:txEl>
                                              <p:pRg st="2" end="2"/>
                                            </p:txEl>
                                          </p:spTgt>
                                        </p:tgtEl>
                                        <p:attrNameLst>
                                          <p:attrName>style.visibility</p:attrName>
                                        </p:attrNameLst>
                                      </p:cBhvr>
                                      <p:to>
                                        <p:strVal val="visible"/>
                                      </p:to>
                                    </p:set>
                                    <p:animEffect transition="in" filter="wipe(up)">
                                      <p:cBhvr>
                                        <p:cTn id="7" dur="500"/>
                                        <p:tgtEl>
                                          <p:spTgt spid="1239043">
                                            <p:txEl>
                                              <p:pRg st="2" end="2"/>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1239043">
                                            <p:txEl>
                                              <p:pRg st="3" end="3"/>
                                            </p:txEl>
                                          </p:spTgt>
                                        </p:tgtEl>
                                        <p:attrNameLst>
                                          <p:attrName>style.visibility</p:attrName>
                                        </p:attrNameLst>
                                      </p:cBhvr>
                                      <p:to>
                                        <p:strVal val="visible"/>
                                      </p:to>
                                    </p:set>
                                    <p:animEffect transition="in" filter="wipe(up)">
                                      <p:cBhvr>
                                        <p:cTn id="10" dur="500"/>
                                        <p:tgtEl>
                                          <p:spTgt spid="1239043">
                                            <p:txEl>
                                              <p:pRg st="3" end="3"/>
                                            </p:txEl>
                                          </p:spTgt>
                                        </p:tgtEl>
                                      </p:cBhvr>
                                    </p:animEffect>
                                  </p:childTnLst>
                                </p:cTn>
                              </p:par>
                              <p:par>
                                <p:cTn id="11" presetID="22" presetClass="entr" presetSubtype="1" fill="hold" nodeType="withEffect">
                                  <p:stCondLst>
                                    <p:cond delay="0"/>
                                  </p:stCondLst>
                                  <p:childTnLst>
                                    <p:set>
                                      <p:cBhvr>
                                        <p:cTn id="12" dur="1" fill="hold">
                                          <p:stCondLst>
                                            <p:cond delay="0"/>
                                          </p:stCondLst>
                                        </p:cTn>
                                        <p:tgtEl>
                                          <p:spTgt spid="1239043">
                                            <p:txEl>
                                              <p:pRg st="4" end="4"/>
                                            </p:txEl>
                                          </p:spTgt>
                                        </p:tgtEl>
                                        <p:attrNameLst>
                                          <p:attrName>style.visibility</p:attrName>
                                        </p:attrNameLst>
                                      </p:cBhvr>
                                      <p:to>
                                        <p:strVal val="visible"/>
                                      </p:to>
                                    </p:set>
                                    <p:animEffect transition="in" filter="wipe(up)">
                                      <p:cBhvr>
                                        <p:cTn id="13" dur="500"/>
                                        <p:tgtEl>
                                          <p:spTgt spid="1239043">
                                            <p:txEl>
                                              <p:pRg st="4" end="4"/>
                                            </p:txEl>
                                          </p:spTgt>
                                        </p:tgtEl>
                                      </p:cBhvr>
                                    </p:animEffect>
                                  </p:childTnLst>
                                </p:cTn>
                              </p:par>
                              <p:par>
                                <p:cTn id="14" presetID="22" presetClass="entr" presetSubtype="1" fill="hold" nodeType="withEffect">
                                  <p:stCondLst>
                                    <p:cond delay="0"/>
                                  </p:stCondLst>
                                  <p:childTnLst>
                                    <p:set>
                                      <p:cBhvr>
                                        <p:cTn id="15" dur="1" fill="hold">
                                          <p:stCondLst>
                                            <p:cond delay="0"/>
                                          </p:stCondLst>
                                        </p:cTn>
                                        <p:tgtEl>
                                          <p:spTgt spid="1239043">
                                            <p:txEl>
                                              <p:pRg st="5" end="5"/>
                                            </p:txEl>
                                          </p:spTgt>
                                        </p:tgtEl>
                                        <p:attrNameLst>
                                          <p:attrName>style.visibility</p:attrName>
                                        </p:attrNameLst>
                                      </p:cBhvr>
                                      <p:to>
                                        <p:strVal val="visible"/>
                                      </p:to>
                                    </p:set>
                                    <p:animEffect transition="in" filter="wipe(up)">
                                      <p:cBhvr>
                                        <p:cTn id="16" dur="500"/>
                                        <p:tgtEl>
                                          <p:spTgt spid="1239043">
                                            <p:txEl>
                                              <p:pRg st="5" end="5"/>
                                            </p:txEl>
                                          </p:spTgt>
                                        </p:tgtEl>
                                      </p:cBhvr>
                                    </p:animEffect>
                                  </p:childTnLst>
                                </p:cTn>
                              </p:par>
                              <p:par>
                                <p:cTn id="17" presetID="22" presetClass="entr" presetSubtype="1" fill="hold" nodeType="withEffect">
                                  <p:stCondLst>
                                    <p:cond delay="0"/>
                                  </p:stCondLst>
                                  <p:childTnLst>
                                    <p:set>
                                      <p:cBhvr>
                                        <p:cTn id="18" dur="1" fill="hold">
                                          <p:stCondLst>
                                            <p:cond delay="0"/>
                                          </p:stCondLst>
                                        </p:cTn>
                                        <p:tgtEl>
                                          <p:spTgt spid="1239043">
                                            <p:txEl>
                                              <p:pRg st="6" end="6"/>
                                            </p:txEl>
                                          </p:spTgt>
                                        </p:tgtEl>
                                        <p:attrNameLst>
                                          <p:attrName>style.visibility</p:attrName>
                                        </p:attrNameLst>
                                      </p:cBhvr>
                                      <p:to>
                                        <p:strVal val="visible"/>
                                      </p:to>
                                    </p:set>
                                    <p:animEffect transition="in" filter="wipe(up)">
                                      <p:cBhvr>
                                        <p:cTn id="19" dur="500"/>
                                        <p:tgtEl>
                                          <p:spTgt spid="123904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2" descr="http://www.efunda.com/math/unit_delta/images/UnitStepPlot.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14400" y="1481138"/>
            <a:ext cx="7254875" cy="5027612"/>
          </a:xfrm>
          <a:prstGeom prst="rect">
            <a:avLst/>
          </a:prstGeom>
          <a:noFill/>
          <a:ln>
            <a:noFill/>
          </a:ln>
        </p:spPr>
      </p:pic>
      <p:sp>
        <p:nvSpPr>
          <p:cNvPr id="26626" name="Title 1"/>
          <p:cNvSpPr>
            <a:spLocks noGrp="1"/>
          </p:cNvSpPr>
          <p:nvPr>
            <p:ph type="title"/>
          </p:nvPr>
        </p:nvSpPr>
        <p:spPr>
          <a:xfrm>
            <a:off x="469900" y="320675"/>
            <a:ext cx="8229600" cy="1143000"/>
          </a:xfrm>
        </p:spPr>
        <p:txBody>
          <a:bodyPr/>
          <a:lstStyle/>
          <a:p>
            <a:r>
              <a:rPr lang="en-US">
                <a:latin typeface="Calibri" pitchFamily="34" charset="0"/>
              </a:rPr>
              <a:t>Step </a:t>
            </a:r>
            <a:r>
              <a:rPr lang="en-US" smtClean="0">
                <a:latin typeface="Calibri" pitchFamily="34" charset="0"/>
              </a:rPr>
              <a:t>Function (LTU)</a:t>
            </a:r>
            <a:endParaRPr lang="en-US">
              <a:latin typeface="Calibri" pitchFamily="34" charset="0"/>
            </a:endParaRPr>
          </a:p>
        </p:txBody>
      </p:sp>
      <p:sp>
        <p:nvSpPr>
          <p:cNvPr id="26627" name="TextBox 3"/>
          <p:cNvSpPr txBox="1">
            <a:spLocks noChangeArrowheads="1"/>
          </p:cNvSpPr>
          <p:nvPr/>
        </p:nvSpPr>
        <p:spPr bwMode="auto">
          <a:xfrm>
            <a:off x="2590800" y="1509713"/>
            <a:ext cx="800100" cy="830262"/>
          </a:xfrm>
          <a:prstGeom prst="rect">
            <a:avLst/>
          </a:prstGeom>
          <a:solidFill>
            <a:schemeClr val="bg1"/>
          </a:solid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a:t>        </a:t>
            </a:r>
          </a:p>
          <a:p>
            <a:pPr eaLnBrk="1" hangingPunct="1"/>
            <a:endParaRPr lang="en-US"/>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atin typeface="Calibri" pitchFamily="34" charset="0"/>
              </a:rPr>
              <a:t>Sigmoid Function</a:t>
            </a:r>
          </a:p>
        </p:txBody>
      </p:sp>
      <p:pic>
        <p:nvPicPr>
          <p:cNvPr id="2" name="Picture 1"/>
          <p:cNvPicPr>
            <a:picLocks noChangeAspect="1"/>
          </p:cNvPicPr>
          <p:nvPr/>
        </p:nvPicPr>
        <p:blipFill>
          <a:blip r:embed="rId3"/>
          <a:stretch>
            <a:fillRect/>
          </a:stretch>
        </p:blipFill>
        <p:spPr>
          <a:xfrm>
            <a:off x="304800" y="2121634"/>
            <a:ext cx="8636072" cy="3745766"/>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Rectified Linear Function (</a:t>
            </a:r>
            <a:r>
              <a:rPr lang="en-US" err="1" smtClean="0"/>
              <a:t>ReLU</a:t>
            </a:r>
            <a:r>
              <a:rPr lang="en-US" smtClean="0"/>
              <a:t>)</a:t>
            </a:r>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371600" y="1295400"/>
            <a:ext cx="6629400" cy="529171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Hyperbolic Tangent Function</a:t>
            </a:r>
            <a:endParaRPr lang="en-US"/>
          </a:p>
        </p:txBody>
      </p:sp>
      <p:pic>
        <p:nvPicPr>
          <p:cNvPr id="4" name="Content Placeholder 3"/>
          <p:cNvPicPr>
            <a:picLocks noGrp="1" noChangeAspect="1"/>
          </p:cNvPicPr>
          <p:nvPr>
            <p:ph idx="1"/>
          </p:nvPr>
        </p:nvPicPr>
        <p:blipFill>
          <a:blip r:embed="rId2"/>
          <a:srcRect l="-25890" r="-25890"/>
          <a:stretch>
            <a:fillRect/>
          </a:stretch>
        </p:blipFill>
        <p:spPr>
          <a:xfrm>
            <a:off x="-228600" y="1295400"/>
            <a:ext cx="9837415" cy="5410200"/>
          </a:xfr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a:xfrm>
            <a:off x="457200" y="0"/>
            <a:ext cx="8229600" cy="1066800"/>
          </a:xfrm>
        </p:spPr>
        <p:txBody>
          <a:bodyPr/>
          <a:lstStyle/>
          <a:p>
            <a:pPr eaLnBrk="1" hangingPunct="1"/>
            <a:r>
              <a:rPr lang="en-US" err="1">
                <a:latin typeface="Calibri" pitchFamily="34" charset="0"/>
              </a:rPr>
              <a:t>Perceptrons</a:t>
            </a:r>
            <a:endParaRPr lang="en-US">
              <a:latin typeface="Calibri" pitchFamily="34" charset="0"/>
            </a:endParaRPr>
          </a:p>
        </p:txBody>
      </p:sp>
      <p:sp>
        <p:nvSpPr>
          <p:cNvPr id="1256451" name="Rectangle 3"/>
          <p:cNvSpPr>
            <a:spLocks noGrp="1" noChangeArrowheads="1"/>
          </p:cNvSpPr>
          <p:nvPr>
            <p:ph idx="1"/>
          </p:nvPr>
        </p:nvSpPr>
        <p:spPr>
          <a:xfrm>
            <a:off x="609600" y="1143000"/>
            <a:ext cx="8001000" cy="3810000"/>
          </a:xfrm>
        </p:spPr>
        <p:txBody>
          <a:bodyPr/>
          <a:lstStyle/>
          <a:p>
            <a:pPr eaLnBrk="1" hangingPunct="1">
              <a:lnSpc>
                <a:spcPct val="80000"/>
              </a:lnSpc>
            </a:pPr>
            <a:r>
              <a:rPr lang="en-US" sz="2800">
                <a:latin typeface="Calibri" pitchFamily="34" charset="0"/>
              </a:rPr>
              <a:t>Studied in the 1950s, mainly as simple networks for which there was an effective learning algorithm</a:t>
            </a:r>
          </a:p>
          <a:p>
            <a:pPr eaLnBrk="1" hangingPunct="1">
              <a:lnSpc>
                <a:spcPct val="80000"/>
              </a:lnSpc>
            </a:pPr>
            <a:r>
              <a:rPr lang="ja-JP" altLang="en-US" sz="2800">
                <a:latin typeface="Calibri" pitchFamily="34" charset="0"/>
              </a:rPr>
              <a:t>“</a:t>
            </a:r>
            <a:r>
              <a:rPr lang="en-US" altLang="ja-JP" sz="2800" b="1">
                <a:latin typeface="Calibri" pitchFamily="34" charset="0"/>
              </a:rPr>
              <a:t>1-layer network</a:t>
            </a:r>
            <a:r>
              <a:rPr lang="ja-JP" altLang="en-US" sz="2800">
                <a:latin typeface="Calibri" pitchFamily="34" charset="0"/>
              </a:rPr>
              <a:t>”</a:t>
            </a:r>
            <a:r>
              <a:rPr lang="en-US" altLang="ja-JP" sz="2800">
                <a:latin typeface="Calibri" pitchFamily="34" charset="0"/>
              </a:rPr>
              <a:t>:  one or more </a:t>
            </a:r>
            <a:r>
              <a:rPr lang="en-US" altLang="ja-JP" sz="2800" i="1">
                <a:latin typeface="Calibri" pitchFamily="34" charset="0"/>
              </a:rPr>
              <a:t>output units</a:t>
            </a:r>
          </a:p>
          <a:p>
            <a:pPr eaLnBrk="1" hangingPunct="1">
              <a:lnSpc>
                <a:spcPct val="80000"/>
              </a:lnSpc>
            </a:pPr>
            <a:r>
              <a:rPr lang="ja-JP" altLang="en-US" sz="2800">
                <a:latin typeface="Calibri" pitchFamily="34" charset="0"/>
              </a:rPr>
              <a:t>“</a:t>
            </a:r>
            <a:r>
              <a:rPr lang="en-US" altLang="ja-JP" sz="2800">
                <a:latin typeface="Calibri" pitchFamily="34" charset="0"/>
              </a:rPr>
              <a:t>Input units</a:t>
            </a:r>
            <a:r>
              <a:rPr lang="ja-JP" altLang="en-US" sz="2800">
                <a:latin typeface="Calibri" pitchFamily="34" charset="0"/>
              </a:rPr>
              <a:t>”</a:t>
            </a:r>
            <a:r>
              <a:rPr lang="en-US" altLang="ja-JP" sz="2800">
                <a:latin typeface="Calibri" pitchFamily="34" charset="0"/>
              </a:rPr>
              <a:t> </a:t>
            </a:r>
            <a:r>
              <a:rPr lang="en-US" altLang="ja-JP" sz="2800" smtClean="0">
                <a:latin typeface="Calibri" pitchFamily="34" charset="0"/>
              </a:rPr>
              <a:t>don’t </a:t>
            </a:r>
            <a:r>
              <a:rPr lang="en-US" altLang="ja-JP" sz="2800">
                <a:latin typeface="Calibri" pitchFamily="34" charset="0"/>
              </a:rPr>
              <a:t>count because they </a:t>
            </a:r>
            <a:r>
              <a:rPr lang="en-US" altLang="ja-JP" sz="2800" smtClean="0">
                <a:latin typeface="Calibri" pitchFamily="34" charset="0"/>
              </a:rPr>
              <a:t>don’t compute </a:t>
            </a:r>
            <a:r>
              <a:rPr lang="en-US" altLang="ja-JP" sz="2800">
                <a:latin typeface="Calibri" pitchFamily="34" charset="0"/>
              </a:rPr>
              <a:t>anything</a:t>
            </a:r>
          </a:p>
          <a:p>
            <a:pPr eaLnBrk="1" hangingPunct="1">
              <a:lnSpc>
                <a:spcPct val="80000"/>
              </a:lnSpc>
            </a:pPr>
            <a:r>
              <a:rPr lang="en-US" sz="2800">
                <a:latin typeface="Calibri" pitchFamily="34" charset="0"/>
              </a:rPr>
              <a:t>Output units are all </a:t>
            </a:r>
            <a:r>
              <a:rPr lang="en-US" sz="2800" b="1">
                <a:latin typeface="Calibri" pitchFamily="34" charset="0"/>
              </a:rPr>
              <a:t>linear threshold units</a:t>
            </a:r>
            <a:r>
              <a:rPr lang="en-US" sz="2800">
                <a:latin typeface="Calibri" pitchFamily="34" charset="0"/>
              </a:rPr>
              <a:t> (</a:t>
            </a:r>
            <a:r>
              <a:rPr lang="en-US" sz="2800" b="1">
                <a:latin typeface="Calibri" pitchFamily="34" charset="0"/>
              </a:rPr>
              <a:t>LTU</a:t>
            </a:r>
            <a:r>
              <a:rPr lang="en-US" sz="2800">
                <a:latin typeface="Calibri" pitchFamily="34" charset="0"/>
              </a:rPr>
              <a:t>s)</a:t>
            </a:r>
          </a:p>
          <a:p>
            <a:pPr lvl="1" eaLnBrk="1" hangingPunct="1">
              <a:lnSpc>
                <a:spcPct val="80000"/>
              </a:lnSpc>
            </a:pPr>
            <a:r>
              <a:rPr lang="en-US">
                <a:latin typeface="Calibri" pitchFamily="34" charset="0"/>
              </a:rPr>
              <a:t>a unit's inputs, </a:t>
            </a:r>
            <a:r>
              <a:rPr lang="en-US" b="1" i="1">
                <a:latin typeface="Palatino" charset="0"/>
              </a:rPr>
              <a:t>x</a:t>
            </a:r>
            <a:r>
              <a:rPr lang="en-US" b="1" i="1" baseline="-25000">
                <a:latin typeface="Palatino" charset="0"/>
              </a:rPr>
              <a:t>i</a:t>
            </a:r>
            <a:r>
              <a:rPr lang="en-US">
                <a:latin typeface="Calibri" pitchFamily="34" charset="0"/>
              </a:rPr>
              <a:t>, are weighted, </a:t>
            </a:r>
            <a:r>
              <a:rPr lang="en-US" b="1" i="1" err="1">
                <a:latin typeface="Palatino" charset="0"/>
              </a:rPr>
              <a:t>w</a:t>
            </a:r>
            <a:r>
              <a:rPr lang="en-US" b="1" i="1" baseline="-25000" err="1">
                <a:latin typeface="Palatino" charset="0"/>
              </a:rPr>
              <a:t>i</a:t>
            </a:r>
            <a:r>
              <a:rPr lang="en-US">
                <a:latin typeface="Calibri" pitchFamily="34" charset="0"/>
              </a:rPr>
              <a:t>, and </a:t>
            </a:r>
            <a:r>
              <a:rPr lang="en-US" b="1">
                <a:solidFill>
                  <a:schemeClr val="tx2"/>
                </a:solidFill>
                <a:latin typeface="Calibri" pitchFamily="34" charset="0"/>
              </a:rPr>
              <a:t>linearly</a:t>
            </a:r>
            <a:r>
              <a:rPr lang="en-US">
                <a:latin typeface="Calibri" pitchFamily="34" charset="0"/>
              </a:rPr>
              <a:t> </a:t>
            </a:r>
            <a:r>
              <a:rPr lang="en-US" b="1">
                <a:solidFill>
                  <a:schemeClr val="tx2"/>
                </a:solidFill>
                <a:latin typeface="Calibri" pitchFamily="34" charset="0"/>
              </a:rPr>
              <a:t>combined</a:t>
            </a:r>
          </a:p>
          <a:p>
            <a:pPr lvl="1" eaLnBrk="1" hangingPunct="1">
              <a:lnSpc>
                <a:spcPct val="80000"/>
              </a:lnSpc>
            </a:pPr>
            <a:r>
              <a:rPr lang="en-US" b="1">
                <a:solidFill>
                  <a:srgbClr val="C00000"/>
                </a:solidFill>
                <a:latin typeface="Calibri" pitchFamily="34" charset="0"/>
              </a:rPr>
              <a:t>step</a:t>
            </a:r>
            <a:r>
              <a:rPr lang="en-US">
                <a:latin typeface="Calibri" pitchFamily="34" charset="0"/>
              </a:rPr>
              <a:t> function computes binary output activation value, </a:t>
            </a:r>
            <a:r>
              <a:rPr lang="en-US" b="1" i="1">
                <a:latin typeface="Palatino" charset="0"/>
              </a:rPr>
              <a:t>a</a:t>
            </a:r>
          </a:p>
        </p:txBody>
      </p:sp>
      <p:grpSp>
        <p:nvGrpSpPr>
          <p:cNvPr id="1256497" name="Group 49"/>
          <p:cNvGrpSpPr/>
          <p:nvPr/>
        </p:nvGrpSpPr>
        <p:grpSpPr bwMode="auto">
          <a:xfrm>
            <a:off x="4114800" y="5029200"/>
            <a:ext cx="2057400" cy="1447800"/>
            <a:chOff x="2592" y="3168"/>
            <a:chExt cx="1296" cy="912"/>
          </a:xfrm>
        </p:grpSpPr>
        <p:sp>
          <p:nvSpPr>
            <p:cNvPr id="26653" name="Oval 4"/>
            <p:cNvSpPr>
              <a:spLocks noChangeArrowheads="1"/>
            </p:cNvSpPr>
            <p:nvPr/>
          </p:nvSpPr>
          <p:spPr bwMode="auto">
            <a:xfrm>
              <a:off x="2592" y="3168"/>
              <a:ext cx="1296" cy="912"/>
            </a:xfrm>
            <a:prstGeom prst="ellipse">
              <a:avLst/>
            </a:prstGeom>
            <a:solidFill>
              <a:schemeClr val="accent2"/>
            </a:solidFill>
            <a:ln>
              <a:noFill/>
            </a:ln>
            <a:effectLst/>
          </p:spPr>
          <p:txBody>
            <a:bodyPr wrap="none" anchor="ctr"/>
            <a:lstStyle/>
            <a:p>
              <a:pPr algn="ctr">
                <a:lnSpc>
                  <a:spcPct val="75000"/>
                </a:lnSpc>
                <a:defRPr/>
              </a:pPr>
              <a:endParaRPr lang="en-US" sz="2000" i="0">
                <a:solidFill>
                  <a:schemeClr val="bg1"/>
                </a:solidFill>
                <a:latin typeface="Arial" charset="0"/>
                <a:cs typeface="+mn-cs"/>
              </a:endParaRPr>
            </a:p>
          </p:txBody>
        </p:sp>
        <p:sp>
          <p:nvSpPr>
            <p:cNvPr id="26654" name="Oval 36"/>
            <p:cNvSpPr>
              <a:spLocks noChangeArrowheads="1"/>
            </p:cNvSpPr>
            <p:nvPr/>
          </p:nvSpPr>
          <p:spPr bwMode="auto">
            <a:xfrm>
              <a:off x="2640" y="3480"/>
              <a:ext cx="336" cy="336"/>
            </a:xfrm>
            <a:prstGeom prst="ellipse">
              <a:avLst/>
            </a:prstGeom>
            <a:solidFill>
              <a:schemeClr val="accent1"/>
            </a:solidFill>
            <a:ln w="9525">
              <a:solidFill>
                <a:schemeClr val="tx1"/>
              </a:solidFill>
              <a:miter lim="800000"/>
            </a:ln>
            <a:effectLst/>
          </p:spPr>
          <p:txBody>
            <a:bodyPr wrap="none" anchor="ctr"/>
            <a:lstStyle/>
            <a:p>
              <a:pPr algn="ctr">
                <a:defRPr/>
              </a:pPr>
              <a:r>
                <a:rPr lang="en-US" i="0">
                  <a:latin typeface="Symbol" charset="0"/>
                  <a:cs typeface="+mn-cs"/>
                </a:rPr>
                <a:t>S</a:t>
              </a:r>
              <a:endParaRPr lang="en-US" i="0">
                <a:cs typeface="+mn-cs"/>
              </a:endParaRPr>
            </a:p>
          </p:txBody>
        </p:sp>
      </p:grpSp>
      <p:grpSp>
        <p:nvGrpSpPr>
          <p:cNvPr id="1256498" name="Group 50"/>
          <p:cNvGrpSpPr/>
          <p:nvPr/>
        </p:nvGrpSpPr>
        <p:grpSpPr bwMode="auto">
          <a:xfrm>
            <a:off x="4724400" y="5486400"/>
            <a:ext cx="1219200" cy="609600"/>
            <a:chOff x="2976" y="3456"/>
            <a:chExt cx="768" cy="384"/>
          </a:xfrm>
        </p:grpSpPr>
        <p:cxnSp>
          <p:nvCxnSpPr>
            <p:cNvPr id="26642" name="AutoShape 39"/>
            <p:cNvCxnSpPr>
              <a:cxnSpLocks noChangeShapeType="1"/>
            </p:cNvCxnSpPr>
            <p:nvPr/>
          </p:nvCxnSpPr>
          <p:spPr bwMode="auto">
            <a:xfrm>
              <a:off x="2976" y="3648"/>
              <a:ext cx="192" cy="0"/>
            </a:xfrm>
            <a:prstGeom prst="straightConnector1">
              <a:avLst/>
            </a:prstGeom>
            <a:noFill/>
            <a:ln w="25400">
              <a:solidFill>
                <a:schemeClr val="tx1"/>
              </a:solidFill>
              <a:miter lim="800000"/>
              <a:tailEnd type="triangle" w="med" len="sm"/>
            </a:ln>
            <a:effectLst/>
          </p:spPr>
        </p:cxnSp>
        <p:grpSp>
          <p:nvGrpSpPr>
            <p:cNvPr id="30738" name="Group 45"/>
            <p:cNvGrpSpPr/>
            <p:nvPr/>
          </p:nvGrpSpPr>
          <p:grpSpPr bwMode="auto">
            <a:xfrm>
              <a:off x="3168" y="3456"/>
              <a:ext cx="576" cy="384"/>
              <a:chOff x="3984" y="3024"/>
              <a:chExt cx="576" cy="384"/>
            </a:xfrm>
          </p:grpSpPr>
          <p:sp>
            <p:nvSpPr>
              <p:cNvPr id="26644" name="Rectangle 41"/>
              <p:cNvSpPr>
                <a:spLocks noChangeArrowheads="1"/>
              </p:cNvSpPr>
              <p:nvPr/>
            </p:nvSpPr>
            <p:spPr bwMode="auto">
              <a:xfrm>
                <a:off x="3984" y="3024"/>
                <a:ext cx="576" cy="384"/>
              </a:xfrm>
              <a:prstGeom prst="rect">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nvGrpSpPr>
              <p:cNvPr id="30740" name="Group 22"/>
              <p:cNvGrpSpPr/>
              <p:nvPr/>
            </p:nvGrpSpPr>
            <p:grpSpPr bwMode="auto">
              <a:xfrm>
                <a:off x="3984" y="3120"/>
                <a:ext cx="576" cy="192"/>
                <a:chOff x="4032" y="3552"/>
                <a:chExt cx="384" cy="192"/>
              </a:xfrm>
            </p:grpSpPr>
            <p:sp>
              <p:nvSpPr>
                <p:cNvPr id="26650" name="Line 19"/>
                <p:cNvSpPr>
                  <a:spLocks noChangeShapeType="1"/>
                </p:cNvSpPr>
                <p:nvPr/>
              </p:nvSpPr>
              <p:spPr bwMode="auto">
                <a:xfrm>
                  <a:off x="4032" y="3744"/>
                  <a:ext cx="192" cy="0"/>
                </a:xfrm>
                <a:prstGeom prst="line">
                  <a:avLst/>
                </a:prstGeom>
                <a:noFill/>
                <a:ln w="38100">
                  <a:solidFill>
                    <a:srgbClr val="000000"/>
                  </a:solidFill>
                  <a:miter lim="800000"/>
                </a:ln>
                <a:effectLst/>
              </p:spPr>
              <p:txBody>
                <a:bodyPr wrap="none"/>
                <a:lstStyle/>
                <a:p>
                  <a:pPr>
                    <a:defRPr/>
                  </a:pPr>
                  <a:endParaRPr lang="en-US">
                    <a:cs typeface="+mn-cs"/>
                  </a:endParaRPr>
                </a:p>
              </p:txBody>
            </p:sp>
            <p:sp>
              <p:nvSpPr>
                <p:cNvPr id="26651" name="Line 20"/>
                <p:cNvSpPr>
                  <a:spLocks noChangeShapeType="1"/>
                </p:cNvSpPr>
                <p:nvPr/>
              </p:nvSpPr>
              <p:spPr bwMode="auto">
                <a:xfrm>
                  <a:off x="4224" y="3552"/>
                  <a:ext cx="192" cy="0"/>
                </a:xfrm>
                <a:prstGeom prst="line">
                  <a:avLst/>
                </a:prstGeom>
                <a:noFill/>
                <a:ln w="38100">
                  <a:solidFill>
                    <a:srgbClr val="000000"/>
                  </a:solidFill>
                  <a:miter lim="800000"/>
                </a:ln>
                <a:effectLst/>
              </p:spPr>
              <p:txBody>
                <a:bodyPr wrap="none"/>
                <a:lstStyle/>
                <a:p>
                  <a:pPr>
                    <a:defRPr/>
                  </a:pPr>
                  <a:endParaRPr lang="en-US">
                    <a:cs typeface="+mn-cs"/>
                  </a:endParaRPr>
                </a:p>
              </p:txBody>
            </p:sp>
            <p:sp>
              <p:nvSpPr>
                <p:cNvPr id="26652" name="Line 21"/>
                <p:cNvSpPr>
                  <a:spLocks noChangeShapeType="1"/>
                </p:cNvSpPr>
                <p:nvPr/>
              </p:nvSpPr>
              <p:spPr bwMode="auto">
                <a:xfrm flipV="1">
                  <a:off x="4224" y="3552"/>
                  <a:ext cx="0" cy="192"/>
                </a:xfrm>
                <a:prstGeom prst="line">
                  <a:avLst/>
                </a:prstGeom>
                <a:noFill/>
                <a:ln w="38100">
                  <a:solidFill>
                    <a:srgbClr val="000000"/>
                  </a:solidFill>
                  <a:miter lim="800000"/>
                </a:ln>
                <a:effectLst/>
              </p:spPr>
              <p:txBody>
                <a:bodyPr wrap="none"/>
                <a:lstStyle/>
                <a:p>
                  <a:pPr>
                    <a:defRPr/>
                  </a:pPr>
                  <a:endParaRPr lang="en-US">
                    <a:cs typeface="+mn-cs"/>
                  </a:endParaRPr>
                </a:p>
              </p:txBody>
            </p:sp>
          </p:grpSp>
          <p:grpSp>
            <p:nvGrpSpPr>
              <p:cNvPr id="30741" name="Group 44"/>
              <p:cNvGrpSpPr/>
              <p:nvPr/>
            </p:nvGrpSpPr>
            <p:grpSpPr bwMode="auto">
              <a:xfrm>
                <a:off x="3984" y="3024"/>
                <a:ext cx="576" cy="384"/>
                <a:chOff x="4752" y="3360"/>
                <a:chExt cx="672" cy="384"/>
              </a:xfrm>
            </p:grpSpPr>
            <p:sp>
              <p:nvSpPr>
                <p:cNvPr id="26648" name="Line 42"/>
                <p:cNvSpPr>
                  <a:spLocks noChangeShapeType="1"/>
                </p:cNvSpPr>
                <p:nvPr/>
              </p:nvSpPr>
              <p:spPr bwMode="auto">
                <a:xfrm>
                  <a:off x="4896" y="3360"/>
                  <a:ext cx="0" cy="384"/>
                </a:xfrm>
                <a:prstGeom prst="line">
                  <a:avLst/>
                </a:prstGeom>
                <a:noFill/>
                <a:ln w="9525">
                  <a:solidFill>
                    <a:schemeClr val="tx2"/>
                  </a:solidFill>
                  <a:miter lim="800000"/>
                </a:ln>
                <a:effectLst/>
              </p:spPr>
              <p:txBody>
                <a:bodyPr wrap="none"/>
                <a:lstStyle/>
                <a:p>
                  <a:pPr>
                    <a:defRPr/>
                  </a:pPr>
                  <a:endParaRPr lang="en-US">
                    <a:cs typeface="+mn-cs"/>
                  </a:endParaRPr>
                </a:p>
              </p:txBody>
            </p:sp>
            <p:sp>
              <p:nvSpPr>
                <p:cNvPr id="26649" name="Line 43"/>
                <p:cNvSpPr>
                  <a:spLocks noChangeShapeType="1"/>
                </p:cNvSpPr>
                <p:nvPr/>
              </p:nvSpPr>
              <p:spPr bwMode="auto">
                <a:xfrm>
                  <a:off x="4752" y="3648"/>
                  <a:ext cx="672" cy="0"/>
                </a:xfrm>
                <a:prstGeom prst="line">
                  <a:avLst/>
                </a:prstGeom>
                <a:noFill/>
                <a:ln w="9525">
                  <a:solidFill>
                    <a:schemeClr val="tx2"/>
                  </a:solidFill>
                  <a:miter lim="800000"/>
                </a:ln>
                <a:effectLst/>
              </p:spPr>
              <p:txBody>
                <a:bodyPr wrap="none"/>
                <a:lstStyle/>
                <a:p>
                  <a:pPr>
                    <a:defRPr/>
                  </a:pPr>
                  <a:endParaRPr lang="en-US">
                    <a:cs typeface="+mn-cs"/>
                  </a:endParaRPr>
                </a:p>
              </p:txBody>
            </p:sp>
          </p:grpSp>
          <p:sp>
            <p:nvSpPr>
              <p:cNvPr id="26647" name="Text Box 23"/>
              <p:cNvSpPr txBox="1">
                <a:spLocks noChangeArrowheads="1"/>
              </p:cNvSpPr>
              <p:nvPr/>
            </p:nvSpPr>
            <p:spPr bwMode="auto">
              <a:xfrm>
                <a:off x="4128" y="3072"/>
                <a:ext cx="169" cy="251"/>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bg1"/>
                    </a:solidFill>
                    <a:latin typeface="Arial" charset="0"/>
                    <a:cs typeface="+mn-cs"/>
                  </a:rPr>
                  <a:t>t</a:t>
                </a:r>
              </a:p>
            </p:txBody>
          </p:sp>
        </p:grpSp>
      </p:grpSp>
      <p:grpSp>
        <p:nvGrpSpPr>
          <p:cNvPr id="1256496" name="Group 48"/>
          <p:cNvGrpSpPr/>
          <p:nvPr/>
        </p:nvGrpSpPr>
        <p:grpSpPr bwMode="auto">
          <a:xfrm>
            <a:off x="2438400" y="5029200"/>
            <a:ext cx="1830388" cy="1387475"/>
            <a:chOff x="1536" y="3168"/>
            <a:chExt cx="1153" cy="874"/>
          </a:xfrm>
        </p:grpSpPr>
        <p:sp>
          <p:nvSpPr>
            <p:cNvPr id="26634" name="Text Box 12"/>
            <p:cNvSpPr txBox="1">
              <a:spLocks noChangeArrowheads="1"/>
            </p:cNvSpPr>
            <p:nvPr/>
          </p:nvSpPr>
          <p:spPr bwMode="auto">
            <a:xfrm>
              <a:off x="2112" y="3168"/>
              <a:ext cx="30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1</a:t>
              </a:r>
            </a:p>
          </p:txBody>
        </p:sp>
        <p:sp>
          <p:nvSpPr>
            <p:cNvPr id="26635" name="Text Box 13"/>
            <p:cNvSpPr txBox="1">
              <a:spLocks noChangeArrowheads="1"/>
            </p:cNvSpPr>
            <p:nvPr/>
          </p:nvSpPr>
          <p:spPr bwMode="auto">
            <a:xfrm>
              <a:off x="2160" y="3792"/>
              <a:ext cx="307"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n</a:t>
              </a:r>
            </a:p>
          </p:txBody>
        </p:sp>
        <p:cxnSp>
          <p:nvCxnSpPr>
            <p:cNvPr id="26636" name="AutoShape 5"/>
            <p:cNvCxnSpPr>
              <a:cxnSpLocks noChangeShapeType="1"/>
              <a:stCxn id="26638" idx="3"/>
              <a:endCxn id="26654" idx="1"/>
            </p:cNvCxnSpPr>
            <p:nvPr/>
          </p:nvCxnSpPr>
          <p:spPr bwMode="auto">
            <a:xfrm>
              <a:off x="1787" y="3389"/>
              <a:ext cx="902" cy="140"/>
            </a:xfrm>
            <a:prstGeom prst="straightConnector1">
              <a:avLst/>
            </a:prstGeom>
            <a:noFill/>
            <a:ln w="25400">
              <a:solidFill>
                <a:schemeClr val="tx1"/>
              </a:solidFill>
              <a:miter lim="800000"/>
              <a:tailEnd type="triangle" w="med" len="sm"/>
            </a:ln>
            <a:effectLst/>
          </p:spPr>
        </p:cxnSp>
        <p:cxnSp>
          <p:nvCxnSpPr>
            <p:cNvPr id="26637" name="AutoShape 6"/>
            <p:cNvCxnSpPr>
              <a:cxnSpLocks noChangeShapeType="1"/>
              <a:stCxn id="26639" idx="3"/>
              <a:endCxn id="26654" idx="3"/>
            </p:cNvCxnSpPr>
            <p:nvPr/>
          </p:nvCxnSpPr>
          <p:spPr bwMode="auto">
            <a:xfrm flipV="1">
              <a:off x="1790" y="3767"/>
              <a:ext cx="899" cy="150"/>
            </a:xfrm>
            <a:prstGeom prst="straightConnector1">
              <a:avLst/>
            </a:prstGeom>
            <a:noFill/>
            <a:ln w="25400">
              <a:solidFill>
                <a:schemeClr val="tx1"/>
              </a:solidFill>
              <a:miter lim="800000"/>
              <a:tailEnd type="triangle" w="med" len="sm"/>
            </a:ln>
            <a:effectLst/>
          </p:spPr>
        </p:cxnSp>
        <p:sp>
          <p:nvSpPr>
            <p:cNvPr id="26638" name="Text Box 10"/>
            <p:cNvSpPr txBox="1">
              <a:spLocks noChangeArrowheads="1"/>
            </p:cNvSpPr>
            <p:nvPr/>
          </p:nvSpPr>
          <p:spPr bwMode="auto">
            <a:xfrm>
              <a:off x="1539" y="3264"/>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6639" name="Text Box 11"/>
            <p:cNvSpPr txBox="1">
              <a:spLocks noChangeArrowheads="1"/>
            </p:cNvSpPr>
            <p:nvPr/>
          </p:nvSpPr>
          <p:spPr bwMode="auto">
            <a:xfrm>
              <a:off x="1536" y="3792"/>
              <a:ext cx="254"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n</a:t>
              </a:r>
            </a:p>
          </p:txBody>
        </p:sp>
        <p:cxnSp>
          <p:nvCxnSpPr>
            <p:cNvPr id="26640" name="AutoShape 46"/>
            <p:cNvCxnSpPr>
              <a:cxnSpLocks noChangeShapeType="1"/>
              <a:stCxn id="26641" idx="3"/>
              <a:endCxn id="26654" idx="2"/>
            </p:cNvCxnSpPr>
            <p:nvPr/>
          </p:nvCxnSpPr>
          <p:spPr bwMode="auto">
            <a:xfrm flipV="1">
              <a:off x="1778" y="3648"/>
              <a:ext cx="862" cy="5"/>
            </a:xfrm>
            <a:prstGeom prst="straightConnector1">
              <a:avLst/>
            </a:prstGeom>
            <a:noFill/>
            <a:ln w="25400">
              <a:solidFill>
                <a:schemeClr val="tx1"/>
              </a:solidFill>
              <a:miter lim="800000"/>
              <a:tailEnd type="triangle" w="med" len="sm"/>
            </a:ln>
            <a:effectLst/>
          </p:spPr>
        </p:cxnSp>
        <p:sp>
          <p:nvSpPr>
            <p:cNvPr id="26641" name="Text Box 47"/>
            <p:cNvSpPr txBox="1">
              <a:spLocks noChangeArrowheads="1"/>
            </p:cNvSpPr>
            <p:nvPr/>
          </p:nvSpPr>
          <p:spPr bwMode="auto">
            <a:xfrm>
              <a:off x="1547" y="3528"/>
              <a:ext cx="23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i</a:t>
              </a:r>
            </a:p>
          </p:txBody>
        </p:sp>
      </p:grpSp>
      <p:grpSp>
        <p:nvGrpSpPr>
          <p:cNvPr id="1256476" name="Group 28"/>
          <p:cNvGrpSpPr/>
          <p:nvPr/>
        </p:nvGrpSpPr>
        <p:grpSpPr bwMode="auto">
          <a:xfrm>
            <a:off x="5943600" y="5497513"/>
            <a:ext cx="1058863" cy="396875"/>
            <a:chOff x="2840" y="3422"/>
            <a:chExt cx="667" cy="250"/>
          </a:xfrm>
        </p:grpSpPr>
        <p:cxnSp>
          <p:nvCxnSpPr>
            <p:cNvPr id="26632" name="AutoShape 7"/>
            <p:cNvCxnSpPr>
              <a:cxnSpLocks noChangeShapeType="1"/>
              <a:stCxn id="26653" idx="6"/>
            </p:cNvCxnSpPr>
            <p:nvPr/>
          </p:nvCxnSpPr>
          <p:spPr bwMode="auto">
            <a:xfrm>
              <a:off x="2840" y="3576"/>
              <a:ext cx="464" cy="0"/>
            </a:xfrm>
            <a:prstGeom prst="straightConnector1">
              <a:avLst/>
            </a:prstGeom>
            <a:noFill/>
            <a:ln w="25400">
              <a:solidFill>
                <a:schemeClr val="tx1"/>
              </a:solidFill>
              <a:miter lim="800000"/>
              <a:tailEnd type="triangle" w="med" len="sm"/>
            </a:ln>
            <a:effectLst/>
          </p:spPr>
        </p:cxnSp>
        <p:sp>
          <p:nvSpPr>
            <p:cNvPr id="26633" name="Text Box 9"/>
            <p:cNvSpPr txBox="1">
              <a:spLocks noChangeArrowheads="1"/>
            </p:cNvSpPr>
            <p:nvPr/>
          </p:nvSpPr>
          <p:spPr bwMode="auto">
            <a:xfrm>
              <a:off x="3302" y="3422"/>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6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56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56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56451">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56451">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2564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256496"/>
                                        </p:tgtEl>
                                        <p:attrNameLst>
                                          <p:attrName>style.visibility</p:attrName>
                                        </p:attrNameLst>
                                      </p:cBhvr>
                                      <p:to>
                                        <p:strVal val="visible"/>
                                      </p:to>
                                    </p:set>
                                    <p:anim calcmode="lin" valueType="num">
                                      <p:cBhvr additive="base">
                                        <p:cTn id="27" dur="500" fill="hold"/>
                                        <p:tgtEl>
                                          <p:spTgt spid="1256496"/>
                                        </p:tgtEl>
                                        <p:attrNameLst>
                                          <p:attrName>ppt_x</p:attrName>
                                        </p:attrNameLst>
                                      </p:cBhvr>
                                      <p:tavLst>
                                        <p:tav tm="0">
                                          <p:val>
                                            <p:strVal val="0-#ppt_w/2"/>
                                          </p:val>
                                        </p:tav>
                                        <p:tav tm="100000">
                                          <p:val>
                                            <p:strVal val="#ppt_x"/>
                                          </p:val>
                                        </p:tav>
                                      </p:tavLst>
                                    </p:anim>
                                    <p:anim calcmode="lin" valueType="num">
                                      <p:cBhvr additive="base">
                                        <p:cTn id="28" dur="500" fill="hold"/>
                                        <p:tgtEl>
                                          <p:spTgt spid="1256496"/>
                                        </p:tgtEl>
                                        <p:attrNameLst>
                                          <p:attrName>ppt_y</p:attrName>
                                        </p:attrNameLst>
                                      </p:cBhvr>
                                      <p:tavLst>
                                        <p:tav tm="0">
                                          <p:val>
                                            <p:strVal val="#ppt_y"/>
                                          </p:val>
                                        </p:tav>
                                        <p:tav tm="100000">
                                          <p:val>
                                            <p:strVal val="#ppt_y"/>
                                          </p:val>
                                        </p:tav>
                                      </p:tavLst>
                                    </p:anim>
                                  </p:childTnLst>
                                </p:cTn>
                              </p:par>
                              <p:par>
                                <p:cTn id="29" presetID="9" presetClass="entr" presetSubtype="0" fill="hold" nodeType="withEffect">
                                  <p:stCondLst>
                                    <p:cond delay="0"/>
                                  </p:stCondLst>
                                  <p:childTnLst>
                                    <p:set>
                                      <p:cBhvr>
                                        <p:cTn id="30" dur="1" fill="hold">
                                          <p:stCondLst>
                                            <p:cond delay="0"/>
                                          </p:stCondLst>
                                        </p:cTn>
                                        <p:tgtEl>
                                          <p:spTgt spid="1256497"/>
                                        </p:tgtEl>
                                        <p:attrNameLst>
                                          <p:attrName>style.visibility</p:attrName>
                                        </p:attrNameLst>
                                      </p:cBhvr>
                                      <p:to>
                                        <p:strVal val="visible"/>
                                      </p:to>
                                    </p:set>
                                    <p:animEffect transition="in" filter="dissolve">
                                      <p:cBhvr>
                                        <p:cTn id="31" dur="500"/>
                                        <p:tgtEl>
                                          <p:spTgt spid="1256497"/>
                                        </p:tgtEl>
                                      </p:cBhvr>
                                    </p:animEffect>
                                  </p:childTnLst>
                                </p:cTn>
                              </p:par>
                              <p:par>
                                <p:cTn id="32" presetID="1" presetClass="entr" presetSubtype="0" fill="hold" nodeType="withEffect">
                                  <p:stCondLst>
                                    <p:cond delay="0"/>
                                  </p:stCondLst>
                                  <p:childTnLst>
                                    <p:set>
                                      <p:cBhvr>
                                        <p:cTn id="33" dur="1" fill="hold">
                                          <p:stCondLst>
                                            <p:cond delay="499"/>
                                          </p:stCondLst>
                                        </p:cTn>
                                        <p:tgtEl>
                                          <p:spTgt spid="1256498"/>
                                        </p:tgtEl>
                                        <p:attrNameLst>
                                          <p:attrName>style.visibility</p:attrName>
                                        </p:attrNameLst>
                                      </p:cBhvr>
                                      <p:to>
                                        <p:strVal val="visible"/>
                                      </p:to>
                                    </p:set>
                                  </p:childTnLst>
                                </p:cTn>
                              </p:par>
                              <p:par>
                                <p:cTn id="34" presetID="2" presetClass="entr" presetSubtype="2" fill="hold" nodeType="withEffect">
                                  <p:stCondLst>
                                    <p:cond delay="0"/>
                                  </p:stCondLst>
                                  <p:childTnLst>
                                    <p:set>
                                      <p:cBhvr>
                                        <p:cTn id="35" dur="1" fill="hold">
                                          <p:stCondLst>
                                            <p:cond delay="0"/>
                                          </p:stCondLst>
                                        </p:cTn>
                                        <p:tgtEl>
                                          <p:spTgt spid="1256476"/>
                                        </p:tgtEl>
                                        <p:attrNameLst>
                                          <p:attrName>style.visibility</p:attrName>
                                        </p:attrNameLst>
                                      </p:cBhvr>
                                      <p:to>
                                        <p:strVal val="visible"/>
                                      </p:to>
                                    </p:set>
                                    <p:anim calcmode="lin" valueType="num">
                                      <p:cBhvr additive="base">
                                        <p:cTn id="36" dur="500" fill="hold"/>
                                        <p:tgtEl>
                                          <p:spTgt spid="1256476"/>
                                        </p:tgtEl>
                                        <p:attrNameLst>
                                          <p:attrName>ppt_x</p:attrName>
                                        </p:attrNameLst>
                                      </p:cBhvr>
                                      <p:tavLst>
                                        <p:tav tm="0">
                                          <p:val>
                                            <p:strVal val="1+#ppt_w/2"/>
                                          </p:val>
                                        </p:tav>
                                        <p:tav tm="100000">
                                          <p:val>
                                            <p:strVal val="#ppt_x"/>
                                          </p:val>
                                        </p:tav>
                                      </p:tavLst>
                                    </p:anim>
                                    <p:anim calcmode="lin" valueType="num">
                                      <p:cBhvr additive="base">
                                        <p:cTn id="37" dur="500" fill="hold"/>
                                        <p:tgtEl>
                                          <p:spTgt spid="12564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6451" grpId="0" build="p" bldLvl="3"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9" name="Rectangle 2"/>
          <p:cNvSpPr>
            <a:spLocks noGrp="1" noChangeArrowheads="1"/>
          </p:cNvSpPr>
          <p:nvPr>
            <p:ph type="title"/>
          </p:nvPr>
        </p:nvSpPr>
        <p:spPr/>
        <p:txBody>
          <a:bodyPr/>
          <a:lstStyle/>
          <a:p>
            <a:pPr eaLnBrk="1" hangingPunct="1"/>
            <a:r>
              <a:rPr lang="en-US">
                <a:latin typeface="Calibri" pitchFamily="34" charset="0"/>
              </a:rPr>
              <a:t>Linear Threshold Units (LTU)</a:t>
            </a:r>
          </a:p>
        </p:txBody>
      </p:sp>
      <p:sp>
        <p:nvSpPr>
          <p:cNvPr id="1258499" name="Rectangle 3"/>
          <p:cNvSpPr>
            <a:spLocks noGrp="1" noChangeArrowheads="1"/>
          </p:cNvSpPr>
          <p:nvPr>
            <p:ph idx="1"/>
          </p:nvPr>
        </p:nvSpPr>
        <p:spPr>
          <a:xfrm>
            <a:off x="685800" y="1600200"/>
            <a:ext cx="8077200" cy="2362200"/>
          </a:xfrm>
        </p:spPr>
        <p:txBody>
          <a:bodyPr rtlCol="0">
            <a:normAutofit fontScale="92500"/>
          </a:bodyPr>
          <a:lstStyle/>
          <a:p>
            <a:pPr marL="0" indent="0" eaLnBrk="1" hangingPunct="1">
              <a:spcAft>
                <a:spcPts val="0"/>
              </a:spcAft>
              <a:buNone/>
              <a:defRPr/>
            </a:pPr>
            <a:r>
              <a:rPr lang="en-US" smtClean="0">
                <a:ea typeface="+mn-ea"/>
                <a:cs typeface="+mn-cs"/>
              </a:rPr>
              <a:t>Threshold is just another weight (called the </a:t>
            </a:r>
            <a:r>
              <a:rPr lang="en-US" b="1" smtClean="0">
                <a:solidFill>
                  <a:srgbClr val="C00000"/>
                </a:solidFill>
                <a:ea typeface="+mn-ea"/>
                <a:cs typeface="+mn-cs"/>
              </a:rPr>
              <a:t>bias</a:t>
            </a:r>
            <a:r>
              <a:rPr lang="en-US" smtClean="0">
                <a:ea typeface="+mn-ea"/>
                <a:cs typeface="+mn-cs"/>
              </a:rPr>
              <a:t>):</a:t>
            </a:r>
          </a:p>
          <a:p>
            <a:pPr lvl="1" eaLnBrk="1" hangingPunct="1">
              <a:spcAft>
                <a:spcPts val="0"/>
              </a:spcAft>
              <a:buFontTx/>
              <a:buNone/>
              <a:defRPr/>
            </a:pPr>
            <a:r>
              <a:rPr lang="en-US" b="1" smtClean="0">
                <a:latin typeface="Palatino" pitchFamily="18" charset="0"/>
                <a:ea typeface="+mn-ea"/>
              </a:rPr>
              <a:t>(</a:t>
            </a:r>
            <a:r>
              <a:rPr lang="en-US" b="1" i="1" smtClean="0">
                <a:latin typeface="Palatino" pitchFamily="18" charset="0"/>
                <a:ea typeface="+mn-ea"/>
              </a:rPr>
              <a:t>w</a:t>
            </a:r>
            <a:r>
              <a:rPr lang="en-US" b="1" baseline="-25000" smtClean="0">
                <a:latin typeface="Palatino" pitchFamily="18" charset="0"/>
                <a:ea typeface="+mn-ea"/>
              </a:rPr>
              <a:t>1</a:t>
            </a:r>
            <a:r>
              <a:rPr lang="en-US" b="1" i="1" smtClean="0">
                <a:latin typeface="Palatino" pitchFamily="18" charset="0"/>
                <a:ea typeface="+mn-ea"/>
              </a:rPr>
              <a:t> x</a:t>
            </a:r>
            <a:r>
              <a:rPr lang="en-US" b="1" baseline="-25000" smtClean="0">
                <a:latin typeface="Palatino" pitchFamily="18" charset="0"/>
                <a:ea typeface="+mn-ea"/>
              </a:rPr>
              <a:t>1</a:t>
            </a:r>
            <a:r>
              <a:rPr lang="en-US" b="1" smtClean="0">
                <a:latin typeface="Palatino" pitchFamily="18" charset="0"/>
                <a:ea typeface="+mn-ea"/>
              </a:rPr>
              <a:t>) + (</a:t>
            </a:r>
            <a:r>
              <a:rPr lang="en-US" b="1" i="1" smtClean="0">
                <a:latin typeface="Palatino" pitchFamily="18" charset="0"/>
                <a:ea typeface="+mn-ea"/>
              </a:rPr>
              <a:t>w</a:t>
            </a:r>
            <a:r>
              <a:rPr lang="en-US" b="1" baseline="-25000" smtClean="0">
                <a:latin typeface="Palatino" pitchFamily="18" charset="0"/>
                <a:ea typeface="+mn-ea"/>
              </a:rPr>
              <a:t>2</a:t>
            </a:r>
            <a:r>
              <a:rPr lang="en-US" b="1" i="1" smtClean="0">
                <a:latin typeface="Palatino" pitchFamily="18" charset="0"/>
                <a:ea typeface="+mn-ea"/>
              </a:rPr>
              <a:t> x</a:t>
            </a:r>
            <a:r>
              <a:rPr lang="en-US" b="1" baseline="-25000" smtClean="0">
                <a:latin typeface="Palatino" pitchFamily="18" charset="0"/>
                <a:ea typeface="+mn-ea"/>
              </a:rPr>
              <a:t>2</a:t>
            </a:r>
            <a:r>
              <a:rPr lang="en-US" b="1" smtClean="0">
                <a:latin typeface="Palatino" pitchFamily="18" charset="0"/>
                <a:ea typeface="+mn-ea"/>
              </a:rPr>
              <a:t>) + ... + (</a:t>
            </a:r>
            <a:r>
              <a:rPr lang="en-US" b="1" i="1" err="1" smtClean="0">
                <a:latin typeface="Palatino" pitchFamily="18" charset="0"/>
                <a:ea typeface="+mn-ea"/>
              </a:rPr>
              <a:t>w</a:t>
            </a:r>
            <a:r>
              <a:rPr lang="en-US" b="1" i="1" baseline="-25000" err="1" smtClean="0">
                <a:latin typeface="Palatino" pitchFamily="18" charset="0"/>
                <a:ea typeface="+mn-ea"/>
              </a:rPr>
              <a:t>n</a:t>
            </a:r>
            <a:r>
              <a:rPr lang="en-US" b="1" i="1" smtClean="0">
                <a:latin typeface="Palatino" pitchFamily="18" charset="0"/>
                <a:ea typeface="+mn-ea"/>
              </a:rPr>
              <a:t> </a:t>
            </a:r>
            <a:r>
              <a:rPr lang="en-US" b="1" i="1" err="1" smtClean="0">
                <a:latin typeface="Palatino" pitchFamily="18" charset="0"/>
                <a:ea typeface="+mn-ea"/>
              </a:rPr>
              <a:t>x</a:t>
            </a:r>
            <a:r>
              <a:rPr lang="en-US" b="1" i="1" baseline="-25000" err="1" smtClean="0">
                <a:latin typeface="Palatino" pitchFamily="18" charset="0"/>
                <a:ea typeface="+mn-ea"/>
              </a:rPr>
              <a:t>n</a:t>
            </a:r>
            <a:r>
              <a:rPr lang="en-US" b="1" smtClean="0">
                <a:latin typeface="Palatino" pitchFamily="18" charset="0"/>
                <a:ea typeface="+mn-ea"/>
              </a:rPr>
              <a:t>) </a:t>
            </a:r>
            <a:r>
              <a:rPr lang="en-US" b="1" smtClean="0">
                <a:latin typeface="Palatino" pitchFamily="18" charset="0"/>
                <a:ea typeface="+mn-ea"/>
                <a:sym typeface="Symbol"/>
              </a:rPr>
              <a:t>≥ </a:t>
            </a:r>
            <a:r>
              <a:rPr lang="en-US" b="1" smtClean="0">
                <a:latin typeface="Palatino" pitchFamily="18" charset="0"/>
                <a:ea typeface="+mn-ea"/>
              </a:rPr>
              <a:t> </a:t>
            </a:r>
            <a:r>
              <a:rPr lang="en-US" b="1" i="1" smtClean="0">
                <a:latin typeface="Palatino" pitchFamily="18" charset="0"/>
                <a:ea typeface="+mn-ea"/>
              </a:rPr>
              <a:t>t</a:t>
            </a:r>
            <a:endParaRPr lang="en-US" b="1" smtClean="0">
              <a:ea typeface="+mn-ea"/>
            </a:endParaRPr>
          </a:p>
          <a:p>
            <a:pPr lvl="1" eaLnBrk="1" hangingPunct="1">
              <a:spcAft>
                <a:spcPts val="0"/>
              </a:spcAft>
              <a:buFontTx/>
              <a:buNone/>
              <a:defRPr/>
            </a:pPr>
            <a:r>
              <a:rPr lang="en-US" smtClean="0">
                <a:ea typeface="+mn-ea"/>
              </a:rPr>
              <a:t>	which is equivalent to</a:t>
            </a:r>
          </a:p>
          <a:p>
            <a:pPr lvl="1" eaLnBrk="1" hangingPunct="1">
              <a:spcAft>
                <a:spcPts val="0"/>
              </a:spcAft>
              <a:buFontTx/>
              <a:buNone/>
              <a:defRPr/>
            </a:pPr>
            <a:r>
              <a:rPr lang="en-US" b="1" smtClean="0">
                <a:latin typeface="Palatino" pitchFamily="18" charset="0"/>
                <a:ea typeface="+mn-ea"/>
              </a:rPr>
              <a:t>(</a:t>
            </a:r>
            <a:r>
              <a:rPr lang="en-US" b="1" i="1" smtClean="0">
                <a:latin typeface="Palatino" pitchFamily="18" charset="0"/>
                <a:ea typeface="+mn-ea"/>
              </a:rPr>
              <a:t>w</a:t>
            </a:r>
            <a:r>
              <a:rPr lang="en-US" b="1" baseline="-25000" smtClean="0">
                <a:latin typeface="Palatino" pitchFamily="18" charset="0"/>
                <a:ea typeface="+mn-ea"/>
              </a:rPr>
              <a:t>1</a:t>
            </a:r>
            <a:r>
              <a:rPr lang="en-US" b="1" smtClean="0">
                <a:latin typeface="Palatino" pitchFamily="18" charset="0"/>
                <a:ea typeface="+mn-ea"/>
              </a:rPr>
              <a:t> </a:t>
            </a:r>
            <a:r>
              <a:rPr lang="en-US" b="1" i="1" smtClean="0">
                <a:latin typeface="Palatino" pitchFamily="18" charset="0"/>
                <a:ea typeface="+mn-ea"/>
              </a:rPr>
              <a:t>x</a:t>
            </a:r>
            <a:r>
              <a:rPr lang="en-US" b="1" baseline="-25000" smtClean="0">
                <a:latin typeface="Palatino" pitchFamily="18" charset="0"/>
                <a:ea typeface="+mn-ea"/>
              </a:rPr>
              <a:t>1</a:t>
            </a:r>
            <a:r>
              <a:rPr lang="en-US" b="1" smtClean="0">
                <a:latin typeface="Palatino" pitchFamily="18" charset="0"/>
                <a:ea typeface="+mn-ea"/>
              </a:rPr>
              <a:t>) + (</a:t>
            </a:r>
            <a:r>
              <a:rPr lang="en-US" b="1" i="1" smtClean="0">
                <a:latin typeface="Palatino" pitchFamily="18" charset="0"/>
                <a:ea typeface="+mn-ea"/>
              </a:rPr>
              <a:t>w</a:t>
            </a:r>
            <a:r>
              <a:rPr lang="en-US" b="1" baseline="-25000" smtClean="0">
                <a:latin typeface="Palatino" pitchFamily="18" charset="0"/>
                <a:ea typeface="+mn-ea"/>
              </a:rPr>
              <a:t>2</a:t>
            </a:r>
            <a:r>
              <a:rPr lang="en-US" b="1" i="1" smtClean="0">
                <a:latin typeface="Palatino" pitchFamily="18" charset="0"/>
                <a:ea typeface="+mn-ea"/>
              </a:rPr>
              <a:t> x</a:t>
            </a:r>
            <a:r>
              <a:rPr lang="en-US" b="1" baseline="-25000" smtClean="0">
                <a:latin typeface="Palatino" pitchFamily="18" charset="0"/>
                <a:ea typeface="+mn-ea"/>
              </a:rPr>
              <a:t>2</a:t>
            </a:r>
            <a:r>
              <a:rPr lang="en-US" b="1" smtClean="0">
                <a:latin typeface="Palatino" pitchFamily="18" charset="0"/>
                <a:ea typeface="+mn-ea"/>
              </a:rPr>
              <a:t>) + ... + (</a:t>
            </a:r>
            <a:r>
              <a:rPr lang="en-US" b="1" i="1" err="1" smtClean="0">
                <a:latin typeface="Palatino" pitchFamily="18" charset="0"/>
                <a:ea typeface="+mn-ea"/>
              </a:rPr>
              <a:t>w</a:t>
            </a:r>
            <a:r>
              <a:rPr lang="en-US" b="1" i="1" baseline="-25000" err="1" smtClean="0">
                <a:latin typeface="Palatino" pitchFamily="18" charset="0"/>
                <a:ea typeface="+mn-ea"/>
              </a:rPr>
              <a:t>n</a:t>
            </a:r>
            <a:r>
              <a:rPr lang="en-US" b="1" i="1" smtClean="0">
                <a:latin typeface="Palatino" pitchFamily="18" charset="0"/>
                <a:ea typeface="+mn-ea"/>
              </a:rPr>
              <a:t> </a:t>
            </a:r>
            <a:r>
              <a:rPr lang="en-US" b="1" i="1" err="1" smtClean="0">
                <a:latin typeface="Palatino" pitchFamily="18" charset="0"/>
                <a:ea typeface="+mn-ea"/>
              </a:rPr>
              <a:t>x</a:t>
            </a:r>
            <a:r>
              <a:rPr lang="en-US" b="1" i="1" baseline="-25000" err="1" smtClean="0">
                <a:latin typeface="Palatino" pitchFamily="18" charset="0"/>
                <a:ea typeface="+mn-ea"/>
              </a:rPr>
              <a:t>n</a:t>
            </a:r>
            <a:r>
              <a:rPr lang="en-US" b="1" smtClean="0">
                <a:latin typeface="Palatino" pitchFamily="18" charset="0"/>
                <a:ea typeface="+mn-ea"/>
              </a:rPr>
              <a:t>) + </a:t>
            </a:r>
            <a:r>
              <a:rPr lang="en-US" b="1" smtClean="0">
                <a:solidFill>
                  <a:schemeClr val="folHlink"/>
                </a:solidFill>
                <a:latin typeface="Palatino" pitchFamily="18" charset="0"/>
                <a:ea typeface="+mn-ea"/>
              </a:rPr>
              <a:t>(</a:t>
            </a:r>
            <a:r>
              <a:rPr lang="en-US" b="1" i="1" smtClean="0">
                <a:solidFill>
                  <a:schemeClr val="folHlink"/>
                </a:solidFill>
                <a:latin typeface="Palatino" pitchFamily="18" charset="0"/>
                <a:ea typeface="+mn-ea"/>
              </a:rPr>
              <a:t>t </a:t>
            </a:r>
            <a:r>
              <a:rPr lang="en-US" smtClean="0">
                <a:solidFill>
                  <a:schemeClr val="folHlink"/>
                </a:solidFill>
                <a:latin typeface="Palatino" pitchFamily="18" charset="0"/>
                <a:ea typeface="+mn-ea"/>
                <a:sym typeface="Symbol"/>
              </a:rPr>
              <a:t>(</a:t>
            </a:r>
            <a:r>
              <a:rPr lang="en-US" b="1" i="1" smtClean="0">
                <a:solidFill>
                  <a:schemeClr val="folHlink"/>
                </a:solidFill>
                <a:latin typeface="Palatino" pitchFamily="18" charset="0"/>
                <a:ea typeface="+mn-ea"/>
              </a:rPr>
              <a:t>-</a:t>
            </a:r>
            <a:r>
              <a:rPr lang="en-US" b="1" smtClean="0">
                <a:solidFill>
                  <a:schemeClr val="folHlink"/>
                </a:solidFill>
                <a:latin typeface="Palatino" pitchFamily="18" charset="0"/>
                <a:ea typeface="+mn-ea"/>
              </a:rPr>
              <a:t>1))</a:t>
            </a:r>
            <a:r>
              <a:rPr lang="en-US" b="1" i="1" smtClean="0">
                <a:latin typeface="Palatino" pitchFamily="18" charset="0"/>
                <a:ea typeface="+mn-ea"/>
              </a:rPr>
              <a:t> </a:t>
            </a:r>
            <a:r>
              <a:rPr lang="en-US" b="1" smtClean="0">
                <a:latin typeface="Palatino" pitchFamily="18" charset="0"/>
                <a:ea typeface="+mn-ea"/>
                <a:sym typeface="Symbol"/>
              </a:rPr>
              <a:t>≥</a:t>
            </a:r>
            <a:r>
              <a:rPr lang="en-US" b="1" smtClean="0">
                <a:latin typeface="Palatino" pitchFamily="18" charset="0"/>
                <a:ea typeface="+mn-ea"/>
              </a:rPr>
              <a:t>  </a:t>
            </a:r>
            <a:r>
              <a:rPr lang="en-US" b="1" smtClean="0">
                <a:solidFill>
                  <a:schemeClr val="folHlink"/>
                </a:solidFill>
                <a:latin typeface="Palatino" pitchFamily="18" charset="0"/>
                <a:ea typeface="+mn-ea"/>
              </a:rPr>
              <a:t>0</a:t>
            </a:r>
          </a:p>
        </p:txBody>
      </p:sp>
      <p:grpSp>
        <p:nvGrpSpPr>
          <p:cNvPr id="1258531" name="Group 35"/>
          <p:cNvGrpSpPr/>
          <p:nvPr/>
        </p:nvGrpSpPr>
        <p:grpSpPr bwMode="auto">
          <a:xfrm>
            <a:off x="1981200" y="5105400"/>
            <a:ext cx="3586163" cy="1235075"/>
            <a:chOff x="1248" y="3216"/>
            <a:chExt cx="2259" cy="778"/>
          </a:xfrm>
        </p:grpSpPr>
        <p:grpSp>
          <p:nvGrpSpPr>
            <p:cNvPr id="32777" name="Group 4"/>
            <p:cNvGrpSpPr/>
            <p:nvPr/>
          </p:nvGrpSpPr>
          <p:grpSpPr bwMode="auto">
            <a:xfrm>
              <a:off x="2840" y="3422"/>
              <a:ext cx="667" cy="250"/>
              <a:chOff x="2840" y="3422"/>
              <a:chExt cx="667" cy="250"/>
            </a:xfrm>
          </p:grpSpPr>
          <p:cxnSp>
            <p:nvCxnSpPr>
              <p:cNvPr id="27677" name="AutoShape 5"/>
              <p:cNvCxnSpPr>
                <a:cxnSpLocks noChangeShapeType="1"/>
                <a:stCxn id="27662" idx="6"/>
              </p:cNvCxnSpPr>
              <p:nvPr/>
            </p:nvCxnSpPr>
            <p:spPr bwMode="auto">
              <a:xfrm>
                <a:off x="2840" y="3576"/>
                <a:ext cx="464" cy="0"/>
              </a:xfrm>
              <a:prstGeom prst="straightConnector1">
                <a:avLst/>
              </a:prstGeom>
              <a:noFill/>
              <a:ln w="25400">
                <a:solidFill>
                  <a:schemeClr val="tx1"/>
                </a:solidFill>
                <a:miter lim="800000"/>
                <a:tailEnd type="triangle" w="med" len="sm"/>
              </a:ln>
              <a:effectLst/>
            </p:spPr>
          </p:cxnSp>
          <p:sp>
            <p:nvSpPr>
              <p:cNvPr id="27678" name="Text Box 6"/>
              <p:cNvSpPr txBox="1">
                <a:spLocks noChangeArrowheads="1"/>
              </p:cNvSpPr>
              <p:nvPr/>
            </p:nvSpPr>
            <p:spPr bwMode="auto">
              <a:xfrm>
                <a:off x="3302" y="3422"/>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grpSp>
          <p:nvGrpSpPr>
            <p:cNvPr id="32778" name="Group 7"/>
            <p:cNvGrpSpPr/>
            <p:nvPr/>
          </p:nvGrpSpPr>
          <p:grpSpPr bwMode="auto">
            <a:xfrm>
              <a:off x="1872" y="3216"/>
              <a:ext cx="307" cy="778"/>
              <a:chOff x="1872" y="3216"/>
              <a:chExt cx="307" cy="778"/>
            </a:xfrm>
          </p:grpSpPr>
          <p:sp>
            <p:nvSpPr>
              <p:cNvPr id="27675" name="Text Box 8"/>
              <p:cNvSpPr txBox="1">
                <a:spLocks noChangeArrowheads="1"/>
              </p:cNvSpPr>
              <p:nvPr/>
            </p:nvSpPr>
            <p:spPr bwMode="auto">
              <a:xfrm>
                <a:off x="1872" y="3216"/>
                <a:ext cx="30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1</a:t>
                </a:r>
              </a:p>
            </p:txBody>
          </p:sp>
          <p:sp>
            <p:nvSpPr>
              <p:cNvPr id="27676" name="Text Box 9"/>
              <p:cNvSpPr txBox="1">
                <a:spLocks noChangeArrowheads="1"/>
              </p:cNvSpPr>
              <p:nvPr/>
            </p:nvSpPr>
            <p:spPr bwMode="auto">
              <a:xfrm>
                <a:off x="1872" y="3744"/>
                <a:ext cx="307"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n</a:t>
                </a:r>
              </a:p>
            </p:txBody>
          </p:sp>
        </p:grpSp>
        <p:grpSp>
          <p:nvGrpSpPr>
            <p:cNvPr id="32779" name="Group 10"/>
            <p:cNvGrpSpPr/>
            <p:nvPr/>
          </p:nvGrpSpPr>
          <p:grpSpPr bwMode="auto">
            <a:xfrm>
              <a:off x="1248" y="3216"/>
              <a:ext cx="1144" cy="778"/>
              <a:chOff x="1248" y="3216"/>
              <a:chExt cx="1144" cy="778"/>
            </a:xfrm>
          </p:grpSpPr>
          <p:cxnSp>
            <p:nvCxnSpPr>
              <p:cNvPr id="27668" name="AutoShape 11"/>
              <p:cNvCxnSpPr>
                <a:cxnSpLocks noChangeShapeType="1"/>
                <a:endCxn id="27662" idx="2"/>
              </p:cNvCxnSpPr>
              <p:nvPr/>
            </p:nvCxnSpPr>
            <p:spPr bwMode="auto">
              <a:xfrm>
                <a:off x="1536" y="3408"/>
                <a:ext cx="856" cy="168"/>
              </a:xfrm>
              <a:prstGeom prst="straightConnector1">
                <a:avLst/>
              </a:prstGeom>
              <a:noFill/>
              <a:ln w="25400">
                <a:solidFill>
                  <a:schemeClr val="tx1"/>
                </a:solidFill>
                <a:miter lim="800000"/>
                <a:tailEnd type="triangle" w="med" len="sm"/>
              </a:ln>
              <a:effectLst/>
            </p:spPr>
          </p:cxnSp>
          <p:cxnSp>
            <p:nvCxnSpPr>
              <p:cNvPr id="27669" name="AutoShape 12"/>
              <p:cNvCxnSpPr>
                <a:cxnSpLocks noChangeShapeType="1"/>
                <a:endCxn id="27662" idx="2"/>
              </p:cNvCxnSpPr>
              <p:nvPr/>
            </p:nvCxnSpPr>
            <p:spPr bwMode="auto">
              <a:xfrm flipV="1">
                <a:off x="1584" y="3576"/>
                <a:ext cx="808" cy="312"/>
              </a:xfrm>
              <a:prstGeom prst="straightConnector1">
                <a:avLst/>
              </a:prstGeom>
              <a:noFill/>
              <a:ln w="25400">
                <a:solidFill>
                  <a:schemeClr val="tx1"/>
                </a:solidFill>
                <a:miter lim="800000"/>
                <a:tailEnd type="triangle" w="med" len="sm"/>
              </a:ln>
              <a:effectLst/>
            </p:spPr>
          </p:cxnSp>
          <p:sp>
            <p:nvSpPr>
              <p:cNvPr id="27670" name="Text Box 13"/>
              <p:cNvSpPr txBox="1">
                <a:spLocks noChangeArrowheads="1"/>
              </p:cNvSpPr>
              <p:nvPr/>
            </p:nvSpPr>
            <p:spPr bwMode="auto">
              <a:xfrm>
                <a:off x="1248" y="3216"/>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7671" name="Text Box 14"/>
              <p:cNvSpPr txBox="1">
                <a:spLocks noChangeArrowheads="1"/>
              </p:cNvSpPr>
              <p:nvPr/>
            </p:nvSpPr>
            <p:spPr bwMode="auto">
              <a:xfrm>
                <a:off x="1248" y="3744"/>
                <a:ext cx="254"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n</a:t>
                </a:r>
              </a:p>
            </p:txBody>
          </p:sp>
          <p:sp>
            <p:nvSpPr>
              <p:cNvPr id="27672" name="AutoShape 15"/>
              <p:cNvSpPr>
                <a:spLocks noChangeArrowheads="1"/>
              </p:cNvSpPr>
              <p:nvPr/>
            </p:nvSpPr>
            <p:spPr bwMode="auto">
              <a:xfrm>
                <a:off x="1632" y="3504"/>
                <a:ext cx="48" cy="48"/>
              </a:xfrm>
              <a:prstGeom prst="octagon">
                <a:avLst>
                  <a:gd name="adj" fmla="val 29287"/>
                </a:avLst>
              </a:prstGeom>
              <a:solidFill>
                <a:schemeClr val="tx1"/>
              </a:solidFill>
              <a:ln w="9525">
                <a:solidFill>
                  <a:schemeClr val="tx1"/>
                </a:solidFill>
                <a:miter lim="800000"/>
              </a:ln>
              <a:effectLst/>
            </p:spPr>
            <p:txBody>
              <a:bodyPr wrap="none" anchor="ctr"/>
              <a:lstStyle/>
              <a:p>
                <a:pPr>
                  <a:defRPr/>
                </a:pPr>
                <a:endParaRPr lang="en-US">
                  <a:cs typeface="+mn-cs"/>
                </a:endParaRPr>
              </a:p>
            </p:txBody>
          </p:sp>
          <p:sp>
            <p:nvSpPr>
              <p:cNvPr id="27673" name="AutoShape 16"/>
              <p:cNvSpPr>
                <a:spLocks noChangeArrowheads="1"/>
              </p:cNvSpPr>
              <p:nvPr/>
            </p:nvSpPr>
            <p:spPr bwMode="auto">
              <a:xfrm>
                <a:off x="1632" y="3600"/>
                <a:ext cx="48" cy="48"/>
              </a:xfrm>
              <a:prstGeom prst="octagon">
                <a:avLst>
                  <a:gd name="adj" fmla="val 29287"/>
                </a:avLst>
              </a:prstGeom>
              <a:solidFill>
                <a:schemeClr val="tx1"/>
              </a:solidFill>
              <a:ln w="9525">
                <a:solidFill>
                  <a:schemeClr val="tx1"/>
                </a:solidFill>
                <a:miter lim="800000"/>
              </a:ln>
              <a:effectLst/>
            </p:spPr>
            <p:txBody>
              <a:bodyPr wrap="none" anchor="ctr"/>
              <a:lstStyle/>
              <a:p>
                <a:pPr>
                  <a:defRPr/>
                </a:pPr>
                <a:endParaRPr lang="en-US">
                  <a:cs typeface="+mn-cs"/>
                </a:endParaRPr>
              </a:p>
            </p:txBody>
          </p:sp>
          <p:sp>
            <p:nvSpPr>
              <p:cNvPr id="27674" name="AutoShape 17"/>
              <p:cNvSpPr>
                <a:spLocks noChangeArrowheads="1"/>
              </p:cNvSpPr>
              <p:nvPr/>
            </p:nvSpPr>
            <p:spPr bwMode="auto">
              <a:xfrm>
                <a:off x="1632" y="3696"/>
                <a:ext cx="48" cy="48"/>
              </a:xfrm>
              <a:prstGeom prst="octagon">
                <a:avLst>
                  <a:gd name="adj" fmla="val 29287"/>
                </a:avLst>
              </a:prstGeom>
              <a:solidFill>
                <a:schemeClr val="tx1"/>
              </a:solidFill>
              <a:ln w="9525">
                <a:solidFill>
                  <a:schemeClr val="tx1"/>
                </a:solidFill>
                <a:miter lim="800000"/>
              </a:ln>
              <a:effectLst/>
            </p:spPr>
            <p:txBody>
              <a:bodyPr wrap="none" anchor="ctr"/>
              <a:lstStyle/>
              <a:p>
                <a:pPr>
                  <a:defRPr/>
                </a:pPr>
                <a:endParaRPr lang="en-US">
                  <a:cs typeface="+mn-cs"/>
                </a:endParaRPr>
              </a:p>
            </p:txBody>
          </p:sp>
        </p:grpSp>
        <p:grpSp>
          <p:nvGrpSpPr>
            <p:cNvPr id="32780" name="Group 18"/>
            <p:cNvGrpSpPr/>
            <p:nvPr/>
          </p:nvGrpSpPr>
          <p:grpSpPr bwMode="auto">
            <a:xfrm>
              <a:off x="2400" y="3360"/>
              <a:ext cx="432" cy="432"/>
              <a:chOff x="2400" y="3360"/>
              <a:chExt cx="432" cy="432"/>
            </a:xfrm>
          </p:grpSpPr>
          <p:sp>
            <p:nvSpPr>
              <p:cNvPr id="27662" name="Oval 19"/>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32782" name="Group 20"/>
              <p:cNvGrpSpPr/>
              <p:nvPr/>
            </p:nvGrpSpPr>
            <p:grpSpPr bwMode="auto">
              <a:xfrm>
                <a:off x="2424" y="3480"/>
                <a:ext cx="384" cy="192"/>
                <a:chOff x="4032" y="3552"/>
                <a:chExt cx="384" cy="192"/>
              </a:xfrm>
            </p:grpSpPr>
            <p:sp>
              <p:nvSpPr>
                <p:cNvPr id="27665" name="Line 21"/>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7666" name="Line 22"/>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7667" name="Line 23"/>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27664" name="Text Box 24"/>
              <p:cNvSpPr txBox="1">
                <a:spLocks noChangeArrowheads="1"/>
              </p:cNvSpPr>
              <p:nvPr/>
            </p:nvSpPr>
            <p:spPr bwMode="auto">
              <a:xfrm>
                <a:off x="2544" y="3456"/>
                <a:ext cx="11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grpSp>
        <p:nvGrpSpPr>
          <p:cNvPr id="1258532" name="Group 36"/>
          <p:cNvGrpSpPr/>
          <p:nvPr/>
        </p:nvGrpSpPr>
        <p:grpSpPr bwMode="auto">
          <a:xfrm>
            <a:off x="2513013" y="4354513"/>
            <a:ext cx="1284287" cy="1322387"/>
            <a:chOff x="1583" y="2743"/>
            <a:chExt cx="809" cy="833"/>
          </a:xfrm>
        </p:grpSpPr>
        <p:cxnSp>
          <p:nvCxnSpPr>
            <p:cNvPr id="27655" name="AutoShape 26"/>
            <p:cNvCxnSpPr>
              <a:cxnSpLocks noChangeShapeType="1"/>
            </p:cNvCxnSpPr>
            <p:nvPr/>
          </p:nvCxnSpPr>
          <p:spPr bwMode="auto">
            <a:xfrm>
              <a:off x="1776" y="2976"/>
              <a:ext cx="616" cy="600"/>
            </a:xfrm>
            <a:prstGeom prst="straightConnector1">
              <a:avLst/>
            </a:prstGeom>
            <a:noFill/>
            <a:ln w="25400">
              <a:solidFill>
                <a:schemeClr val="folHlink"/>
              </a:solidFill>
              <a:miter lim="800000"/>
              <a:tailEnd type="triangle" w="med" len="sm"/>
            </a:ln>
            <a:effectLst/>
          </p:spPr>
        </p:cxnSp>
        <p:sp>
          <p:nvSpPr>
            <p:cNvPr id="27656" name="Text Box 28"/>
            <p:cNvSpPr txBox="1">
              <a:spLocks noChangeArrowheads="1"/>
            </p:cNvSpPr>
            <p:nvPr/>
          </p:nvSpPr>
          <p:spPr bwMode="auto">
            <a:xfrm>
              <a:off x="1583" y="2743"/>
              <a:ext cx="289"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rPr>
                <a:t>+1</a:t>
              </a:r>
              <a:endParaRPr lang="en-US" sz="2000" i="0" baseline="-25000" smtClean="0">
                <a:solidFill>
                  <a:schemeClr val="folHlink"/>
                </a:solidFill>
                <a:latin typeface="Palatino" charset="0"/>
                <a:cs typeface="+mn-cs"/>
              </a:endParaRPr>
            </a:p>
          </p:txBody>
        </p:sp>
        <p:sp>
          <p:nvSpPr>
            <p:cNvPr id="27657" name="Text Box 29"/>
            <p:cNvSpPr txBox="1">
              <a:spLocks noChangeArrowheads="1"/>
            </p:cNvSpPr>
            <p:nvPr/>
          </p:nvSpPr>
          <p:spPr bwMode="auto">
            <a:xfrm>
              <a:off x="2002" y="2982"/>
              <a:ext cx="17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chemeClr val="folHlink"/>
                  </a:solidFill>
                  <a:latin typeface="Palatino" charset="0"/>
                  <a:cs typeface="+mn-cs"/>
                </a:rPr>
                <a:t>t</a:t>
              </a:r>
              <a:endParaRPr lang="en-US" sz="2000" baseline="-25000" smtClean="0">
                <a:solidFill>
                  <a:schemeClr val="folHlink"/>
                </a:solidFill>
                <a:latin typeface="Palatino" charset="0"/>
                <a:cs typeface="+mn-cs"/>
              </a:endParaRPr>
            </a:p>
          </p:txBody>
        </p:sp>
      </p:grpSp>
      <p:sp>
        <p:nvSpPr>
          <p:cNvPr id="2" name="Rounded Rectangular Callout 1"/>
          <p:cNvSpPr/>
          <p:nvPr/>
        </p:nvSpPr>
        <p:spPr>
          <a:xfrm>
            <a:off x="76200" y="4267200"/>
            <a:ext cx="1752600" cy="1036638"/>
          </a:xfrm>
          <a:prstGeom prst="wedgeRoundRectCallout">
            <a:avLst>
              <a:gd name="adj1" fmla="val 87297"/>
              <a:gd name="adj2" fmla="val -20972"/>
              <a:gd name="adj3" fmla="val 16667"/>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0" i="0">
                <a:solidFill>
                  <a:schemeClr val="tx1"/>
                </a:solidFill>
              </a:rPr>
              <a:t>Use +1 instead of -1, however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58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5849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584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5849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258531"/>
                                        </p:tgtEl>
                                        <p:attrNameLst>
                                          <p:attrName>style.visibility</p:attrName>
                                        </p:attrNameLst>
                                      </p:cBhvr>
                                      <p:to>
                                        <p:strVal val="visible"/>
                                      </p:to>
                                    </p:set>
                                    <p:animEffect transition="in" filter="dissolve">
                                      <p:cBhvr>
                                        <p:cTn id="19" dur="500"/>
                                        <p:tgtEl>
                                          <p:spTgt spid="1258531"/>
                                        </p:tgtEl>
                                      </p:cBhvr>
                                    </p:animEffect>
                                  </p:childTnLst>
                                </p:cTn>
                              </p:par>
                              <p:par>
                                <p:cTn id="20" presetID="1" presetClass="entr" presetSubtype="0" fill="hold" nodeType="withEffect">
                                  <p:stCondLst>
                                    <p:cond delay="0"/>
                                  </p:stCondLst>
                                  <p:childTnLst>
                                    <p:set>
                                      <p:cBhvr>
                                        <p:cTn id="21" dur="1" fill="hold">
                                          <p:stCondLst>
                                            <p:cond delay="499"/>
                                          </p:stCondLst>
                                        </p:cTn>
                                        <p:tgtEl>
                                          <p:spTgt spid="125853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8499" grpId="0" build="p" bldLvl="3" autoUpdateAnimBg="0"/>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7" name="Rectangle 1026"/>
          <p:cNvSpPr>
            <a:spLocks noGrp="1" noChangeArrowheads="1"/>
          </p:cNvSpPr>
          <p:nvPr>
            <p:ph type="title"/>
          </p:nvPr>
        </p:nvSpPr>
        <p:spPr/>
        <p:txBody>
          <a:bodyPr/>
          <a:lstStyle/>
          <a:p>
            <a:pPr eaLnBrk="1" hangingPunct="1"/>
            <a:r>
              <a:rPr lang="en-US">
                <a:latin typeface="Calibri" pitchFamily="34" charset="0"/>
              </a:rPr>
              <a:t>Perceptron Examples</a:t>
            </a:r>
          </a:p>
        </p:txBody>
      </p:sp>
      <p:sp>
        <p:nvSpPr>
          <p:cNvPr id="1348611" name="Rectangle 1027"/>
          <p:cNvSpPr>
            <a:spLocks noGrp="1" noChangeArrowheads="1"/>
          </p:cNvSpPr>
          <p:nvPr>
            <p:ph idx="1"/>
          </p:nvPr>
        </p:nvSpPr>
        <p:spPr>
          <a:xfrm>
            <a:off x="838200" y="2362200"/>
            <a:ext cx="4114800" cy="1676400"/>
          </a:xfrm>
        </p:spPr>
        <p:txBody>
          <a:bodyPr/>
          <a:lstStyle/>
          <a:p>
            <a:pPr eaLnBrk="1" hangingPunct="1">
              <a:lnSpc>
                <a:spcPct val="80000"/>
              </a:lnSpc>
            </a:pPr>
            <a:r>
              <a:rPr lang="ja-JP" altLang="en-US" sz="3000">
                <a:latin typeface="Calibri" pitchFamily="34" charset="0"/>
              </a:rPr>
              <a:t>“</a:t>
            </a:r>
            <a:r>
              <a:rPr lang="en-US" altLang="ja-JP" sz="3000">
                <a:latin typeface="Calibri" pitchFamily="34" charset="0"/>
              </a:rPr>
              <a:t>AND</a:t>
            </a:r>
            <a:r>
              <a:rPr lang="ja-JP" altLang="en-US" sz="3000">
                <a:latin typeface="Calibri" pitchFamily="34" charset="0"/>
              </a:rPr>
              <a:t>”</a:t>
            </a:r>
            <a:r>
              <a:rPr lang="en-US" altLang="ja-JP" sz="3000">
                <a:latin typeface="Calibri" pitchFamily="34" charset="0"/>
              </a:rPr>
              <a:t> Perceptron:</a:t>
            </a:r>
          </a:p>
          <a:p>
            <a:pPr lvl="1" eaLnBrk="1" hangingPunct="1">
              <a:lnSpc>
                <a:spcPct val="80000"/>
              </a:lnSpc>
            </a:pPr>
            <a:r>
              <a:rPr lang="en-US" sz="2600">
                <a:latin typeface="Calibri" pitchFamily="34" charset="0"/>
              </a:rPr>
              <a:t>inputs are 0 or 1</a:t>
            </a:r>
          </a:p>
          <a:p>
            <a:pPr lvl="1" eaLnBrk="1" hangingPunct="1">
              <a:lnSpc>
                <a:spcPct val="80000"/>
              </a:lnSpc>
            </a:pPr>
            <a:r>
              <a:rPr lang="en-US" sz="2600">
                <a:latin typeface="Calibri" pitchFamily="34" charset="0"/>
              </a:rPr>
              <a:t>output is 1 when</a:t>
            </a:r>
            <a:br>
              <a:rPr lang="en-US" sz="2600">
                <a:latin typeface="Calibri" pitchFamily="34" charset="0"/>
              </a:rPr>
            </a:br>
            <a:r>
              <a:rPr lang="en-US" sz="2600">
                <a:solidFill>
                  <a:srgbClr val="CC3300"/>
                </a:solidFill>
                <a:latin typeface="Calibri" pitchFamily="34" charset="0"/>
              </a:rPr>
              <a:t>both</a:t>
            </a:r>
            <a:r>
              <a:rPr lang="en-US" sz="2600">
                <a:latin typeface="Calibri" pitchFamily="34" charset="0"/>
              </a:rPr>
              <a:t> </a:t>
            </a:r>
            <a:r>
              <a:rPr lang="en-US" sz="2600" b="1" i="1">
                <a:latin typeface="Palatino" charset="0"/>
              </a:rPr>
              <a:t>x</a:t>
            </a:r>
            <a:r>
              <a:rPr lang="en-US" sz="2600" b="1" i="1" baseline="-25000">
                <a:latin typeface="Palatino" charset="0"/>
              </a:rPr>
              <a:t>1</a:t>
            </a:r>
            <a:r>
              <a:rPr lang="en-US" sz="2600">
                <a:latin typeface="Calibri" pitchFamily="34" charset="0"/>
              </a:rPr>
              <a:t> and </a:t>
            </a:r>
            <a:r>
              <a:rPr lang="en-US" sz="2600" b="1" i="1">
                <a:latin typeface="Palatino" charset="0"/>
              </a:rPr>
              <a:t>x</a:t>
            </a:r>
            <a:r>
              <a:rPr lang="en-US" sz="2600" b="1" i="1" baseline="-25000">
                <a:latin typeface="Palatino" charset="0"/>
              </a:rPr>
              <a:t>2</a:t>
            </a:r>
            <a:r>
              <a:rPr lang="en-US" sz="2600">
                <a:latin typeface="Calibri" pitchFamily="34" charset="0"/>
              </a:rPr>
              <a:t> are 1</a:t>
            </a:r>
          </a:p>
        </p:txBody>
      </p:sp>
      <p:grpSp>
        <p:nvGrpSpPr>
          <p:cNvPr id="1348612" name="Group 1028"/>
          <p:cNvGrpSpPr/>
          <p:nvPr/>
        </p:nvGrpSpPr>
        <p:grpSpPr bwMode="auto">
          <a:xfrm>
            <a:off x="7556500" y="3298825"/>
            <a:ext cx="1058863" cy="396875"/>
            <a:chOff x="2840" y="3422"/>
            <a:chExt cx="667" cy="250"/>
          </a:xfrm>
        </p:grpSpPr>
        <p:cxnSp>
          <p:nvCxnSpPr>
            <p:cNvPr id="28721" name="AutoShape 1029"/>
            <p:cNvCxnSpPr>
              <a:cxnSpLocks noChangeShapeType="1"/>
              <a:stCxn id="28709" idx="6"/>
            </p:cNvCxnSpPr>
            <p:nvPr/>
          </p:nvCxnSpPr>
          <p:spPr bwMode="auto">
            <a:xfrm>
              <a:off x="2840" y="3576"/>
              <a:ext cx="464" cy="0"/>
            </a:xfrm>
            <a:prstGeom prst="straightConnector1">
              <a:avLst/>
            </a:prstGeom>
            <a:noFill/>
            <a:ln w="25400">
              <a:solidFill>
                <a:schemeClr val="tx1"/>
              </a:solidFill>
              <a:miter lim="800000"/>
              <a:tailEnd type="triangle" w="med" len="sm"/>
            </a:ln>
            <a:effectLst/>
          </p:spPr>
        </p:cxnSp>
        <p:sp>
          <p:nvSpPr>
            <p:cNvPr id="28722" name="Text Box 1030"/>
            <p:cNvSpPr txBox="1">
              <a:spLocks noChangeArrowheads="1"/>
            </p:cNvSpPr>
            <p:nvPr/>
          </p:nvSpPr>
          <p:spPr bwMode="auto">
            <a:xfrm>
              <a:off x="3302" y="3422"/>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grpSp>
        <p:nvGrpSpPr>
          <p:cNvPr id="1348615" name="Group 1031"/>
          <p:cNvGrpSpPr/>
          <p:nvPr/>
        </p:nvGrpSpPr>
        <p:grpSpPr bwMode="auto">
          <a:xfrm>
            <a:off x="5819775" y="2971800"/>
            <a:ext cx="704850" cy="1123950"/>
            <a:chOff x="1746" y="3216"/>
            <a:chExt cx="444" cy="708"/>
          </a:xfrm>
        </p:grpSpPr>
        <p:sp>
          <p:nvSpPr>
            <p:cNvPr id="28719" name="Text Box 1032"/>
            <p:cNvSpPr txBox="1">
              <a:spLocks noChangeArrowheads="1"/>
            </p:cNvSpPr>
            <p:nvPr/>
          </p:nvSpPr>
          <p:spPr bwMode="auto">
            <a:xfrm>
              <a:off x="1746" y="3216"/>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sp>
          <p:nvSpPr>
            <p:cNvPr id="28720" name="Text Box 1033"/>
            <p:cNvSpPr txBox="1">
              <a:spLocks noChangeArrowheads="1"/>
            </p:cNvSpPr>
            <p:nvPr/>
          </p:nvSpPr>
          <p:spPr bwMode="auto">
            <a:xfrm>
              <a:off x="1872" y="3672"/>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grpSp>
      <p:grpSp>
        <p:nvGrpSpPr>
          <p:cNvPr id="1348618" name="Group 1034"/>
          <p:cNvGrpSpPr/>
          <p:nvPr/>
        </p:nvGrpSpPr>
        <p:grpSpPr bwMode="auto">
          <a:xfrm>
            <a:off x="5029200" y="2971800"/>
            <a:ext cx="1816100" cy="1235075"/>
            <a:chOff x="2832" y="1920"/>
            <a:chExt cx="1144" cy="778"/>
          </a:xfrm>
        </p:grpSpPr>
        <p:cxnSp>
          <p:nvCxnSpPr>
            <p:cNvPr id="28715" name="AutoShape 1035"/>
            <p:cNvCxnSpPr>
              <a:cxnSpLocks noChangeShapeType="1"/>
            </p:cNvCxnSpPr>
            <p:nvPr/>
          </p:nvCxnSpPr>
          <p:spPr bwMode="auto">
            <a:xfrm>
              <a:off x="3120" y="2112"/>
              <a:ext cx="856" cy="168"/>
            </a:xfrm>
            <a:prstGeom prst="straightConnector1">
              <a:avLst/>
            </a:prstGeom>
            <a:noFill/>
            <a:ln w="25400">
              <a:solidFill>
                <a:schemeClr val="tx1"/>
              </a:solidFill>
              <a:miter lim="800000"/>
              <a:tailEnd type="triangle" w="med" len="sm"/>
            </a:ln>
            <a:effectLst/>
          </p:spPr>
        </p:cxnSp>
        <p:cxnSp>
          <p:nvCxnSpPr>
            <p:cNvPr id="28716" name="AutoShape 1036"/>
            <p:cNvCxnSpPr>
              <a:cxnSpLocks noChangeShapeType="1"/>
            </p:cNvCxnSpPr>
            <p:nvPr/>
          </p:nvCxnSpPr>
          <p:spPr bwMode="auto">
            <a:xfrm flipV="1">
              <a:off x="3168" y="2280"/>
              <a:ext cx="808" cy="312"/>
            </a:xfrm>
            <a:prstGeom prst="straightConnector1">
              <a:avLst/>
            </a:prstGeom>
            <a:noFill/>
            <a:ln w="25400">
              <a:solidFill>
                <a:schemeClr val="tx1"/>
              </a:solidFill>
              <a:miter lim="800000"/>
              <a:tailEnd type="triangle" w="med" len="sm"/>
            </a:ln>
            <a:effectLst/>
          </p:spPr>
        </p:cxnSp>
        <p:sp>
          <p:nvSpPr>
            <p:cNvPr id="28717" name="Text Box 1037"/>
            <p:cNvSpPr txBox="1">
              <a:spLocks noChangeArrowheads="1"/>
            </p:cNvSpPr>
            <p:nvPr/>
          </p:nvSpPr>
          <p:spPr bwMode="auto">
            <a:xfrm>
              <a:off x="2832" y="192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8718" name="Text Box 1038"/>
            <p:cNvSpPr txBox="1">
              <a:spLocks noChangeArrowheads="1"/>
            </p:cNvSpPr>
            <p:nvPr/>
          </p:nvSpPr>
          <p:spPr bwMode="auto">
            <a:xfrm>
              <a:off x="2832" y="244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grpSp>
      <p:grpSp>
        <p:nvGrpSpPr>
          <p:cNvPr id="1348623" name="Group 1039"/>
          <p:cNvGrpSpPr/>
          <p:nvPr/>
        </p:nvGrpSpPr>
        <p:grpSpPr bwMode="auto">
          <a:xfrm>
            <a:off x="6858000" y="3200400"/>
            <a:ext cx="685800" cy="685800"/>
            <a:chOff x="2400" y="3360"/>
            <a:chExt cx="432" cy="432"/>
          </a:xfrm>
        </p:grpSpPr>
        <p:sp>
          <p:nvSpPr>
            <p:cNvPr id="28709" name="Oval 1040"/>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34853" name="Group 1041"/>
            <p:cNvGrpSpPr/>
            <p:nvPr/>
          </p:nvGrpSpPr>
          <p:grpSpPr bwMode="auto">
            <a:xfrm>
              <a:off x="2424" y="3480"/>
              <a:ext cx="384" cy="192"/>
              <a:chOff x="4032" y="3552"/>
              <a:chExt cx="384" cy="192"/>
            </a:xfrm>
          </p:grpSpPr>
          <p:sp>
            <p:nvSpPr>
              <p:cNvPr id="28712" name="Line 1042"/>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8713" name="Line 1043"/>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8714" name="Line 1044"/>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28711" name="Text Box 1045"/>
            <p:cNvSpPr txBox="1">
              <a:spLocks noChangeArrowheads="1"/>
            </p:cNvSpPr>
            <p:nvPr/>
          </p:nvSpPr>
          <p:spPr bwMode="auto">
            <a:xfrm>
              <a:off x="2544" y="3456"/>
              <a:ext cx="11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nvGrpSpPr>
          <p:cNvPr id="1348630" name="Group 1046"/>
          <p:cNvGrpSpPr/>
          <p:nvPr/>
        </p:nvGrpSpPr>
        <p:grpSpPr bwMode="auto">
          <a:xfrm>
            <a:off x="5562604" y="2133600"/>
            <a:ext cx="1481138" cy="1409700"/>
            <a:chOff x="3504" y="1344"/>
            <a:chExt cx="933" cy="888"/>
          </a:xfrm>
        </p:grpSpPr>
        <p:cxnSp>
          <p:nvCxnSpPr>
            <p:cNvPr id="28706" name="AutoShape 1047"/>
            <p:cNvCxnSpPr>
              <a:cxnSpLocks noChangeShapeType="1"/>
            </p:cNvCxnSpPr>
            <p:nvPr/>
          </p:nvCxnSpPr>
          <p:spPr bwMode="auto">
            <a:xfrm>
              <a:off x="3696" y="1632"/>
              <a:ext cx="616" cy="600"/>
            </a:xfrm>
            <a:prstGeom prst="straightConnector1">
              <a:avLst/>
            </a:prstGeom>
            <a:noFill/>
            <a:ln w="25400">
              <a:solidFill>
                <a:schemeClr val="folHlink"/>
              </a:solidFill>
              <a:miter lim="800000"/>
              <a:tailEnd type="triangle" w="med" len="sm"/>
            </a:ln>
            <a:effectLst/>
          </p:spPr>
        </p:cxnSp>
        <p:sp>
          <p:nvSpPr>
            <p:cNvPr id="28707" name="Text Box 1048"/>
            <p:cNvSpPr txBox="1">
              <a:spLocks noChangeArrowheads="1"/>
            </p:cNvSpPr>
            <p:nvPr/>
          </p:nvSpPr>
          <p:spPr bwMode="auto">
            <a:xfrm>
              <a:off x="3504" y="1344"/>
              <a:ext cx="295"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rPr>
                <a:t>+1</a:t>
              </a:r>
              <a:endParaRPr lang="en-US" sz="2000" i="0" baseline="-25000" smtClean="0">
                <a:solidFill>
                  <a:schemeClr val="folHlink"/>
                </a:solidFill>
                <a:latin typeface="Palatino" charset="0"/>
                <a:cs typeface="+mn-cs"/>
              </a:endParaRPr>
            </a:p>
          </p:txBody>
        </p:sp>
        <p:sp>
          <p:nvSpPr>
            <p:cNvPr id="28708" name="Text Box 1049"/>
            <p:cNvSpPr txBox="1">
              <a:spLocks noChangeArrowheads="1"/>
            </p:cNvSpPr>
            <p:nvPr/>
          </p:nvSpPr>
          <p:spPr bwMode="auto">
            <a:xfrm>
              <a:off x="3984" y="1680"/>
              <a:ext cx="453"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sym typeface="Symbol" charset="0"/>
                </a:rPr>
                <a:t>-0</a:t>
              </a:r>
              <a:r>
                <a:rPr lang="en-US" sz="2000" i="0" smtClean="0">
                  <a:solidFill>
                    <a:schemeClr val="folHlink"/>
                  </a:solidFill>
                  <a:latin typeface="Palatino" charset="0"/>
                  <a:cs typeface="+mn-cs"/>
                </a:rPr>
                <a:t>.75</a:t>
              </a:r>
              <a:endParaRPr lang="en-US" sz="2000" i="0" baseline="-25000" smtClean="0">
                <a:solidFill>
                  <a:schemeClr val="folHlink"/>
                </a:solidFill>
                <a:latin typeface="Palatino" charset="0"/>
                <a:cs typeface="+mn-cs"/>
              </a:endParaRPr>
            </a:p>
          </p:txBody>
        </p:sp>
      </p:grpSp>
      <p:sp>
        <p:nvSpPr>
          <p:cNvPr id="1348634" name="Rectangle 1050"/>
          <p:cNvSpPr>
            <a:spLocks noChangeArrowheads="1"/>
          </p:cNvSpPr>
          <p:nvPr/>
        </p:nvSpPr>
        <p:spPr bwMode="auto">
          <a:xfrm>
            <a:off x="838200" y="4267200"/>
            <a:ext cx="4114800" cy="4572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i="0">
                <a:solidFill>
                  <a:srgbClr val="000000"/>
                </a:solidFill>
                <a:latin typeface="Arial" charset="0"/>
                <a:cs typeface="+mn-cs"/>
              </a:rPr>
              <a:t>2D input space</a:t>
            </a:r>
          </a:p>
        </p:txBody>
      </p:sp>
      <p:grpSp>
        <p:nvGrpSpPr>
          <p:cNvPr id="1348635" name="Group 1051"/>
          <p:cNvGrpSpPr/>
          <p:nvPr/>
        </p:nvGrpSpPr>
        <p:grpSpPr bwMode="auto">
          <a:xfrm>
            <a:off x="5943600" y="4267200"/>
            <a:ext cx="2222500" cy="2225675"/>
            <a:chOff x="3744" y="2688"/>
            <a:chExt cx="1400" cy="1402"/>
          </a:xfrm>
        </p:grpSpPr>
        <p:sp>
          <p:nvSpPr>
            <p:cNvPr id="28694" name="Line 1052"/>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28695" name="Line 1053"/>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28696" name="Line 1054"/>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8697" name="Line 1055"/>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8698" name="Text Box 1056"/>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28699" name="Text Box 1057"/>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28700" name="Text Box 1058"/>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28701" name="Text Box 1059"/>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28702" name="Text Box 1060"/>
            <p:cNvSpPr txBox="1">
              <a:spLocks noChangeArrowheads="1"/>
            </p:cNvSpPr>
            <p:nvPr/>
          </p:nvSpPr>
          <p:spPr bwMode="auto">
            <a:xfrm>
              <a:off x="3888" y="268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8703" name="Text Box 1061"/>
            <p:cNvSpPr txBox="1">
              <a:spLocks noChangeArrowheads="1"/>
            </p:cNvSpPr>
            <p:nvPr/>
          </p:nvSpPr>
          <p:spPr bwMode="auto">
            <a:xfrm>
              <a:off x="4896" y="360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sp>
          <p:nvSpPr>
            <p:cNvPr id="28704" name="Line 1062"/>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8705" name="Line 1063"/>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grpSp>
        <p:nvGrpSpPr>
          <p:cNvPr id="1348648" name="Group 1064"/>
          <p:cNvGrpSpPr/>
          <p:nvPr/>
        </p:nvGrpSpPr>
        <p:grpSpPr bwMode="auto">
          <a:xfrm>
            <a:off x="6400800" y="5181600"/>
            <a:ext cx="838200" cy="762000"/>
            <a:chOff x="4032" y="3264"/>
            <a:chExt cx="528" cy="480"/>
          </a:xfrm>
        </p:grpSpPr>
        <p:sp>
          <p:nvSpPr>
            <p:cNvPr id="28690" name="Oval 1065"/>
            <p:cNvSpPr>
              <a:spLocks noChangeArrowheads="1"/>
            </p:cNvSpPr>
            <p:nvPr/>
          </p:nvSpPr>
          <p:spPr bwMode="auto">
            <a:xfrm>
              <a:off x="451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28691" name="Oval 1066"/>
            <p:cNvSpPr>
              <a:spLocks noChangeArrowheads="1"/>
            </p:cNvSpPr>
            <p:nvPr/>
          </p:nvSpPr>
          <p:spPr bwMode="auto">
            <a:xfrm>
              <a:off x="4032" y="3264"/>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28692" name="Oval 1067"/>
            <p:cNvSpPr>
              <a:spLocks noChangeArrowheads="1"/>
            </p:cNvSpPr>
            <p:nvPr/>
          </p:nvSpPr>
          <p:spPr bwMode="auto">
            <a:xfrm>
              <a:off x="451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28693" name="Oval 1068"/>
            <p:cNvSpPr>
              <a:spLocks noChangeArrowheads="1"/>
            </p:cNvSpPr>
            <p:nvPr/>
          </p:nvSpPr>
          <p:spPr bwMode="auto">
            <a:xfrm>
              <a:off x="403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sp>
        <p:nvSpPr>
          <p:cNvPr id="1348653" name="Line 1069"/>
          <p:cNvSpPr>
            <a:spLocks noChangeShapeType="1"/>
          </p:cNvSpPr>
          <p:nvPr/>
        </p:nvSpPr>
        <p:spPr bwMode="auto">
          <a:xfrm>
            <a:off x="6324600" y="4724400"/>
            <a:ext cx="1447800" cy="1371600"/>
          </a:xfrm>
          <a:prstGeom prst="line">
            <a:avLst/>
          </a:prstGeom>
          <a:noFill/>
          <a:ln w="28575">
            <a:solidFill>
              <a:schemeClr val="folHlink"/>
            </a:solidFill>
            <a:miter lim="800000"/>
          </a:ln>
          <a:effectLst/>
        </p:spPr>
        <p:txBody>
          <a:bodyPr wrap="none"/>
          <a:lstStyle/>
          <a:p>
            <a:pPr>
              <a:defRPr/>
            </a:pPr>
            <a:endParaRPr lang="en-US">
              <a:cs typeface="+mn-cs"/>
            </a:endParaRPr>
          </a:p>
        </p:txBody>
      </p:sp>
      <p:sp>
        <p:nvSpPr>
          <p:cNvPr id="1348654" name="Rectangle 1070"/>
          <p:cNvSpPr>
            <a:spLocks noChangeArrowheads="1"/>
          </p:cNvSpPr>
          <p:nvPr/>
        </p:nvSpPr>
        <p:spPr bwMode="auto">
          <a:xfrm>
            <a:off x="838200" y="4724400"/>
            <a:ext cx="4114800" cy="762000"/>
          </a:xfrm>
          <a:prstGeom prst="rect">
            <a:avLst/>
          </a:prstGeom>
          <a:noFill/>
          <a:ln>
            <a:noFill/>
          </a:ln>
          <a:effectLst/>
        </p:spPr>
        <p:txBody>
          <a:bodyPr/>
          <a:lstStyle/>
          <a:p>
            <a:pPr marL="742950" lvl="1" indent="-285750">
              <a:spcBef>
                <a:spcPct val="10000"/>
              </a:spcBef>
              <a:buClr>
                <a:schemeClr val="tx1"/>
              </a:buClr>
              <a:buSzPct val="75000"/>
              <a:buFontTx/>
              <a:buChar char="–"/>
              <a:defRPr/>
            </a:pPr>
            <a:r>
              <a:rPr lang="en-US" b="0" i="0">
                <a:solidFill>
                  <a:srgbClr val="000000"/>
                </a:solidFill>
                <a:latin typeface="Arial" charset="0"/>
                <a:cs typeface="+mn-cs"/>
              </a:rPr>
              <a:t>4 possible</a:t>
            </a:r>
            <a:br>
              <a:rPr lang="en-US" b="0" i="0">
                <a:solidFill>
                  <a:srgbClr val="000000"/>
                </a:solidFill>
                <a:latin typeface="Arial" charset="0"/>
                <a:cs typeface="+mn-cs"/>
              </a:rPr>
            </a:br>
            <a:r>
              <a:rPr lang="en-US" b="0" i="0">
                <a:solidFill>
                  <a:srgbClr val="000000"/>
                </a:solidFill>
                <a:latin typeface="Arial" charset="0"/>
                <a:cs typeface="+mn-cs"/>
              </a:rPr>
              <a:t>data points</a:t>
            </a:r>
          </a:p>
        </p:txBody>
      </p:sp>
      <p:sp>
        <p:nvSpPr>
          <p:cNvPr id="1348655" name="Rectangle 1071"/>
          <p:cNvSpPr>
            <a:spLocks noChangeArrowheads="1"/>
          </p:cNvSpPr>
          <p:nvPr/>
        </p:nvSpPr>
        <p:spPr bwMode="auto">
          <a:xfrm>
            <a:off x="838200" y="5486400"/>
            <a:ext cx="4114800" cy="762000"/>
          </a:xfrm>
          <a:prstGeom prst="rect">
            <a:avLst/>
          </a:prstGeom>
          <a:noFill/>
          <a:ln>
            <a:noFill/>
          </a:ln>
          <a:effectLst/>
        </p:spPr>
        <p:txBody>
          <a:bodyPr/>
          <a:lstStyle/>
          <a:p>
            <a:pPr marL="742950" lvl="1" indent="-285750">
              <a:spcBef>
                <a:spcPct val="10000"/>
              </a:spcBef>
              <a:buClr>
                <a:schemeClr val="tx1"/>
              </a:buClr>
              <a:buSzPct val="75000"/>
              <a:buFontTx/>
              <a:buChar char="–"/>
              <a:defRPr/>
            </a:pPr>
            <a:r>
              <a:rPr lang="en-US" b="0" i="0">
                <a:solidFill>
                  <a:srgbClr val="000000"/>
                </a:solidFill>
                <a:latin typeface="Arial" charset="0"/>
                <a:cs typeface="+mn-cs"/>
              </a:rPr>
              <a:t>threshold</a:t>
            </a:r>
            <a:br>
              <a:rPr lang="en-US" b="0" i="0">
                <a:solidFill>
                  <a:srgbClr val="000000"/>
                </a:solidFill>
                <a:latin typeface="Arial" charset="0"/>
                <a:cs typeface="+mn-cs"/>
              </a:rPr>
            </a:br>
            <a:r>
              <a:rPr lang="en-US" b="0" i="0">
                <a:solidFill>
                  <a:srgbClr val="000000"/>
                </a:solidFill>
                <a:latin typeface="Arial" charset="0"/>
                <a:cs typeface="+mn-cs"/>
              </a:rPr>
              <a:t>is like a separating line</a:t>
            </a:r>
          </a:p>
        </p:txBody>
      </p:sp>
      <p:sp>
        <p:nvSpPr>
          <p:cNvPr id="1348658" name="AutoShape 1074"/>
          <p:cNvSpPr>
            <a:spLocks noChangeArrowheads="1"/>
          </p:cNvSpPr>
          <p:nvPr/>
        </p:nvSpPr>
        <p:spPr bwMode="auto">
          <a:xfrm>
            <a:off x="3505200" y="5257800"/>
            <a:ext cx="2286000" cy="609600"/>
          </a:xfrm>
          <a:prstGeom prst="wedgeRectCallout">
            <a:avLst>
              <a:gd name="adj1" fmla="val 77500"/>
              <a:gd name="adj2" fmla="val 53384"/>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.5*0+.5*0-.75*1</a:t>
            </a:r>
          </a:p>
          <a:p>
            <a:pPr>
              <a:defRPr/>
            </a:pPr>
            <a:r>
              <a:rPr lang="en-US" sz="1600" i="0">
                <a:solidFill>
                  <a:srgbClr val="000000"/>
                </a:solidFill>
                <a:latin typeface="Courier New" charset="0"/>
                <a:cs typeface="+mn-cs"/>
              </a:rPr>
              <a:t>=-.75 </a:t>
            </a:r>
            <a:r>
              <a:rPr lang="en-US" sz="1600" i="0">
                <a:solidFill>
                  <a:srgbClr val="FF7C80"/>
                </a:solidFill>
                <a:latin typeface="Courier New" charset="0"/>
                <a:cs typeface="+mn-cs"/>
              </a:rPr>
              <a:t>output = 0</a:t>
            </a:r>
            <a:endParaRPr lang="en-US" b="0" i="0">
              <a:cs typeface="+mn-cs"/>
            </a:endParaRPr>
          </a:p>
        </p:txBody>
      </p:sp>
      <p:sp>
        <p:nvSpPr>
          <p:cNvPr id="1348659" name="AutoShape 1075"/>
          <p:cNvSpPr>
            <a:spLocks noChangeArrowheads="1"/>
          </p:cNvSpPr>
          <p:nvPr/>
        </p:nvSpPr>
        <p:spPr bwMode="auto">
          <a:xfrm>
            <a:off x="6705600" y="4267200"/>
            <a:ext cx="2286000" cy="609600"/>
          </a:xfrm>
          <a:prstGeom prst="wedgeRectCallout">
            <a:avLst>
              <a:gd name="adj1" fmla="val -28056"/>
              <a:gd name="adj2" fmla="val 101301"/>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.5*1+.5*1-.75*1</a:t>
            </a:r>
          </a:p>
          <a:p>
            <a:pPr>
              <a:defRPr/>
            </a:pPr>
            <a:r>
              <a:rPr lang="en-US" sz="1600" i="0">
                <a:solidFill>
                  <a:srgbClr val="000000"/>
                </a:solidFill>
                <a:latin typeface="Courier New" charset="0"/>
                <a:cs typeface="+mn-cs"/>
              </a:rPr>
              <a:t>=.25 </a:t>
            </a:r>
            <a:r>
              <a:rPr lang="en-US" sz="1600" i="0">
                <a:solidFill>
                  <a:schemeClr val="tx2"/>
                </a:solidFill>
                <a:latin typeface="Courier New" charset="0"/>
                <a:cs typeface="+mn-cs"/>
              </a:rPr>
              <a:t>output = 1</a:t>
            </a:r>
            <a:endParaRPr lang="en-US" b="0" i="0">
              <a:solidFill>
                <a:schemeClr val="tx2"/>
              </a:solidFill>
              <a:cs typeface="+mn-cs"/>
            </a:endParaRPr>
          </a:p>
        </p:txBody>
      </p:sp>
      <p:sp>
        <p:nvSpPr>
          <p:cNvPr id="1348660" name="AutoShape 1076"/>
          <p:cNvSpPr>
            <a:spLocks noChangeArrowheads="1"/>
          </p:cNvSpPr>
          <p:nvPr/>
        </p:nvSpPr>
        <p:spPr bwMode="auto">
          <a:xfrm>
            <a:off x="3886200" y="4343400"/>
            <a:ext cx="2286000" cy="609600"/>
          </a:xfrm>
          <a:prstGeom prst="wedgeRectCallout">
            <a:avLst>
              <a:gd name="adj1" fmla="val 60278"/>
              <a:gd name="adj2" fmla="val 86718"/>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.5*1+.5*0-.75*1</a:t>
            </a:r>
          </a:p>
          <a:p>
            <a:pPr>
              <a:defRPr/>
            </a:pPr>
            <a:r>
              <a:rPr lang="en-US" sz="1600" i="0">
                <a:solidFill>
                  <a:srgbClr val="000000"/>
                </a:solidFill>
                <a:latin typeface="Courier New" charset="0"/>
                <a:cs typeface="+mn-cs"/>
              </a:rPr>
              <a:t>=-.25 </a:t>
            </a:r>
            <a:r>
              <a:rPr lang="en-US" sz="1600" i="0">
                <a:solidFill>
                  <a:srgbClr val="FF7C80"/>
                </a:solidFill>
                <a:latin typeface="Courier New" charset="0"/>
                <a:cs typeface="+mn-cs"/>
              </a:rPr>
              <a:t>output = 0</a:t>
            </a:r>
            <a:endParaRPr lang="en-US" b="0" i="0">
              <a:solidFill>
                <a:srgbClr val="FF7C80"/>
              </a:solidFill>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486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86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486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348623"/>
                                        </p:tgtEl>
                                        <p:attrNameLst>
                                          <p:attrName>style.visibility</p:attrName>
                                        </p:attrNameLst>
                                      </p:cBhvr>
                                      <p:to>
                                        <p:strVal val="visible"/>
                                      </p:to>
                                    </p:set>
                                    <p:animEffect transition="in" filter="dissolve">
                                      <p:cBhvr>
                                        <p:cTn id="19" dur="500"/>
                                        <p:tgtEl>
                                          <p:spTgt spid="134862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134861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499"/>
                                          </p:stCondLst>
                                        </p:cTn>
                                        <p:tgtEl>
                                          <p:spTgt spid="13486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3486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499"/>
                                          </p:stCondLst>
                                        </p:cTn>
                                        <p:tgtEl>
                                          <p:spTgt spid="13486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1348634">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134863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1348654">
                                            <p:txEl>
                                              <p:pRg st="0" end="0"/>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134864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499"/>
                                          </p:stCondLst>
                                        </p:cTn>
                                        <p:tgtEl>
                                          <p:spTgt spid="1348658"/>
                                        </p:tgtEl>
                                        <p:attrNameLst>
                                          <p:attrName>style.visibility</p:attrName>
                                        </p:attrNameLst>
                                      </p:cBhvr>
                                      <p:to>
                                        <p:strVal val="visible"/>
                                      </p:to>
                                    </p:set>
                                  </p:childTnLst>
                                  <p:subTnLst>
                                    <p:set>
                                      <p:cBhvr override="childStyle">
                                        <p:cTn dur="1" fill="hold" display="0" masterRel="nextClick" afterEffect="1"/>
                                        <p:tgtEl>
                                          <p:spTgt spid="1348658"/>
                                        </p:tgtEl>
                                        <p:attrNameLst>
                                          <p:attrName>style.visibility</p:attrName>
                                        </p:attrNameLst>
                                      </p:cBhvr>
                                      <p:to>
                                        <p:strVal val="hidden"/>
                                      </p:to>
                                    </p:set>
                                  </p:sub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499"/>
                                          </p:stCondLst>
                                        </p:cTn>
                                        <p:tgtEl>
                                          <p:spTgt spid="1348659"/>
                                        </p:tgtEl>
                                        <p:attrNameLst>
                                          <p:attrName>style.visibility</p:attrName>
                                        </p:attrNameLst>
                                      </p:cBhvr>
                                      <p:to>
                                        <p:strVal val="visible"/>
                                      </p:to>
                                    </p:set>
                                  </p:childTnLst>
                                  <p:subTnLst>
                                    <p:set>
                                      <p:cBhvr override="childStyle">
                                        <p:cTn dur="1" fill="hold" display="0" masterRel="nextClick" afterEffect="1"/>
                                        <p:tgtEl>
                                          <p:spTgt spid="1348659"/>
                                        </p:tgtEl>
                                        <p:attrNameLst>
                                          <p:attrName>style.visibility</p:attrName>
                                        </p:attrNameLst>
                                      </p:cBhvr>
                                      <p:to>
                                        <p:strVal val="hidden"/>
                                      </p:to>
                                    </p:set>
                                  </p:sub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348660"/>
                                        </p:tgtEl>
                                        <p:attrNameLst>
                                          <p:attrName>style.visibility</p:attrName>
                                        </p:attrNameLst>
                                      </p:cBhvr>
                                      <p:to>
                                        <p:strVal val="visible"/>
                                      </p:to>
                                    </p:set>
                                  </p:childTnLst>
                                  <p:subTnLst>
                                    <p:set>
                                      <p:cBhvr override="childStyle">
                                        <p:cTn dur="1" fill="hold" display="0" masterRel="nextClick" afterEffect="1"/>
                                        <p:tgtEl>
                                          <p:spTgt spid="1348660"/>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499"/>
                                          </p:stCondLst>
                                        </p:cTn>
                                        <p:tgtEl>
                                          <p:spTgt spid="1348655">
                                            <p:txEl>
                                              <p:pRg st="0" end="0"/>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348653"/>
                                        </p:tgtEl>
                                        <p:attrNameLst>
                                          <p:attrName>style.visibility</p:attrName>
                                        </p:attrNameLst>
                                      </p:cBhvr>
                                      <p:to>
                                        <p:strVal val="visible"/>
                                      </p:to>
                                    </p:set>
                                    <p:animEffect transition="in" filter="dissolve">
                                      <p:cBhvr>
                                        <p:cTn id="72" dur="500"/>
                                        <p:tgtEl>
                                          <p:spTgt spid="134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11" grpId="0" build="p" bldLvl="2" autoUpdateAnimBg="0"/>
      <p:bldP spid="1348634" grpId="0" build="p" autoUpdateAnimBg="0"/>
      <p:bldP spid="1348654" grpId="0" build="p" autoUpdateAnimBg="0"/>
      <p:bldP spid="1348655" grpId="0" build="p" autoUpdateAnimBg="0"/>
      <p:bldP spid="1348658" grpId="0" animBg="1" autoUpdateAnimBg="0"/>
      <p:bldP spid="1348659" grpId="0" animBg="1" autoUpdateAnimBg="0"/>
      <p:bldP spid="1348660"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5" name="Rectangle 1026"/>
          <p:cNvSpPr>
            <a:spLocks noGrp="1" noChangeArrowheads="1"/>
          </p:cNvSpPr>
          <p:nvPr>
            <p:ph type="title"/>
          </p:nvPr>
        </p:nvSpPr>
        <p:spPr/>
        <p:txBody>
          <a:bodyPr/>
          <a:lstStyle/>
          <a:p>
            <a:pPr eaLnBrk="1" hangingPunct="1"/>
            <a:r>
              <a:rPr lang="en-US">
                <a:latin typeface="Calibri" pitchFamily="34" charset="0"/>
              </a:rPr>
              <a:t>Perceptron Examples</a:t>
            </a:r>
          </a:p>
        </p:txBody>
      </p:sp>
      <p:sp>
        <p:nvSpPr>
          <p:cNvPr id="36866" name="Rectangle 1027"/>
          <p:cNvSpPr>
            <a:spLocks noGrp="1" noChangeArrowheads="1"/>
          </p:cNvSpPr>
          <p:nvPr>
            <p:ph idx="1"/>
          </p:nvPr>
        </p:nvSpPr>
        <p:spPr>
          <a:xfrm>
            <a:off x="838200" y="2362200"/>
            <a:ext cx="4114800" cy="1676400"/>
          </a:xfrm>
        </p:spPr>
        <p:txBody>
          <a:bodyPr/>
          <a:lstStyle/>
          <a:p>
            <a:pPr eaLnBrk="1" hangingPunct="1">
              <a:lnSpc>
                <a:spcPct val="80000"/>
              </a:lnSpc>
            </a:pPr>
            <a:r>
              <a:rPr lang="ja-JP" altLang="en-US" sz="3000">
                <a:latin typeface="Calibri" pitchFamily="34" charset="0"/>
              </a:rPr>
              <a:t>“</a:t>
            </a:r>
            <a:r>
              <a:rPr lang="en-US" altLang="ja-JP" sz="3000">
                <a:latin typeface="Calibri" pitchFamily="34" charset="0"/>
              </a:rPr>
              <a:t>OR</a:t>
            </a:r>
            <a:r>
              <a:rPr lang="ja-JP" altLang="en-US" sz="3000">
                <a:latin typeface="Calibri" pitchFamily="34" charset="0"/>
              </a:rPr>
              <a:t>”</a:t>
            </a:r>
            <a:r>
              <a:rPr lang="en-US" altLang="ja-JP" sz="3000">
                <a:latin typeface="Calibri" pitchFamily="34" charset="0"/>
              </a:rPr>
              <a:t> Perceptron:</a:t>
            </a:r>
          </a:p>
          <a:p>
            <a:pPr lvl="1" eaLnBrk="1" hangingPunct="1">
              <a:lnSpc>
                <a:spcPct val="80000"/>
              </a:lnSpc>
            </a:pPr>
            <a:r>
              <a:rPr lang="en-US" sz="2600">
                <a:latin typeface="Calibri" pitchFamily="34" charset="0"/>
              </a:rPr>
              <a:t>inputs are 0 or 1</a:t>
            </a:r>
          </a:p>
          <a:p>
            <a:pPr lvl="1" eaLnBrk="1" hangingPunct="1">
              <a:lnSpc>
                <a:spcPct val="80000"/>
              </a:lnSpc>
            </a:pPr>
            <a:r>
              <a:rPr lang="en-US" sz="2600">
                <a:latin typeface="Calibri" pitchFamily="34" charset="0"/>
              </a:rPr>
              <a:t>output is 1 when</a:t>
            </a:r>
            <a:br>
              <a:rPr lang="en-US" sz="2600">
                <a:latin typeface="Calibri" pitchFamily="34" charset="0"/>
              </a:rPr>
            </a:br>
            <a:r>
              <a:rPr lang="en-US" sz="2600">
                <a:solidFill>
                  <a:srgbClr val="CC3300"/>
                </a:solidFill>
                <a:latin typeface="Calibri" pitchFamily="34" charset="0"/>
              </a:rPr>
              <a:t>either</a:t>
            </a:r>
            <a:r>
              <a:rPr lang="en-US" sz="2600">
                <a:latin typeface="Calibri" pitchFamily="34" charset="0"/>
              </a:rPr>
              <a:t> </a:t>
            </a:r>
            <a:r>
              <a:rPr lang="en-US" sz="2600" b="1" i="1">
                <a:latin typeface="Palatino" charset="0"/>
              </a:rPr>
              <a:t>x</a:t>
            </a:r>
            <a:r>
              <a:rPr lang="en-US" sz="2600" b="1" i="1" baseline="-25000">
                <a:latin typeface="Palatino" charset="0"/>
              </a:rPr>
              <a:t>1</a:t>
            </a:r>
            <a:r>
              <a:rPr lang="en-US" sz="2600">
                <a:latin typeface="Calibri" pitchFamily="34" charset="0"/>
              </a:rPr>
              <a:t> or </a:t>
            </a:r>
            <a:r>
              <a:rPr lang="en-US" sz="2600" b="1" i="1">
                <a:latin typeface="Palatino" charset="0"/>
              </a:rPr>
              <a:t>x</a:t>
            </a:r>
            <a:r>
              <a:rPr lang="en-US" sz="2600" b="1" i="1" baseline="-25000">
                <a:latin typeface="Palatino" charset="0"/>
              </a:rPr>
              <a:t>2</a:t>
            </a:r>
            <a:r>
              <a:rPr lang="en-US" sz="2600">
                <a:latin typeface="Calibri" pitchFamily="34" charset="0"/>
              </a:rPr>
              <a:t> are 1</a:t>
            </a:r>
          </a:p>
        </p:txBody>
      </p:sp>
      <p:sp>
        <p:nvSpPr>
          <p:cNvPr id="29700" name="Text Box 1103"/>
          <p:cNvSpPr txBox="1">
            <a:spLocks noChangeArrowheads="1"/>
          </p:cNvSpPr>
          <p:nvPr/>
        </p:nvSpPr>
        <p:spPr bwMode="auto">
          <a:xfrm>
            <a:off x="6324600" y="2667000"/>
            <a:ext cx="522288"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FF0000"/>
                </a:solidFill>
                <a:latin typeface="Palatino" charset="0"/>
                <a:cs typeface="+mn-cs"/>
              </a:rPr>
              <a:t>???</a:t>
            </a:r>
            <a:endParaRPr lang="en-US" sz="2000" baseline="-25000" smtClean="0">
              <a:solidFill>
                <a:srgbClr val="FF0000"/>
              </a:solidFill>
              <a:latin typeface="Palatino" charset="0"/>
              <a:cs typeface="+mn-cs"/>
            </a:endParaRPr>
          </a:p>
        </p:txBody>
      </p:sp>
      <p:sp>
        <p:nvSpPr>
          <p:cNvPr id="1350681" name="Text Box 1049"/>
          <p:cNvSpPr txBox="1">
            <a:spLocks noChangeArrowheads="1"/>
          </p:cNvSpPr>
          <p:nvPr/>
        </p:nvSpPr>
        <p:spPr bwMode="auto">
          <a:xfrm>
            <a:off x="6324600" y="2646363"/>
            <a:ext cx="718917" cy="400110"/>
          </a:xfrm>
          <a:prstGeom prst="rect">
            <a:avLst/>
          </a:prstGeom>
          <a:solidFill>
            <a:schemeClr val="bg1"/>
          </a:solid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sym typeface="Symbol" charset="0"/>
              </a:rPr>
              <a:t>-0</a:t>
            </a:r>
            <a:r>
              <a:rPr lang="en-US" sz="2000" i="0" smtClean="0">
                <a:solidFill>
                  <a:schemeClr val="folHlink"/>
                </a:solidFill>
                <a:latin typeface="Palatino" charset="0"/>
                <a:cs typeface="+mn-cs"/>
              </a:rPr>
              <a:t>.25</a:t>
            </a:r>
            <a:endParaRPr lang="en-US" sz="2000" i="0" baseline="-25000" smtClean="0">
              <a:solidFill>
                <a:schemeClr val="folHlink"/>
              </a:solidFill>
              <a:latin typeface="Palatino" charset="0"/>
              <a:cs typeface="+mn-cs"/>
            </a:endParaRPr>
          </a:p>
        </p:txBody>
      </p:sp>
      <p:sp>
        <p:nvSpPr>
          <p:cNvPr id="29702" name="Rectangle 1050"/>
          <p:cNvSpPr>
            <a:spLocks noChangeArrowheads="1"/>
          </p:cNvSpPr>
          <p:nvPr/>
        </p:nvSpPr>
        <p:spPr bwMode="auto">
          <a:xfrm>
            <a:off x="838200" y="4267200"/>
            <a:ext cx="4114800" cy="4572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i="0">
                <a:solidFill>
                  <a:srgbClr val="000000"/>
                </a:solidFill>
                <a:latin typeface="Arial" charset="0"/>
                <a:cs typeface="+mn-cs"/>
              </a:rPr>
              <a:t>2D input space</a:t>
            </a:r>
          </a:p>
        </p:txBody>
      </p:sp>
      <p:grpSp>
        <p:nvGrpSpPr>
          <p:cNvPr id="36870" name="Group 1051"/>
          <p:cNvGrpSpPr/>
          <p:nvPr/>
        </p:nvGrpSpPr>
        <p:grpSpPr bwMode="auto">
          <a:xfrm>
            <a:off x="5943600" y="4267200"/>
            <a:ext cx="2222500" cy="2225675"/>
            <a:chOff x="3744" y="2688"/>
            <a:chExt cx="1400" cy="1402"/>
          </a:xfrm>
        </p:grpSpPr>
        <p:sp>
          <p:nvSpPr>
            <p:cNvPr id="29737" name="Line 1052"/>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29738" name="Line 1053"/>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29739" name="Line 1054"/>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9740" name="Line 1055"/>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9741" name="Text Box 1056"/>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29742" name="Text Box 1057"/>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29743" name="Text Box 1058"/>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29744" name="Text Box 1059"/>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29745" name="Text Box 1060"/>
            <p:cNvSpPr txBox="1">
              <a:spLocks noChangeArrowheads="1"/>
            </p:cNvSpPr>
            <p:nvPr/>
          </p:nvSpPr>
          <p:spPr bwMode="auto">
            <a:xfrm>
              <a:off x="3888" y="268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9746" name="Text Box 1061"/>
            <p:cNvSpPr txBox="1">
              <a:spLocks noChangeArrowheads="1"/>
            </p:cNvSpPr>
            <p:nvPr/>
          </p:nvSpPr>
          <p:spPr bwMode="auto">
            <a:xfrm>
              <a:off x="4896" y="360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sp>
          <p:nvSpPr>
            <p:cNvPr id="29747" name="Line 1062"/>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29748" name="Line 1063"/>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grpSp>
        <p:nvGrpSpPr>
          <p:cNvPr id="36871" name="Group 1101"/>
          <p:cNvGrpSpPr/>
          <p:nvPr/>
        </p:nvGrpSpPr>
        <p:grpSpPr bwMode="auto">
          <a:xfrm>
            <a:off x="6400800" y="5181600"/>
            <a:ext cx="838200" cy="762000"/>
            <a:chOff x="4032" y="3264"/>
            <a:chExt cx="528" cy="480"/>
          </a:xfrm>
        </p:grpSpPr>
        <p:sp>
          <p:nvSpPr>
            <p:cNvPr id="29733" name="Oval 1065"/>
            <p:cNvSpPr>
              <a:spLocks noChangeArrowheads="1"/>
            </p:cNvSpPr>
            <p:nvPr/>
          </p:nvSpPr>
          <p:spPr bwMode="auto">
            <a:xfrm>
              <a:off x="451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29734" name="Oval 1066"/>
            <p:cNvSpPr>
              <a:spLocks noChangeArrowheads="1"/>
            </p:cNvSpPr>
            <p:nvPr/>
          </p:nvSpPr>
          <p:spPr bwMode="auto">
            <a:xfrm>
              <a:off x="403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29735" name="Oval 1067"/>
            <p:cNvSpPr>
              <a:spLocks noChangeArrowheads="1"/>
            </p:cNvSpPr>
            <p:nvPr/>
          </p:nvSpPr>
          <p:spPr bwMode="auto">
            <a:xfrm>
              <a:off x="4512" y="3696"/>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29736" name="Oval 1068"/>
            <p:cNvSpPr>
              <a:spLocks noChangeArrowheads="1"/>
            </p:cNvSpPr>
            <p:nvPr/>
          </p:nvSpPr>
          <p:spPr bwMode="auto">
            <a:xfrm>
              <a:off x="403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sp>
        <p:nvSpPr>
          <p:cNvPr id="1350701" name="Line 1069"/>
          <p:cNvSpPr>
            <a:spLocks noChangeShapeType="1"/>
          </p:cNvSpPr>
          <p:nvPr/>
        </p:nvSpPr>
        <p:spPr bwMode="auto">
          <a:xfrm>
            <a:off x="6248400" y="5410200"/>
            <a:ext cx="762000" cy="685800"/>
          </a:xfrm>
          <a:prstGeom prst="line">
            <a:avLst/>
          </a:prstGeom>
          <a:noFill/>
          <a:ln w="28575">
            <a:solidFill>
              <a:schemeClr val="folHlink"/>
            </a:solidFill>
            <a:miter lim="800000"/>
          </a:ln>
          <a:effectLst/>
        </p:spPr>
        <p:txBody>
          <a:bodyPr wrap="none"/>
          <a:lstStyle/>
          <a:p>
            <a:pPr>
              <a:defRPr/>
            </a:pPr>
            <a:endParaRPr lang="en-US">
              <a:cs typeface="+mn-cs"/>
            </a:endParaRPr>
          </a:p>
        </p:txBody>
      </p:sp>
      <p:sp>
        <p:nvSpPr>
          <p:cNvPr id="29706" name="Rectangle 1070"/>
          <p:cNvSpPr>
            <a:spLocks noChangeArrowheads="1"/>
          </p:cNvSpPr>
          <p:nvPr/>
        </p:nvSpPr>
        <p:spPr bwMode="auto">
          <a:xfrm>
            <a:off x="838200" y="4724400"/>
            <a:ext cx="4114800" cy="762000"/>
          </a:xfrm>
          <a:prstGeom prst="rect">
            <a:avLst/>
          </a:prstGeom>
          <a:noFill/>
          <a:ln>
            <a:noFill/>
          </a:ln>
          <a:effectLst/>
        </p:spPr>
        <p:txBody>
          <a:bodyPr/>
          <a:lstStyle/>
          <a:p>
            <a:pPr marL="742950" lvl="1" indent="-285750">
              <a:spcBef>
                <a:spcPct val="10000"/>
              </a:spcBef>
              <a:buClr>
                <a:schemeClr val="tx1"/>
              </a:buClr>
              <a:buSzPct val="75000"/>
              <a:buFontTx/>
              <a:buChar char="–"/>
              <a:defRPr/>
            </a:pPr>
            <a:r>
              <a:rPr lang="en-US" b="0" i="0">
                <a:solidFill>
                  <a:srgbClr val="000000"/>
                </a:solidFill>
                <a:latin typeface="Arial" charset="0"/>
                <a:cs typeface="+mn-cs"/>
              </a:rPr>
              <a:t>4 possible</a:t>
            </a:r>
            <a:br>
              <a:rPr lang="en-US" b="0" i="0">
                <a:solidFill>
                  <a:srgbClr val="000000"/>
                </a:solidFill>
                <a:latin typeface="Arial" charset="0"/>
                <a:cs typeface="+mn-cs"/>
              </a:rPr>
            </a:br>
            <a:r>
              <a:rPr lang="en-US" b="0" i="0">
                <a:solidFill>
                  <a:srgbClr val="000000"/>
                </a:solidFill>
                <a:latin typeface="Arial" charset="0"/>
                <a:cs typeface="+mn-cs"/>
              </a:rPr>
              <a:t>data points</a:t>
            </a:r>
          </a:p>
        </p:txBody>
      </p:sp>
      <p:sp>
        <p:nvSpPr>
          <p:cNvPr id="29707" name="Rectangle 1071"/>
          <p:cNvSpPr>
            <a:spLocks noChangeArrowheads="1"/>
          </p:cNvSpPr>
          <p:nvPr/>
        </p:nvSpPr>
        <p:spPr bwMode="auto">
          <a:xfrm>
            <a:off x="838200" y="5486400"/>
            <a:ext cx="4114800" cy="762000"/>
          </a:xfrm>
          <a:prstGeom prst="rect">
            <a:avLst/>
          </a:prstGeom>
          <a:noFill/>
          <a:ln>
            <a:noFill/>
          </a:ln>
          <a:effectLst/>
        </p:spPr>
        <p:txBody>
          <a:bodyPr/>
          <a:lstStyle/>
          <a:p>
            <a:pPr marL="742950" lvl="1" indent="-285750">
              <a:spcBef>
                <a:spcPct val="10000"/>
              </a:spcBef>
              <a:buClr>
                <a:schemeClr val="tx1"/>
              </a:buClr>
              <a:buSzPct val="75000"/>
              <a:buFontTx/>
              <a:buChar char="–"/>
              <a:defRPr/>
            </a:pPr>
            <a:r>
              <a:rPr lang="en-US" b="0" i="0">
                <a:solidFill>
                  <a:srgbClr val="000000"/>
                </a:solidFill>
                <a:latin typeface="Arial" charset="0"/>
                <a:cs typeface="+mn-cs"/>
              </a:rPr>
              <a:t>threshold</a:t>
            </a:r>
            <a:br>
              <a:rPr lang="en-US" b="0" i="0">
                <a:solidFill>
                  <a:srgbClr val="000000"/>
                </a:solidFill>
                <a:latin typeface="Arial" charset="0"/>
                <a:cs typeface="+mn-cs"/>
              </a:rPr>
            </a:br>
            <a:r>
              <a:rPr lang="en-US" b="0" i="0">
                <a:solidFill>
                  <a:srgbClr val="000000"/>
                </a:solidFill>
                <a:latin typeface="Arial" charset="0"/>
                <a:cs typeface="+mn-cs"/>
              </a:rPr>
              <a:t>is like a separating line</a:t>
            </a:r>
          </a:p>
        </p:txBody>
      </p:sp>
      <p:sp>
        <p:nvSpPr>
          <p:cNvPr id="1350704" name="AutoShape 1072"/>
          <p:cNvSpPr>
            <a:spLocks noChangeArrowheads="1"/>
          </p:cNvSpPr>
          <p:nvPr/>
        </p:nvSpPr>
        <p:spPr bwMode="auto">
          <a:xfrm>
            <a:off x="3505200" y="5257800"/>
            <a:ext cx="2286000" cy="609600"/>
          </a:xfrm>
          <a:prstGeom prst="wedgeRectCallout">
            <a:avLst>
              <a:gd name="adj1" fmla="val 77500"/>
              <a:gd name="adj2" fmla="val 53384"/>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.5*0+.5*0-.25*1</a:t>
            </a:r>
          </a:p>
          <a:p>
            <a:pPr>
              <a:defRPr/>
            </a:pPr>
            <a:r>
              <a:rPr lang="en-US" sz="1600" i="0">
                <a:solidFill>
                  <a:srgbClr val="000000"/>
                </a:solidFill>
                <a:latin typeface="Courier New" charset="0"/>
                <a:cs typeface="+mn-cs"/>
              </a:rPr>
              <a:t>=-.25 </a:t>
            </a:r>
            <a:r>
              <a:rPr lang="en-US" sz="1600" i="0">
                <a:solidFill>
                  <a:srgbClr val="FF7C80"/>
                </a:solidFill>
                <a:latin typeface="Courier New" charset="0"/>
                <a:cs typeface="+mn-cs"/>
              </a:rPr>
              <a:t>output = 0</a:t>
            </a:r>
            <a:endParaRPr lang="en-US" b="0" i="0">
              <a:cs typeface="+mn-cs"/>
            </a:endParaRPr>
          </a:p>
        </p:txBody>
      </p:sp>
      <p:sp>
        <p:nvSpPr>
          <p:cNvPr id="1350705" name="AutoShape 1073"/>
          <p:cNvSpPr>
            <a:spLocks noChangeArrowheads="1"/>
          </p:cNvSpPr>
          <p:nvPr/>
        </p:nvSpPr>
        <p:spPr bwMode="auto">
          <a:xfrm>
            <a:off x="6705600" y="4267200"/>
            <a:ext cx="2286000" cy="609600"/>
          </a:xfrm>
          <a:prstGeom prst="wedgeRectCallout">
            <a:avLst>
              <a:gd name="adj1" fmla="val -28056"/>
              <a:gd name="adj2" fmla="val 101301"/>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.5*1+.5*1-.25*1</a:t>
            </a:r>
          </a:p>
          <a:p>
            <a:pPr>
              <a:defRPr/>
            </a:pPr>
            <a:r>
              <a:rPr lang="en-US" sz="1600" i="0">
                <a:solidFill>
                  <a:srgbClr val="000000"/>
                </a:solidFill>
                <a:latin typeface="Courier New" charset="0"/>
                <a:cs typeface="+mn-cs"/>
              </a:rPr>
              <a:t>=.75 </a:t>
            </a:r>
            <a:r>
              <a:rPr lang="en-US" sz="1600" i="0">
                <a:solidFill>
                  <a:schemeClr val="tx2"/>
                </a:solidFill>
                <a:latin typeface="Courier New" charset="0"/>
                <a:cs typeface="+mn-cs"/>
              </a:rPr>
              <a:t>output = 1</a:t>
            </a:r>
            <a:endParaRPr lang="en-US" b="0" i="0">
              <a:solidFill>
                <a:schemeClr val="tx2"/>
              </a:solidFill>
              <a:cs typeface="+mn-cs"/>
            </a:endParaRPr>
          </a:p>
        </p:txBody>
      </p:sp>
      <p:sp>
        <p:nvSpPr>
          <p:cNvPr id="1350706" name="AutoShape 1074"/>
          <p:cNvSpPr>
            <a:spLocks noChangeArrowheads="1"/>
          </p:cNvSpPr>
          <p:nvPr/>
        </p:nvSpPr>
        <p:spPr bwMode="auto">
          <a:xfrm>
            <a:off x="3886200" y="4343400"/>
            <a:ext cx="2286000" cy="609600"/>
          </a:xfrm>
          <a:prstGeom prst="wedgeRectCallout">
            <a:avLst>
              <a:gd name="adj1" fmla="val 60278"/>
              <a:gd name="adj2" fmla="val 86718"/>
            </a:avLst>
          </a:prstGeom>
          <a:solidFill>
            <a:schemeClr val="accent1"/>
          </a:solidFill>
          <a:ln w="9525">
            <a:solidFill>
              <a:schemeClr val="tx1"/>
            </a:solidFill>
            <a:miter lim="800000"/>
          </a:ln>
          <a:effectLst/>
        </p:spPr>
        <p:txBody>
          <a:bodyPr/>
          <a:lstStyle/>
          <a:p>
            <a:pPr>
              <a:defRPr/>
            </a:pPr>
            <a:r>
              <a:rPr lang="en-US" sz="1600" i="0">
                <a:solidFill>
                  <a:srgbClr val="000000"/>
                </a:solidFill>
                <a:latin typeface="Courier New" charset="0"/>
                <a:cs typeface="+mn-cs"/>
              </a:rPr>
              <a:t>.5*1+.5*0-.25*1</a:t>
            </a:r>
          </a:p>
          <a:p>
            <a:pPr>
              <a:defRPr/>
            </a:pPr>
            <a:r>
              <a:rPr lang="en-US" sz="1600" i="0">
                <a:solidFill>
                  <a:srgbClr val="000000"/>
                </a:solidFill>
                <a:latin typeface="Courier New" charset="0"/>
                <a:cs typeface="+mn-cs"/>
              </a:rPr>
              <a:t>=.25 </a:t>
            </a:r>
            <a:r>
              <a:rPr lang="en-US" sz="1600" i="0">
                <a:solidFill>
                  <a:schemeClr val="tx2"/>
                </a:solidFill>
                <a:latin typeface="Courier New" charset="0"/>
                <a:cs typeface="+mn-cs"/>
              </a:rPr>
              <a:t>output = 1</a:t>
            </a:r>
            <a:endParaRPr lang="en-US" b="0" i="0">
              <a:solidFill>
                <a:schemeClr val="tx2"/>
              </a:solidFill>
              <a:cs typeface="+mn-cs"/>
            </a:endParaRPr>
          </a:p>
        </p:txBody>
      </p:sp>
      <p:grpSp>
        <p:nvGrpSpPr>
          <p:cNvPr id="36878" name="Group 1075"/>
          <p:cNvGrpSpPr/>
          <p:nvPr/>
        </p:nvGrpSpPr>
        <p:grpSpPr bwMode="auto">
          <a:xfrm>
            <a:off x="5029200" y="2971800"/>
            <a:ext cx="3586163" cy="1235075"/>
            <a:chOff x="3168" y="3120"/>
            <a:chExt cx="2259" cy="778"/>
          </a:xfrm>
        </p:grpSpPr>
        <p:grpSp>
          <p:nvGrpSpPr>
            <p:cNvPr id="36882" name="Group 1076"/>
            <p:cNvGrpSpPr/>
            <p:nvPr/>
          </p:nvGrpSpPr>
          <p:grpSpPr bwMode="auto">
            <a:xfrm>
              <a:off x="4760" y="3326"/>
              <a:ext cx="667" cy="250"/>
              <a:chOff x="2840" y="3422"/>
              <a:chExt cx="667" cy="250"/>
            </a:xfrm>
          </p:grpSpPr>
          <p:cxnSp>
            <p:nvCxnSpPr>
              <p:cNvPr id="29731" name="AutoShape 1077"/>
              <p:cNvCxnSpPr>
                <a:cxnSpLocks noChangeShapeType="1"/>
                <a:stCxn id="29719" idx="6"/>
              </p:cNvCxnSpPr>
              <p:nvPr/>
            </p:nvCxnSpPr>
            <p:spPr bwMode="auto">
              <a:xfrm>
                <a:off x="2840" y="3576"/>
                <a:ext cx="464" cy="0"/>
              </a:xfrm>
              <a:prstGeom prst="straightConnector1">
                <a:avLst/>
              </a:prstGeom>
              <a:noFill/>
              <a:ln w="25400">
                <a:solidFill>
                  <a:schemeClr val="tx1"/>
                </a:solidFill>
                <a:miter lim="800000"/>
                <a:tailEnd type="triangle" w="med" len="sm"/>
              </a:ln>
              <a:effectLst/>
            </p:spPr>
          </p:cxnSp>
          <p:sp>
            <p:nvSpPr>
              <p:cNvPr id="29732" name="Text Box 1078"/>
              <p:cNvSpPr txBox="1">
                <a:spLocks noChangeArrowheads="1"/>
              </p:cNvSpPr>
              <p:nvPr/>
            </p:nvSpPr>
            <p:spPr bwMode="auto">
              <a:xfrm>
                <a:off x="3302" y="3422"/>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grpSp>
          <p:nvGrpSpPr>
            <p:cNvPr id="36883" name="Group 1079"/>
            <p:cNvGrpSpPr/>
            <p:nvPr/>
          </p:nvGrpSpPr>
          <p:grpSpPr bwMode="auto">
            <a:xfrm>
              <a:off x="3687" y="3152"/>
              <a:ext cx="423" cy="710"/>
              <a:chOff x="1767" y="3248"/>
              <a:chExt cx="423" cy="710"/>
            </a:xfrm>
          </p:grpSpPr>
          <p:sp>
            <p:nvSpPr>
              <p:cNvPr id="29729" name="Text Box 1080"/>
              <p:cNvSpPr txBox="1">
                <a:spLocks noChangeArrowheads="1"/>
              </p:cNvSpPr>
              <p:nvPr/>
            </p:nvSpPr>
            <p:spPr bwMode="auto">
              <a:xfrm>
                <a:off x="1767" y="3248"/>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sp>
            <p:nvSpPr>
              <p:cNvPr id="29730" name="Text Box 1081"/>
              <p:cNvSpPr txBox="1">
                <a:spLocks noChangeArrowheads="1"/>
              </p:cNvSpPr>
              <p:nvPr/>
            </p:nvSpPr>
            <p:spPr bwMode="auto">
              <a:xfrm>
                <a:off x="1872" y="3706"/>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grpSp>
        <p:grpSp>
          <p:nvGrpSpPr>
            <p:cNvPr id="36884" name="Group 1082"/>
            <p:cNvGrpSpPr/>
            <p:nvPr/>
          </p:nvGrpSpPr>
          <p:grpSpPr bwMode="auto">
            <a:xfrm>
              <a:off x="3168" y="3120"/>
              <a:ext cx="1144" cy="778"/>
              <a:chOff x="2832" y="1920"/>
              <a:chExt cx="1144" cy="778"/>
            </a:xfrm>
          </p:grpSpPr>
          <p:cxnSp>
            <p:nvCxnSpPr>
              <p:cNvPr id="29725" name="AutoShape 1083"/>
              <p:cNvCxnSpPr>
                <a:cxnSpLocks noChangeShapeType="1"/>
              </p:cNvCxnSpPr>
              <p:nvPr/>
            </p:nvCxnSpPr>
            <p:spPr bwMode="auto">
              <a:xfrm>
                <a:off x="3120" y="2112"/>
                <a:ext cx="856" cy="168"/>
              </a:xfrm>
              <a:prstGeom prst="straightConnector1">
                <a:avLst/>
              </a:prstGeom>
              <a:noFill/>
              <a:ln w="25400">
                <a:solidFill>
                  <a:schemeClr val="tx1"/>
                </a:solidFill>
                <a:miter lim="800000"/>
                <a:tailEnd type="triangle" w="med" len="sm"/>
              </a:ln>
              <a:effectLst/>
            </p:spPr>
          </p:cxnSp>
          <p:cxnSp>
            <p:nvCxnSpPr>
              <p:cNvPr id="29726" name="AutoShape 1084"/>
              <p:cNvCxnSpPr>
                <a:cxnSpLocks noChangeShapeType="1"/>
              </p:cNvCxnSpPr>
              <p:nvPr/>
            </p:nvCxnSpPr>
            <p:spPr bwMode="auto">
              <a:xfrm flipV="1">
                <a:off x="3168" y="2280"/>
                <a:ext cx="808" cy="312"/>
              </a:xfrm>
              <a:prstGeom prst="straightConnector1">
                <a:avLst/>
              </a:prstGeom>
              <a:noFill/>
              <a:ln w="25400">
                <a:solidFill>
                  <a:schemeClr val="tx1"/>
                </a:solidFill>
                <a:miter lim="800000"/>
                <a:tailEnd type="triangle" w="med" len="sm"/>
              </a:ln>
              <a:effectLst/>
            </p:spPr>
          </p:cxnSp>
          <p:sp>
            <p:nvSpPr>
              <p:cNvPr id="29727" name="Text Box 1085"/>
              <p:cNvSpPr txBox="1">
                <a:spLocks noChangeArrowheads="1"/>
              </p:cNvSpPr>
              <p:nvPr/>
            </p:nvSpPr>
            <p:spPr bwMode="auto">
              <a:xfrm>
                <a:off x="2832" y="192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29728" name="Text Box 1086"/>
              <p:cNvSpPr txBox="1">
                <a:spLocks noChangeArrowheads="1"/>
              </p:cNvSpPr>
              <p:nvPr/>
            </p:nvSpPr>
            <p:spPr bwMode="auto">
              <a:xfrm>
                <a:off x="2832" y="244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grpSp>
        <p:grpSp>
          <p:nvGrpSpPr>
            <p:cNvPr id="36885" name="Group 1087"/>
            <p:cNvGrpSpPr/>
            <p:nvPr/>
          </p:nvGrpSpPr>
          <p:grpSpPr bwMode="auto">
            <a:xfrm>
              <a:off x="4320" y="3264"/>
              <a:ext cx="432" cy="432"/>
              <a:chOff x="2400" y="3360"/>
              <a:chExt cx="432" cy="432"/>
            </a:xfrm>
          </p:grpSpPr>
          <p:sp>
            <p:nvSpPr>
              <p:cNvPr id="29719" name="Oval 1088"/>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36887" name="Group 1089"/>
              <p:cNvGrpSpPr/>
              <p:nvPr/>
            </p:nvGrpSpPr>
            <p:grpSpPr bwMode="auto">
              <a:xfrm>
                <a:off x="2424" y="3480"/>
                <a:ext cx="384" cy="192"/>
                <a:chOff x="4032" y="3552"/>
                <a:chExt cx="384" cy="192"/>
              </a:xfrm>
            </p:grpSpPr>
            <p:sp>
              <p:nvSpPr>
                <p:cNvPr id="29722" name="Line 1090"/>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9723" name="Line 1091"/>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9724" name="Line 1092"/>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29721" name="Text Box 1093"/>
              <p:cNvSpPr txBox="1">
                <a:spLocks noChangeArrowheads="1"/>
              </p:cNvSpPr>
              <p:nvPr/>
            </p:nvSpPr>
            <p:spPr bwMode="auto">
              <a:xfrm>
                <a:off x="2544" y="3456"/>
                <a:ext cx="11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grpSp>
        <p:nvGrpSpPr>
          <p:cNvPr id="36879" name="Group 1102"/>
          <p:cNvGrpSpPr/>
          <p:nvPr/>
        </p:nvGrpSpPr>
        <p:grpSpPr bwMode="auto">
          <a:xfrm>
            <a:off x="5562600" y="2209800"/>
            <a:ext cx="1282700" cy="1333500"/>
            <a:chOff x="3504" y="1392"/>
            <a:chExt cx="808" cy="840"/>
          </a:xfrm>
        </p:grpSpPr>
        <p:cxnSp>
          <p:nvCxnSpPr>
            <p:cNvPr id="29713" name="AutoShape 1047"/>
            <p:cNvCxnSpPr>
              <a:cxnSpLocks noChangeShapeType="1"/>
            </p:cNvCxnSpPr>
            <p:nvPr/>
          </p:nvCxnSpPr>
          <p:spPr bwMode="auto">
            <a:xfrm>
              <a:off x="3696" y="1632"/>
              <a:ext cx="616" cy="600"/>
            </a:xfrm>
            <a:prstGeom prst="straightConnector1">
              <a:avLst/>
            </a:prstGeom>
            <a:noFill/>
            <a:ln w="25400">
              <a:solidFill>
                <a:schemeClr val="folHlink"/>
              </a:solidFill>
              <a:miter lim="800000"/>
              <a:tailEnd type="triangle" w="med" len="sm"/>
            </a:ln>
            <a:effectLst/>
          </p:spPr>
        </p:cxnSp>
        <p:sp>
          <p:nvSpPr>
            <p:cNvPr id="29714" name="Text Box 1048"/>
            <p:cNvSpPr txBox="1">
              <a:spLocks noChangeArrowheads="1"/>
            </p:cNvSpPr>
            <p:nvPr/>
          </p:nvSpPr>
          <p:spPr bwMode="auto">
            <a:xfrm>
              <a:off x="3504" y="1392"/>
              <a:ext cx="295"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rPr>
                <a:t>+1</a:t>
              </a:r>
              <a:endParaRPr lang="en-US" sz="2000" i="0" baseline="-25000" smtClean="0">
                <a:solidFill>
                  <a:schemeClr val="folHlink"/>
                </a:solidFill>
                <a:latin typeface="Palatino" charset="0"/>
                <a:cs typeface="+mn-cs"/>
              </a:endParaRPr>
            </a:p>
          </p:txBody>
        </p: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50681"/>
                                        </p:tgtEl>
                                        <p:attrNameLst>
                                          <p:attrName>style.visibility</p:attrName>
                                        </p:attrNameLst>
                                      </p:cBhvr>
                                      <p:to>
                                        <p:strVal val="visible"/>
                                      </p:to>
                                    </p:set>
                                    <p:anim calcmode="lin" valueType="num">
                                      <p:cBhvr additive="base">
                                        <p:cTn id="7" dur="500" fill="hold"/>
                                        <p:tgtEl>
                                          <p:spTgt spid="1350681"/>
                                        </p:tgtEl>
                                        <p:attrNameLst>
                                          <p:attrName>ppt_x</p:attrName>
                                        </p:attrNameLst>
                                      </p:cBhvr>
                                      <p:tavLst>
                                        <p:tav tm="0">
                                          <p:val>
                                            <p:strVal val="1+#ppt_w/2"/>
                                          </p:val>
                                        </p:tav>
                                        <p:tav tm="100000">
                                          <p:val>
                                            <p:strVal val="#ppt_x"/>
                                          </p:val>
                                        </p:tav>
                                      </p:tavLst>
                                    </p:anim>
                                    <p:anim calcmode="lin" valueType="num">
                                      <p:cBhvr additive="base">
                                        <p:cTn id="8" dur="500" fill="hold"/>
                                        <p:tgtEl>
                                          <p:spTgt spid="13506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50704"/>
                                        </p:tgtEl>
                                        <p:attrNameLst>
                                          <p:attrName>style.visibility</p:attrName>
                                        </p:attrNameLst>
                                      </p:cBhvr>
                                      <p:to>
                                        <p:strVal val="visible"/>
                                      </p:to>
                                    </p:set>
                                  </p:childTnLst>
                                  <p:subTnLst>
                                    <p:set>
                                      <p:cBhvr override="childStyle">
                                        <p:cTn dur="1" fill="hold" display="0" masterRel="nextClick" afterEffect="1"/>
                                        <p:tgtEl>
                                          <p:spTgt spid="135070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50705"/>
                                        </p:tgtEl>
                                        <p:attrNameLst>
                                          <p:attrName>style.visibility</p:attrName>
                                        </p:attrNameLst>
                                      </p:cBhvr>
                                      <p:to>
                                        <p:strVal val="visible"/>
                                      </p:to>
                                    </p:set>
                                  </p:childTnLst>
                                  <p:subTnLst>
                                    <p:set>
                                      <p:cBhvr override="childStyle">
                                        <p:cTn dur="1" fill="hold" display="0" masterRel="nextClick" afterEffect="1"/>
                                        <p:tgtEl>
                                          <p:spTgt spid="1350705"/>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350706"/>
                                        </p:tgtEl>
                                        <p:attrNameLst>
                                          <p:attrName>style.visibility</p:attrName>
                                        </p:attrNameLst>
                                      </p:cBhvr>
                                      <p:to>
                                        <p:strVal val="visible"/>
                                      </p:to>
                                    </p:set>
                                  </p:childTnLst>
                                  <p:subTnLst>
                                    <p:set>
                                      <p:cBhvr override="childStyle">
                                        <p:cTn dur="1" fill="hold" display="0" masterRel="nextClick" afterEffect="1"/>
                                        <p:tgtEl>
                                          <p:spTgt spid="135070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50701"/>
                                        </p:tgtEl>
                                        <p:attrNameLst>
                                          <p:attrName>style.visibility</p:attrName>
                                        </p:attrNameLst>
                                      </p:cBhvr>
                                      <p:to>
                                        <p:strVal val="visible"/>
                                      </p:to>
                                    </p:set>
                                    <p:animEffect transition="in" filter="dissolve">
                                      <p:cBhvr>
                                        <p:cTn id="25" dur="500"/>
                                        <p:tgtEl>
                                          <p:spTgt spid="1350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81" grpId="0" animBg="1" autoUpdateAnimBg="0"/>
      <p:bldP spid="1350704" grpId="0" animBg="1" autoUpdateAnimBg="0"/>
      <p:bldP spid="1350705" grpId="0" animBg="1" autoUpdateAnimBg="0"/>
      <p:bldP spid="1350706"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a:xfrm>
            <a:off x="457200" y="0"/>
            <a:ext cx="8229600" cy="1219200"/>
          </a:xfrm>
        </p:spPr>
        <p:txBody>
          <a:bodyPr/>
          <a:lstStyle/>
          <a:p>
            <a:pPr eaLnBrk="1" hangingPunct="1"/>
            <a:r>
              <a:rPr lang="en-US">
                <a:latin typeface="Calibri" pitchFamily="34" charset="0"/>
              </a:rPr>
              <a:t>Perceptron Learning</a:t>
            </a:r>
          </a:p>
        </p:txBody>
      </p:sp>
      <p:sp>
        <p:nvSpPr>
          <p:cNvPr id="1262595" name="Rectangle 3"/>
          <p:cNvSpPr>
            <a:spLocks noGrp="1" noChangeArrowheads="1"/>
          </p:cNvSpPr>
          <p:nvPr>
            <p:ph idx="1"/>
          </p:nvPr>
        </p:nvSpPr>
        <p:spPr>
          <a:xfrm>
            <a:off x="457200" y="1371600"/>
            <a:ext cx="8229600" cy="5181600"/>
          </a:xfrm>
        </p:spPr>
        <p:txBody>
          <a:bodyPr rtlCol="0">
            <a:normAutofit lnSpcReduction="10000"/>
          </a:bodyPr>
          <a:lstStyle/>
          <a:p>
            <a:pPr eaLnBrk="1" hangingPunct="1">
              <a:spcAft>
                <a:spcPts val="0"/>
              </a:spcAft>
              <a:buFont typeface="Arial" pitchFamily="34" charset="0"/>
              <a:buNone/>
              <a:defRPr/>
            </a:pPr>
            <a:r>
              <a:rPr lang="en-US" b="1" i="1" smtClean="0">
                <a:solidFill>
                  <a:srgbClr val="FF0000"/>
                </a:solidFill>
                <a:ea typeface="+mn-ea"/>
                <a:cs typeface="+mn-cs"/>
              </a:rPr>
              <a:t>How are the weights learned by a Perceptron?</a:t>
            </a:r>
          </a:p>
          <a:p>
            <a:pPr eaLnBrk="1" hangingPunct="1">
              <a:spcAft>
                <a:spcPts val="0"/>
              </a:spcAft>
              <a:buFont typeface="Arial" pitchFamily="34" charset="0"/>
              <a:buChar char="•"/>
              <a:defRPr/>
            </a:pPr>
            <a:r>
              <a:rPr lang="en-US" smtClean="0">
                <a:ea typeface="+mn-ea"/>
                <a:cs typeface="+mn-cs"/>
              </a:rPr>
              <a:t>Programmer specifies:</a:t>
            </a:r>
          </a:p>
          <a:p>
            <a:pPr lvl="1" eaLnBrk="1" hangingPunct="1">
              <a:spcAft>
                <a:spcPts val="0"/>
              </a:spcAft>
              <a:buFont typeface="Arial" pitchFamily="34" charset="0"/>
              <a:buChar char="–"/>
              <a:defRPr/>
            </a:pPr>
            <a:r>
              <a:rPr lang="en-US" smtClean="0">
                <a:ea typeface="+mn-ea"/>
              </a:rPr>
              <a:t>numbers of units in each layer</a:t>
            </a:r>
          </a:p>
          <a:p>
            <a:pPr lvl="1" eaLnBrk="1" hangingPunct="1">
              <a:spcAft>
                <a:spcPts val="0"/>
              </a:spcAft>
              <a:buFont typeface="Arial" pitchFamily="34" charset="0"/>
              <a:buChar char="–"/>
              <a:defRPr/>
            </a:pPr>
            <a:r>
              <a:rPr lang="en-US" smtClean="0">
                <a:ea typeface="+mn-ea"/>
              </a:rPr>
              <a:t>connectivity between units</a:t>
            </a:r>
          </a:p>
          <a:p>
            <a:pPr eaLnBrk="1" hangingPunct="1">
              <a:spcAft>
                <a:spcPts val="0"/>
              </a:spcAft>
              <a:buFont typeface="Arial" pitchFamily="34" charset="0"/>
              <a:buChar char="•"/>
              <a:defRPr/>
            </a:pPr>
            <a:r>
              <a:rPr lang="en-US" smtClean="0">
                <a:ea typeface="+mn-ea"/>
                <a:cs typeface="+mn-cs"/>
              </a:rPr>
              <a:t>Only unknown is the set of weights</a:t>
            </a:r>
          </a:p>
          <a:p>
            <a:pPr eaLnBrk="1" hangingPunct="1">
              <a:spcAft>
                <a:spcPts val="0"/>
              </a:spcAft>
              <a:buFont typeface="Arial" pitchFamily="34" charset="0"/>
              <a:buChar char="•"/>
              <a:defRPr/>
            </a:pPr>
            <a:r>
              <a:rPr lang="en-US" smtClean="0">
                <a:ea typeface="+mn-ea"/>
                <a:cs typeface="+mn-cs"/>
              </a:rPr>
              <a:t>Learning of weights is </a:t>
            </a:r>
            <a:r>
              <a:rPr lang="en-US" i="1" smtClean="0">
                <a:ea typeface="+mn-ea"/>
                <a:cs typeface="+mn-cs"/>
              </a:rPr>
              <a:t>supervised</a:t>
            </a:r>
          </a:p>
          <a:p>
            <a:pPr lvl="1" eaLnBrk="1" hangingPunct="1">
              <a:spcAft>
                <a:spcPts val="0"/>
              </a:spcAft>
              <a:buFont typeface="Arial" pitchFamily="34" charset="0"/>
              <a:buChar char="–"/>
              <a:defRPr/>
            </a:pPr>
            <a:r>
              <a:rPr lang="en-US" smtClean="0">
                <a:ea typeface="+mn-ea"/>
              </a:rPr>
              <a:t>for each training example</a:t>
            </a:r>
            <a:br>
              <a:rPr lang="en-US" smtClean="0">
                <a:ea typeface="+mn-ea"/>
              </a:rPr>
            </a:br>
            <a:r>
              <a:rPr lang="en-US" smtClean="0">
                <a:ea typeface="+mn-ea"/>
              </a:rPr>
              <a:t>a </a:t>
            </a:r>
            <a:r>
              <a:rPr lang="en-US" sz="2400" smtClean="0">
                <a:ea typeface="+mn-ea"/>
              </a:rPr>
              <a:t>list of values for each input units of the network</a:t>
            </a:r>
            <a:endParaRPr lang="en-US" sz="2000" smtClean="0">
              <a:ea typeface="+mn-ea"/>
            </a:endParaRPr>
          </a:p>
          <a:p>
            <a:pPr lvl="1" eaLnBrk="1" hangingPunct="1">
              <a:spcAft>
                <a:spcPts val="0"/>
              </a:spcAft>
              <a:buFont typeface="Arial" pitchFamily="34" charset="0"/>
              <a:buChar char="–"/>
              <a:defRPr/>
            </a:pPr>
            <a:r>
              <a:rPr lang="en-US" smtClean="0">
                <a:ea typeface="+mn-ea"/>
              </a:rPr>
              <a:t>the correct output is given</a:t>
            </a:r>
            <a:br>
              <a:rPr lang="en-US" smtClean="0">
                <a:ea typeface="+mn-ea"/>
              </a:rPr>
            </a:br>
            <a:r>
              <a:rPr lang="en-US" smtClean="0">
                <a:ea typeface="+mn-ea"/>
              </a:rPr>
              <a:t>a </a:t>
            </a:r>
            <a:r>
              <a:rPr lang="en-US" sz="2400" smtClean="0">
                <a:ea typeface="+mn-ea"/>
              </a:rPr>
              <a:t>list of values for the desired output of all output units</a:t>
            </a:r>
            <a:endParaRPr lang="en-US" sz="2000" smtClean="0">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2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259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6259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625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259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6259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6259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2625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2595" grpId="0" build="p" bldLvl="2"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a:xfrm>
            <a:off x="457200" y="0"/>
            <a:ext cx="8229600" cy="1066800"/>
          </a:xfrm>
        </p:spPr>
        <p:txBody>
          <a:bodyPr/>
          <a:lstStyle/>
          <a:p>
            <a:pPr eaLnBrk="1" hangingPunct="1"/>
            <a:r>
              <a:rPr lang="en-US">
                <a:latin typeface="Calibri" pitchFamily="34" charset="0"/>
              </a:rPr>
              <a:t>Perceptron Learning Algorithm</a:t>
            </a:r>
          </a:p>
        </p:txBody>
      </p:sp>
      <p:sp>
        <p:nvSpPr>
          <p:cNvPr id="1264643" name="Rectangle 3"/>
          <p:cNvSpPr>
            <a:spLocks noGrp="1" noChangeArrowheads="1"/>
          </p:cNvSpPr>
          <p:nvPr>
            <p:ph idx="1"/>
          </p:nvPr>
        </p:nvSpPr>
        <p:spPr>
          <a:xfrm>
            <a:off x="457200" y="1219200"/>
            <a:ext cx="8382000" cy="5638800"/>
          </a:xfrm>
        </p:spPr>
        <p:txBody>
          <a:bodyPr rtlCol="0">
            <a:normAutofit fontScale="92500" lnSpcReduction="10000"/>
          </a:bodyPr>
          <a:lstStyle/>
          <a:p>
            <a:pPr marL="457200" indent="-457200" eaLnBrk="1" hangingPunct="1">
              <a:spcAft>
                <a:spcPts val="0"/>
              </a:spcAft>
              <a:buFont typeface="Wingdings" pitchFamily="2" charset="2"/>
              <a:buAutoNum type="arabicPeriod"/>
              <a:defRPr/>
            </a:pPr>
            <a:r>
              <a:rPr lang="en-US" smtClean="0">
                <a:ea typeface="+mn-ea"/>
                <a:cs typeface="+mn-cs"/>
              </a:rPr>
              <a:t>Initialize the weights in the network</a:t>
            </a:r>
            <a:br>
              <a:rPr lang="en-US" smtClean="0">
                <a:ea typeface="+mn-ea"/>
                <a:cs typeface="+mn-cs"/>
              </a:rPr>
            </a:br>
            <a:r>
              <a:rPr lang="en-US" sz="2600" smtClean="0">
                <a:ea typeface="+mn-ea"/>
                <a:cs typeface="+mn-cs"/>
              </a:rPr>
              <a:t>(usually with random values) </a:t>
            </a:r>
            <a:endParaRPr lang="en-US" sz="2000" smtClean="0">
              <a:ea typeface="+mn-ea"/>
              <a:cs typeface="+mn-cs"/>
            </a:endParaRPr>
          </a:p>
          <a:p>
            <a:pPr marL="457200" indent="-457200" eaLnBrk="1" hangingPunct="1">
              <a:spcAft>
                <a:spcPts val="0"/>
              </a:spcAft>
              <a:buFont typeface="Wingdings" pitchFamily="2" charset="2"/>
              <a:buAutoNum type="arabicPeriod"/>
              <a:defRPr/>
            </a:pPr>
            <a:r>
              <a:rPr lang="en-US" smtClean="0">
                <a:ea typeface="+mn-ea"/>
                <a:cs typeface="+mn-cs"/>
              </a:rPr>
              <a:t>Repeat until all examples correctly classified</a:t>
            </a:r>
            <a:br>
              <a:rPr lang="en-US" smtClean="0">
                <a:ea typeface="+mn-ea"/>
                <a:cs typeface="+mn-cs"/>
              </a:rPr>
            </a:br>
            <a:r>
              <a:rPr lang="en-US" smtClean="0">
                <a:ea typeface="+mn-ea"/>
                <a:cs typeface="+mn-cs"/>
              </a:rPr>
              <a:t>or some other stopping criterion is met</a:t>
            </a:r>
          </a:p>
          <a:p>
            <a:pPr marL="457200" indent="-457200" eaLnBrk="1" hangingPunct="1">
              <a:spcAft>
                <a:spcPts val="0"/>
              </a:spcAft>
              <a:buFont typeface="Wingdings" pitchFamily="2" charset="2"/>
              <a:buNone/>
              <a:defRPr/>
            </a:pPr>
            <a:r>
              <a:rPr lang="en-US" smtClean="0">
                <a:ea typeface="+mn-ea"/>
                <a:cs typeface="+mn-cs"/>
              </a:rPr>
              <a:t>	</a:t>
            </a:r>
            <a:r>
              <a:rPr lang="en-US" sz="3000" b="1" err="1" smtClean="0">
                <a:ea typeface="+mn-ea"/>
                <a:cs typeface="+mn-cs"/>
              </a:rPr>
              <a:t>foreach</a:t>
            </a:r>
            <a:r>
              <a:rPr lang="en-US" sz="3000" smtClean="0">
                <a:ea typeface="+mn-ea"/>
                <a:cs typeface="+mn-cs"/>
              </a:rPr>
              <a:t> example, </a:t>
            </a:r>
            <a:r>
              <a:rPr lang="en-US" sz="3000" b="1" i="1" smtClean="0">
                <a:ea typeface="+mn-ea"/>
                <a:cs typeface="+mn-cs"/>
              </a:rPr>
              <a:t>e</a:t>
            </a:r>
            <a:r>
              <a:rPr lang="en-US" sz="3000" smtClean="0">
                <a:ea typeface="+mn-ea"/>
                <a:cs typeface="+mn-cs"/>
              </a:rPr>
              <a:t>, in the training</a:t>
            </a:r>
            <a:r>
              <a:rPr lang="en-US" sz="3000">
                <a:ea typeface="+mn-ea"/>
                <a:cs typeface="+mn-cs"/>
              </a:rPr>
              <a:t> </a:t>
            </a:r>
            <a:r>
              <a:rPr lang="en-US" sz="3000" smtClean="0">
                <a:ea typeface="+mn-ea"/>
                <a:cs typeface="+mn-cs"/>
              </a:rPr>
              <a:t>set </a:t>
            </a:r>
            <a:r>
              <a:rPr lang="en-US" sz="3000" b="1" smtClean="0">
                <a:ea typeface="+mn-ea"/>
                <a:cs typeface="+mn-cs"/>
              </a:rPr>
              <a:t>do</a:t>
            </a:r>
            <a:r>
              <a:rPr lang="en-US" sz="3000" smtClean="0">
                <a:ea typeface="+mn-ea"/>
                <a:cs typeface="+mn-cs"/>
              </a:rPr>
              <a:t> </a:t>
            </a:r>
          </a:p>
          <a:p>
            <a:pPr marL="457200" lvl="1" indent="0" eaLnBrk="1" hangingPunct="1">
              <a:spcAft>
                <a:spcPts val="0"/>
              </a:spcAft>
              <a:buNone/>
              <a:defRPr/>
            </a:pPr>
            <a:r>
              <a:rPr lang="en-US" sz="3000" smtClean="0">
                <a:ea typeface="+mn-ea"/>
              </a:rPr>
              <a:t>	</a:t>
            </a:r>
            <a:r>
              <a:rPr lang="en-US" sz="3000" i="1" smtClean="0">
                <a:ea typeface="+mn-ea"/>
              </a:rPr>
              <a:t>O</a:t>
            </a:r>
            <a:r>
              <a:rPr lang="en-US" sz="3000" smtClean="0">
                <a:ea typeface="+mn-ea"/>
              </a:rPr>
              <a:t> = </a:t>
            </a:r>
            <a:r>
              <a:rPr lang="en-US" sz="3000" err="1" smtClean="0">
                <a:ea typeface="+mn-ea"/>
              </a:rPr>
              <a:t>neural_net_output</a:t>
            </a:r>
            <a:r>
              <a:rPr lang="en-US" sz="3000" smtClean="0">
                <a:ea typeface="+mn-ea"/>
              </a:rPr>
              <a:t>(network, </a:t>
            </a:r>
            <a:r>
              <a:rPr lang="en-US" sz="3000" i="1" smtClean="0">
                <a:ea typeface="+mn-ea"/>
              </a:rPr>
              <a:t>e</a:t>
            </a:r>
            <a:r>
              <a:rPr lang="en-US" sz="3000" smtClean="0">
                <a:ea typeface="+mn-ea"/>
              </a:rPr>
              <a:t>); </a:t>
            </a:r>
          </a:p>
          <a:p>
            <a:pPr marL="457200" lvl="1" indent="0" eaLnBrk="1" hangingPunct="1">
              <a:spcAft>
                <a:spcPts val="0"/>
              </a:spcAft>
              <a:buNone/>
              <a:defRPr/>
            </a:pPr>
            <a:r>
              <a:rPr lang="en-US" sz="3000" smtClean="0">
                <a:ea typeface="+mn-ea"/>
              </a:rPr>
              <a:t>	</a:t>
            </a:r>
            <a:r>
              <a:rPr lang="en-US" sz="3000" i="1" smtClean="0">
                <a:ea typeface="+mn-ea"/>
              </a:rPr>
              <a:t>T</a:t>
            </a:r>
            <a:r>
              <a:rPr lang="en-US" sz="3000" smtClean="0">
                <a:ea typeface="+mn-ea"/>
              </a:rPr>
              <a:t>  = desired output, i.e., </a:t>
            </a:r>
            <a:r>
              <a:rPr lang="en-US" sz="3000" smtClean="0">
                <a:solidFill>
                  <a:srgbClr val="CC3300"/>
                </a:solidFill>
                <a:ea typeface="+mn-ea"/>
              </a:rPr>
              <a:t>T</a:t>
            </a:r>
            <a:r>
              <a:rPr lang="en-US" sz="3000" smtClean="0">
                <a:ea typeface="+mn-ea"/>
              </a:rPr>
              <a:t>arget or </a:t>
            </a:r>
            <a:r>
              <a:rPr lang="en-US" sz="3000" smtClean="0">
                <a:solidFill>
                  <a:srgbClr val="CC3300"/>
                </a:solidFill>
                <a:ea typeface="+mn-ea"/>
              </a:rPr>
              <a:t>T</a:t>
            </a:r>
            <a:r>
              <a:rPr lang="en-US" sz="3000" smtClean="0">
                <a:ea typeface="+mn-ea"/>
              </a:rPr>
              <a:t>eacher's output;</a:t>
            </a:r>
          </a:p>
          <a:p>
            <a:pPr marL="457200" lvl="1" indent="0" eaLnBrk="1" hangingPunct="1">
              <a:spcAft>
                <a:spcPts val="0"/>
              </a:spcAft>
              <a:buNone/>
              <a:defRPr/>
            </a:pPr>
            <a:r>
              <a:rPr lang="en-US" sz="3000" smtClean="0">
                <a:ea typeface="+mn-ea"/>
              </a:rPr>
              <a:t>	update_weights(</a:t>
            </a:r>
            <a:r>
              <a:rPr lang="en-US" sz="3000" b="1" i="1" smtClean="0">
                <a:ea typeface="+mn-ea"/>
              </a:rPr>
              <a:t>e</a:t>
            </a:r>
            <a:r>
              <a:rPr lang="en-US" sz="3000" smtClean="0">
                <a:ea typeface="+mn-ea"/>
              </a:rPr>
              <a:t>, </a:t>
            </a:r>
            <a:r>
              <a:rPr lang="en-US" sz="3000" i="1" smtClean="0">
                <a:ea typeface="+mn-ea"/>
              </a:rPr>
              <a:t>O</a:t>
            </a:r>
            <a:r>
              <a:rPr lang="en-US" sz="3000" smtClean="0">
                <a:ea typeface="+mn-ea"/>
              </a:rPr>
              <a:t>, </a:t>
            </a:r>
            <a:r>
              <a:rPr lang="en-US" sz="3000" i="1" smtClean="0">
                <a:ea typeface="+mn-ea"/>
              </a:rPr>
              <a:t>T</a:t>
            </a:r>
            <a:r>
              <a:rPr lang="en-US" sz="3000" smtClean="0">
                <a:ea typeface="+mn-ea"/>
              </a:rPr>
              <a:t>); </a:t>
            </a:r>
          </a:p>
          <a:p>
            <a:pPr marL="457200" indent="-457200" eaLnBrk="1" hangingPunct="1">
              <a:spcAft>
                <a:spcPts val="0"/>
              </a:spcAft>
              <a:buFont typeface="Arial" pitchFamily="34" charset="0"/>
              <a:buChar char="•"/>
              <a:defRPr/>
            </a:pPr>
            <a:endParaRPr lang="en-US" sz="1000" smtClean="0">
              <a:ea typeface="+mn-ea"/>
              <a:cs typeface="+mn-cs"/>
            </a:endParaRPr>
          </a:p>
          <a:p>
            <a:pPr marL="457200" indent="-457200" eaLnBrk="1" hangingPunct="1">
              <a:spcAft>
                <a:spcPts val="0"/>
              </a:spcAft>
              <a:buFont typeface="Arial" pitchFamily="34" charset="0"/>
              <a:buChar char="•"/>
              <a:defRPr/>
            </a:pPr>
            <a:r>
              <a:rPr lang="en-US" smtClean="0">
                <a:ea typeface="+mn-ea"/>
                <a:cs typeface="+mn-cs"/>
              </a:rPr>
              <a:t>Each pass through </a:t>
            </a:r>
            <a:r>
              <a:rPr lang="en-US" i="1" smtClean="0">
                <a:ea typeface="+mn-ea"/>
                <a:cs typeface="+mn-cs"/>
              </a:rPr>
              <a:t>all</a:t>
            </a:r>
            <a:r>
              <a:rPr lang="en-US" smtClean="0">
                <a:ea typeface="+mn-ea"/>
                <a:cs typeface="+mn-cs"/>
              </a:rPr>
              <a:t> of the training examples is called an </a:t>
            </a:r>
            <a:r>
              <a:rPr lang="en-US" b="1" smtClean="0">
                <a:solidFill>
                  <a:srgbClr val="C00000"/>
                </a:solidFill>
                <a:ea typeface="+mn-ea"/>
                <a:cs typeface="+mn-cs"/>
              </a:rPr>
              <a:t>epoch </a:t>
            </a:r>
            <a:r>
              <a:rPr lang="zh-CN" altLang="en-US" b="1" smtClean="0">
                <a:solidFill>
                  <a:srgbClr val="C00000"/>
                </a:solidFill>
                <a:ea typeface="+mn-ea"/>
                <a:cs typeface="+mn-cs"/>
              </a:rPr>
              <a:t>（</a:t>
            </a:r>
            <a:r>
              <a:rPr lang="zh-CN" altLang="en-US" b="1">
                <a:solidFill>
                  <a:srgbClr val="C00000"/>
                </a:solidFill>
                <a:ea typeface="+mn-ea"/>
                <a:cs typeface="+mn-cs"/>
              </a:rPr>
              <a:t>回合</a:t>
            </a:r>
            <a:r>
              <a:rPr lang="zh-CN" altLang="en-US" b="1" smtClean="0">
                <a:solidFill>
                  <a:srgbClr val="C00000"/>
                </a:solidFill>
                <a:ea typeface="+mn-ea"/>
                <a:cs typeface="+mn-cs"/>
              </a:rPr>
              <a:t>）</a:t>
            </a:r>
            <a:endParaRPr lang="en-US" b="1" smtClean="0">
              <a:solidFill>
                <a:srgbClr val="C00000"/>
              </a:solidFill>
              <a:ea typeface="+mn-ea"/>
              <a:cs typeface="+mn-cs"/>
            </a:endParaRPr>
          </a:p>
          <a:p>
            <a:pPr marL="457200" indent="-457200" eaLnBrk="1" hangingPunct="1">
              <a:spcAft>
                <a:spcPts val="0"/>
              </a:spcAft>
              <a:buFont typeface="Arial" pitchFamily="34" charset="0"/>
              <a:buChar char="•"/>
              <a:defRPr/>
            </a:pPr>
            <a:r>
              <a:rPr lang="en-US">
                <a:ea typeface="+mn-ea"/>
                <a:cs typeface="+mn-cs"/>
              </a:rPr>
              <a:t>S</a:t>
            </a:r>
            <a:r>
              <a:rPr lang="en-US" smtClean="0">
                <a:ea typeface="+mn-ea"/>
                <a:cs typeface="+mn-cs"/>
              </a:rPr>
              <a:t>tep 2 requires multiple epochs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4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4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4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46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646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646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6464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646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4643" grpId="0" build="p" bldLvl="2" autoUpdateAnimBg="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4755" name="Rectangle 1027"/>
          <p:cNvSpPr>
            <a:spLocks noGrp="1" noChangeArrowheads="1"/>
          </p:cNvSpPr>
          <p:nvPr>
            <p:ph idx="1"/>
          </p:nvPr>
        </p:nvSpPr>
        <p:spPr>
          <a:xfrm>
            <a:off x="609600" y="381000"/>
            <a:ext cx="8077200" cy="4525963"/>
          </a:xfrm>
        </p:spPr>
        <p:txBody>
          <a:bodyPr/>
          <a:lstStyle/>
          <a:p>
            <a:pPr eaLnBrk="1" hangingPunct="1">
              <a:lnSpc>
                <a:spcPct val="90000"/>
              </a:lnSpc>
            </a:pPr>
            <a:r>
              <a:rPr lang="en-US" sz="2800" smtClean="0">
                <a:latin typeface="Calibri" pitchFamily="34" charset="0"/>
              </a:rPr>
              <a:t>NN</a:t>
            </a:r>
            <a:r>
              <a:rPr lang="en-US" altLang="ja-JP" sz="2800" smtClean="0">
                <a:latin typeface="Calibri" pitchFamily="34" charset="0"/>
              </a:rPr>
              <a:t>s </a:t>
            </a:r>
            <a:r>
              <a:rPr lang="en-US" altLang="ja-JP" sz="2800">
                <a:latin typeface="Calibri" pitchFamily="34" charset="0"/>
              </a:rPr>
              <a:t>are </a:t>
            </a:r>
            <a:r>
              <a:rPr lang="en-US" altLang="ja-JP" sz="2800" smtClean="0">
                <a:latin typeface="Calibri" pitchFamily="34" charset="0"/>
              </a:rPr>
              <a:t>inspired by </a:t>
            </a:r>
            <a:r>
              <a:rPr lang="en-US" altLang="ja-JP" sz="2800">
                <a:latin typeface="Calibri" pitchFamily="34" charset="0"/>
              </a:rPr>
              <a:t>the brain:</a:t>
            </a:r>
          </a:p>
          <a:p>
            <a:pPr lvl="1" eaLnBrk="1" hangingPunct="1">
              <a:lnSpc>
                <a:spcPct val="90000"/>
              </a:lnSpc>
            </a:pPr>
            <a:r>
              <a:rPr lang="en-US" sz="2400">
                <a:latin typeface="Calibri" pitchFamily="34" charset="0"/>
              </a:rPr>
              <a:t>knowledge is acquired experientially (learning)</a:t>
            </a:r>
          </a:p>
          <a:p>
            <a:pPr lvl="1" eaLnBrk="1" hangingPunct="1">
              <a:lnSpc>
                <a:spcPct val="90000"/>
              </a:lnSpc>
            </a:pPr>
            <a:r>
              <a:rPr lang="en-US" sz="2400">
                <a:latin typeface="Calibri" pitchFamily="34" charset="0"/>
              </a:rPr>
              <a:t>knowledge stored in connections (weights)</a:t>
            </a:r>
          </a:p>
          <a:p>
            <a:pPr lvl="3" eaLnBrk="1" hangingPunct="1">
              <a:lnSpc>
                <a:spcPct val="90000"/>
              </a:lnSpc>
            </a:pPr>
            <a:endParaRPr lang="en-US" sz="800">
              <a:latin typeface="Calibri" pitchFamily="34" charset="0"/>
            </a:endParaRPr>
          </a:p>
          <a:p>
            <a:pPr eaLnBrk="1" hangingPunct="1">
              <a:lnSpc>
                <a:spcPct val="90000"/>
              </a:lnSpc>
            </a:pPr>
            <a:r>
              <a:rPr lang="en-US" sz="2800">
                <a:latin typeface="Calibri" pitchFamily="34" charset="0"/>
              </a:rPr>
              <a:t>Brain composed of neurons:</a:t>
            </a:r>
          </a:p>
          <a:p>
            <a:pPr lvl="1" eaLnBrk="1" hangingPunct="1">
              <a:lnSpc>
                <a:spcPct val="90000"/>
              </a:lnSpc>
            </a:pPr>
            <a:r>
              <a:rPr lang="en-US" sz="2400">
                <a:latin typeface="Calibri" pitchFamily="34" charset="0"/>
              </a:rPr>
              <a:t>dendrites collect input from </a:t>
            </a:r>
            <a:r>
              <a:rPr lang="en-US" sz="2400" smtClean="0">
                <a:latin typeface="Calibri" pitchFamily="34" charset="0"/>
              </a:rPr>
              <a:t>~10</a:t>
            </a:r>
            <a:r>
              <a:rPr lang="en-US" sz="2400" baseline="30000" smtClean="0">
                <a:latin typeface="Calibri" pitchFamily="34" charset="0"/>
              </a:rPr>
              <a:t>4</a:t>
            </a:r>
            <a:r>
              <a:rPr lang="en-US" sz="2400" smtClean="0">
                <a:latin typeface="Calibri" pitchFamily="34" charset="0"/>
              </a:rPr>
              <a:t> other </a:t>
            </a:r>
            <a:r>
              <a:rPr lang="en-US" sz="2400">
                <a:latin typeface="Calibri" pitchFamily="34" charset="0"/>
              </a:rPr>
              <a:t>neurons</a:t>
            </a:r>
          </a:p>
          <a:p>
            <a:pPr lvl="1" eaLnBrk="1" hangingPunct="1">
              <a:lnSpc>
                <a:spcPct val="90000"/>
              </a:lnSpc>
            </a:pPr>
            <a:r>
              <a:rPr lang="en-US" sz="2400">
                <a:latin typeface="Calibri" pitchFamily="34" charset="0"/>
              </a:rPr>
              <a:t>single axon sends output to other neurons</a:t>
            </a:r>
          </a:p>
          <a:p>
            <a:pPr lvl="1" eaLnBrk="1" hangingPunct="1">
              <a:lnSpc>
                <a:spcPct val="90000"/>
              </a:lnSpc>
            </a:pPr>
            <a:r>
              <a:rPr lang="en-US" sz="2400">
                <a:latin typeface="Calibri" pitchFamily="34" charset="0"/>
              </a:rPr>
              <a:t>connected at synapses that have varying strength</a:t>
            </a:r>
          </a:p>
          <a:p>
            <a:pPr lvl="1" eaLnBrk="1" hangingPunct="1">
              <a:lnSpc>
                <a:spcPct val="90000"/>
              </a:lnSpc>
              <a:buFont typeface="Symbol" charset="0"/>
              <a:buChar char="-"/>
            </a:pPr>
            <a:r>
              <a:rPr lang="en-US" sz="2400">
                <a:latin typeface="Calibri" pitchFamily="34" charset="0"/>
              </a:rPr>
              <a:t>this model is greatly simplified</a:t>
            </a:r>
          </a:p>
        </p:txBody>
      </p:sp>
      <p:pic>
        <p:nvPicPr>
          <p:cNvPr id="4" name="Picture 3"/>
          <p:cNvPicPr>
            <a:picLocks noChangeAspect="1"/>
          </p:cNvPicPr>
          <p:nvPr/>
        </p:nvPicPr>
        <p:blipFill>
          <a:blip r:embed="rId3"/>
          <a:stretch>
            <a:fillRect/>
          </a:stretch>
        </p:blipFill>
        <p:spPr>
          <a:xfrm>
            <a:off x="1447800" y="3886200"/>
            <a:ext cx="6758499" cy="288885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354755">
                                            <p:txEl>
                                              <p:pRg st="4" end="4"/>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1354755">
                                            <p:txEl>
                                              <p:pRg st="5" end="5"/>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499"/>
                                          </p:stCondLst>
                                        </p:cTn>
                                        <p:tgtEl>
                                          <p:spTgt spid="1354755">
                                            <p:txEl>
                                              <p:pRg st="6" end="6"/>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499"/>
                                          </p:stCondLst>
                                        </p:cTn>
                                        <p:tgtEl>
                                          <p:spTgt spid="1354755">
                                            <p:txEl>
                                              <p:pRg st="7" end="7"/>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499"/>
                                          </p:stCondLst>
                                        </p:cTn>
                                        <p:tgtEl>
                                          <p:spTgt spid="13547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755"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pitchFamily="34" charset="0"/>
              </a:rPr>
              <a:t>Perceptron Learning Rule</a:t>
            </a:r>
          </a:p>
        </p:txBody>
      </p:sp>
      <p:sp>
        <p:nvSpPr>
          <p:cNvPr id="1268739" name="Rectangle 3"/>
          <p:cNvSpPr>
            <a:spLocks noGrp="1" noChangeArrowheads="1"/>
          </p:cNvSpPr>
          <p:nvPr>
            <p:ph idx="1"/>
          </p:nvPr>
        </p:nvSpPr>
        <p:spPr>
          <a:xfrm>
            <a:off x="609600" y="1447800"/>
            <a:ext cx="8077200" cy="4678363"/>
          </a:xfrm>
        </p:spPr>
        <p:txBody>
          <a:bodyPr rtlCol="0">
            <a:normAutofit fontScale="92500" lnSpcReduction="10000"/>
          </a:bodyPr>
          <a:lstStyle/>
          <a:p>
            <a:pPr eaLnBrk="1" hangingPunct="1">
              <a:spcAft>
                <a:spcPts val="0"/>
              </a:spcAft>
              <a:buFont typeface="Wingdings 2" pitchFamily="18" charset="2"/>
              <a:buNone/>
              <a:defRPr/>
            </a:pPr>
            <a:r>
              <a:rPr lang="en-US" b="1" i="1" smtClean="0">
                <a:solidFill>
                  <a:srgbClr val="FF0000"/>
                </a:solidFill>
                <a:ea typeface="+mn-ea"/>
                <a:cs typeface="+mn-cs"/>
              </a:rPr>
              <a:t>How should the weights be updated? </a:t>
            </a:r>
          </a:p>
          <a:p>
            <a:pPr eaLnBrk="1" hangingPunct="1">
              <a:spcAft>
                <a:spcPts val="0"/>
              </a:spcAft>
              <a:buFont typeface="Arial" pitchFamily="34" charset="0"/>
              <a:buChar char="•"/>
              <a:defRPr/>
            </a:pPr>
            <a:r>
              <a:rPr lang="en-US" smtClean="0">
                <a:ea typeface="+mn-ea"/>
                <a:cs typeface="+mn-cs"/>
              </a:rPr>
              <a:t>Determining how to update the weights is an instance of the </a:t>
            </a:r>
            <a:r>
              <a:rPr lang="en-US" b="1" smtClean="0">
                <a:solidFill>
                  <a:srgbClr val="CC3300"/>
                </a:solidFill>
                <a:ea typeface="+mn-ea"/>
                <a:cs typeface="+mn-cs"/>
              </a:rPr>
              <a:t>credit assignment problem</a:t>
            </a:r>
            <a:endParaRPr lang="en-US" b="1" smtClean="0">
              <a:ea typeface="+mn-ea"/>
              <a:cs typeface="+mn-cs"/>
            </a:endParaRPr>
          </a:p>
          <a:p>
            <a:pPr eaLnBrk="1" hangingPunct="1">
              <a:spcAft>
                <a:spcPts val="0"/>
              </a:spcAft>
              <a:buFont typeface="Wingdings" pitchFamily="2" charset="2"/>
              <a:buNone/>
              <a:defRPr/>
            </a:pPr>
            <a:endParaRPr lang="en-US" sz="1200" smtClean="0">
              <a:ea typeface="+mn-ea"/>
              <a:cs typeface="+mn-cs"/>
            </a:endParaRPr>
          </a:p>
          <a:p>
            <a:pPr eaLnBrk="1" hangingPunct="1">
              <a:spcAft>
                <a:spcPts val="0"/>
              </a:spcAft>
              <a:buFont typeface="Wingdings" pitchFamily="2" charset="2"/>
              <a:buNone/>
              <a:defRPr/>
            </a:pPr>
            <a:r>
              <a:rPr lang="en-US" b="1" smtClean="0">
                <a:ea typeface="+mn-ea"/>
                <a:cs typeface="+mn-cs"/>
              </a:rPr>
              <a:t>Perceptron Learning Rule</a:t>
            </a:r>
            <a:r>
              <a:rPr lang="en-US" smtClean="0">
                <a:ea typeface="+mn-ea"/>
                <a:cs typeface="+mn-cs"/>
              </a:rPr>
              <a:t>:</a:t>
            </a:r>
          </a:p>
          <a:p>
            <a:pPr marL="0" indent="0" eaLnBrk="1" hangingPunct="1">
              <a:spcAft>
                <a:spcPts val="0"/>
              </a:spcAft>
              <a:buNone/>
              <a:defRPr/>
            </a:pPr>
            <a:r>
              <a:rPr lang="en-US" sz="3500" i="1" smtClean="0">
                <a:latin typeface="Palatino" pitchFamily="18" charset="0"/>
                <a:ea typeface="+mn-ea"/>
                <a:cs typeface="+mn-cs"/>
              </a:rPr>
              <a:t>	</a:t>
            </a:r>
            <a:r>
              <a:rPr lang="en-US" sz="3500" i="1" err="1" smtClean="0">
                <a:latin typeface="Palatino" pitchFamily="18" charset="0"/>
                <a:ea typeface="+mn-ea"/>
                <a:cs typeface="+mn-cs"/>
              </a:rPr>
              <a:t>w</a:t>
            </a:r>
            <a:r>
              <a:rPr lang="en-US" sz="3500" i="1" baseline="-25000" err="1" smtClean="0">
                <a:latin typeface="Palatino" pitchFamily="18" charset="0"/>
                <a:ea typeface="+mn-ea"/>
                <a:cs typeface="+mn-cs"/>
              </a:rPr>
              <a:t>i</a:t>
            </a:r>
            <a:r>
              <a:rPr lang="en-US" sz="3500" i="1" smtClean="0">
                <a:latin typeface="Palatino" pitchFamily="18" charset="0"/>
                <a:ea typeface="+mn-ea"/>
                <a:cs typeface="+mn-cs"/>
              </a:rPr>
              <a:t> = </a:t>
            </a:r>
            <a:r>
              <a:rPr lang="en-US" sz="3500" i="1" err="1" smtClean="0">
                <a:latin typeface="Palatino" pitchFamily="18" charset="0"/>
                <a:ea typeface="+mn-ea"/>
                <a:cs typeface="+mn-cs"/>
              </a:rPr>
              <a:t>w</a:t>
            </a:r>
            <a:r>
              <a:rPr lang="en-US" sz="3500" i="1" baseline="-25000" err="1" smtClean="0">
                <a:latin typeface="Palatino" pitchFamily="18" charset="0"/>
                <a:ea typeface="+mn-ea"/>
                <a:cs typeface="+mn-cs"/>
              </a:rPr>
              <a:t>i</a:t>
            </a:r>
            <a:r>
              <a:rPr lang="en-US" sz="3500" i="1" smtClean="0">
                <a:latin typeface="Palatino" pitchFamily="18" charset="0"/>
                <a:ea typeface="+mn-ea"/>
                <a:cs typeface="+mn-cs"/>
              </a:rPr>
              <a:t> + </a:t>
            </a:r>
            <a:r>
              <a:rPr lang="en-US" sz="3500" i="1" err="1">
                <a:latin typeface="Palatino" pitchFamily="18" charset="0"/>
                <a:ea typeface="+mn-ea"/>
                <a:cs typeface="+mn-cs"/>
              </a:rPr>
              <a:t>Δ</a:t>
            </a:r>
            <a:r>
              <a:rPr lang="en-US" sz="3500" i="1" err="1" smtClean="0">
                <a:latin typeface="Palatino" pitchFamily="18" charset="0"/>
                <a:ea typeface="+mn-ea"/>
                <a:cs typeface="+mn-cs"/>
              </a:rPr>
              <a:t>w</a:t>
            </a:r>
            <a:r>
              <a:rPr lang="en-US" sz="3500" i="1" baseline="-25000" err="1" smtClean="0">
                <a:latin typeface="Palatino" pitchFamily="18" charset="0"/>
                <a:ea typeface="+mn-ea"/>
                <a:cs typeface="+mn-cs"/>
              </a:rPr>
              <a:t>i</a:t>
            </a:r>
            <a:endParaRPr lang="en-US" sz="3500" i="1" smtClean="0">
              <a:latin typeface="Palatino" pitchFamily="18" charset="0"/>
              <a:ea typeface="+mn-ea"/>
              <a:cs typeface="+mn-cs"/>
            </a:endParaRPr>
          </a:p>
          <a:p>
            <a:pPr marL="0" indent="0" eaLnBrk="1" hangingPunct="1">
              <a:spcAft>
                <a:spcPts val="0"/>
              </a:spcAft>
              <a:buFont typeface="Arial" pitchFamily="34" charset="0"/>
              <a:buNone/>
              <a:defRPr/>
            </a:pPr>
            <a:r>
              <a:rPr lang="en-US" smtClean="0">
                <a:ea typeface="+mn-ea"/>
                <a:cs typeface="+mn-cs"/>
              </a:rPr>
              <a:t>	</a:t>
            </a:r>
            <a:r>
              <a:rPr lang="en-US" sz="3000" smtClean="0">
                <a:ea typeface="+mn-ea"/>
                <a:cs typeface="+mn-cs"/>
              </a:rPr>
              <a:t>where </a:t>
            </a:r>
            <a:r>
              <a:rPr lang="en-US" altLang="zh-CN" sz="2800" i="1" err="1">
                <a:latin typeface="Palatino" pitchFamily="18" charset="0"/>
              </a:rPr>
              <a:t>Δ</a:t>
            </a:r>
            <a:r>
              <a:rPr lang="en-US" sz="3000" b="1" i="1" err="1" smtClean="0">
                <a:latin typeface="Palatino" pitchFamily="18" charset="0"/>
                <a:ea typeface="+mn-ea"/>
                <a:cs typeface="+mn-cs"/>
              </a:rPr>
              <a:t>w</a:t>
            </a:r>
            <a:r>
              <a:rPr lang="en-US" sz="3000" b="1" i="1" baseline="-25000" err="1" smtClean="0">
                <a:latin typeface="Palatino" pitchFamily="18" charset="0"/>
                <a:ea typeface="+mn-ea"/>
                <a:cs typeface="+mn-cs"/>
              </a:rPr>
              <a:t>i</a:t>
            </a:r>
            <a:r>
              <a:rPr lang="en-US" sz="3000" b="1" i="1" smtClean="0">
                <a:latin typeface="Palatino" pitchFamily="18" charset="0"/>
                <a:ea typeface="+mn-ea"/>
                <a:cs typeface="+mn-cs"/>
              </a:rPr>
              <a:t> = </a:t>
            </a:r>
            <a:r>
              <a:rPr lang="en-US" sz="3000" b="1" smtClean="0">
                <a:latin typeface="Palatino"/>
                <a:ea typeface="+mn-ea"/>
                <a:cs typeface="+mn-cs"/>
              </a:rPr>
              <a:t>α</a:t>
            </a:r>
            <a:r>
              <a:rPr lang="en-US" sz="3000" b="1" i="1" smtClean="0">
                <a:latin typeface="Palatino" pitchFamily="18" charset="0"/>
                <a:ea typeface="+mn-ea"/>
                <a:cs typeface="+mn-cs"/>
              </a:rPr>
              <a:t> x</a:t>
            </a:r>
            <a:r>
              <a:rPr lang="en-US" sz="3000" b="1" i="1" baseline="-25000" smtClean="0">
                <a:latin typeface="Palatino" pitchFamily="18" charset="0"/>
                <a:ea typeface="+mn-ea"/>
                <a:cs typeface="+mn-cs"/>
              </a:rPr>
              <a:t>i</a:t>
            </a:r>
            <a:r>
              <a:rPr lang="en-US" sz="3000" b="1" i="1" smtClean="0">
                <a:latin typeface="Palatino" pitchFamily="18" charset="0"/>
                <a:ea typeface="+mn-ea"/>
                <a:cs typeface="+mn-cs"/>
              </a:rPr>
              <a:t> </a:t>
            </a:r>
            <a:r>
              <a:rPr lang="en-US" sz="3000" b="1" smtClean="0">
                <a:latin typeface="Palatino" pitchFamily="18" charset="0"/>
                <a:ea typeface="+mn-ea"/>
                <a:cs typeface="+mn-cs"/>
              </a:rPr>
              <a:t>(</a:t>
            </a:r>
            <a:r>
              <a:rPr lang="en-US" sz="3000" b="1" i="1" smtClean="0">
                <a:latin typeface="Palatino" pitchFamily="18" charset="0"/>
                <a:ea typeface="+mn-ea"/>
                <a:cs typeface="+mn-cs"/>
              </a:rPr>
              <a:t>T </a:t>
            </a:r>
            <a:r>
              <a:rPr lang="en-US" sz="3000" b="1" smtClean="0">
                <a:latin typeface="Palatino" pitchFamily="18" charset="0"/>
                <a:ea typeface="+mn-ea"/>
                <a:cs typeface="+mn-cs"/>
              </a:rPr>
              <a:t>-</a:t>
            </a:r>
            <a:r>
              <a:rPr lang="en-US" sz="3000" b="1" i="1" smtClean="0">
                <a:latin typeface="Palatino" pitchFamily="18" charset="0"/>
                <a:ea typeface="+mn-ea"/>
                <a:cs typeface="+mn-cs"/>
              </a:rPr>
              <a:t> O</a:t>
            </a:r>
            <a:r>
              <a:rPr lang="en-US" sz="3000" b="1" smtClean="0">
                <a:latin typeface="Palatino" pitchFamily="18" charset="0"/>
                <a:ea typeface="+mn-ea"/>
                <a:cs typeface="+mn-cs"/>
              </a:rPr>
              <a:t>)</a:t>
            </a:r>
            <a:endParaRPr lang="en-US" sz="3000" b="1" baseline="-25000" smtClean="0">
              <a:latin typeface="Palatino" pitchFamily="18" charset="0"/>
              <a:ea typeface="+mn-ea"/>
              <a:cs typeface="+mn-cs"/>
            </a:endParaRPr>
          </a:p>
          <a:p>
            <a:pPr marL="457200" lvl="1" indent="0" eaLnBrk="1" hangingPunct="1">
              <a:spcAft>
                <a:spcPts val="0"/>
              </a:spcAft>
              <a:buFont typeface="Arial" pitchFamily="34" charset="0"/>
              <a:buNone/>
              <a:defRPr/>
            </a:pPr>
            <a:r>
              <a:rPr lang="en-US" smtClean="0">
                <a:ea typeface="+mn-ea"/>
              </a:rPr>
              <a:t> 	</a:t>
            </a:r>
            <a:r>
              <a:rPr lang="en-US" i="1" smtClean="0">
                <a:solidFill>
                  <a:srgbClr val="000000"/>
                </a:solidFill>
                <a:latin typeface="Palatino" pitchFamily="18" charset="0"/>
                <a:ea typeface="+mn-ea"/>
              </a:rPr>
              <a:t>x</a:t>
            </a:r>
            <a:r>
              <a:rPr lang="en-US" i="1" baseline="-25000" smtClean="0">
                <a:solidFill>
                  <a:srgbClr val="000000"/>
                </a:solidFill>
                <a:latin typeface="Palatino" pitchFamily="18" charset="0"/>
                <a:ea typeface="+mn-ea"/>
              </a:rPr>
              <a:t>i</a:t>
            </a:r>
            <a:r>
              <a:rPr lang="en-US" smtClean="0">
                <a:solidFill>
                  <a:srgbClr val="000000"/>
                </a:solidFill>
                <a:ea typeface="+mn-ea"/>
              </a:rPr>
              <a:t> is the input associated with </a:t>
            </a:r>
            <a:r>
              <a:rPr lang="en-US" i="1" err="1" smtClean="0">
                <a:solidFill>
                  <a:srgbClr val="000000"/>
                </a:solidFill>
                <a:latin typeface="Palatino" pitchFamily="18" charset="0"/>
                <a:ea typeface="+mn-ea"/>
              </a:rPr>
              <a:t>i</a:t>
            </a:r>
            <a:r>
              <a:rPr lang="en-US" baseline="30000" err="1" smtClean="0">
                <a:solidFill>
                  <a:srgbClr val="000000"/>
                </a:solidFill>
                <a:ea typeface="+mn-ea"/>
              </a:rPr>
              <a:t>th</a:t>
            </a:r>
            <a:r>
              <a:rPr lang="en-US" smtClean="0">
                <a:solidFill>
                  <a:srgbClr val="000000"/>
                </a:solidFill>
                <a:ea typeface="+mn-ea"/>
              </a:rPr>
              <a:t> input unit</a:t>
            </a:r>
          </a:p>
          <a:p>
            <a:pPr marL="457200" lvl="1" indent="0" eaLnBrk="1" hangingPunct="1">
              <a:spcAft>
                <a:spcPts val="0"/>
              </a:spcAft>
              <a:buFont typeface="Arial" pitchFamily="34" charset="0"/>
              <a:buNone/>
              <a:defRPr/>
            </a:pPr>
            <a:r>
              <a:rPr lang="en-US" i="1" smtClean="0">
                <a:solidFill>
                  <a:srgbClr val="000000"/>
                </a:solidFill>
                <a:ea typeface="+mn-ea"/>
              </a:rPr>
              <a:t> 	</a:t>
            </a:r>
            <a:r>
              <a:rPr lang="en-US" smtClean="0">
                <a:solidFill>
                  <a:srgbClr val="000000"/>
                </a:solidFill>
                <a:latin typeface="Palatino"/>
                <a:ea typeface="+mn-ea"/>
              </a:rPr>
              <a:t>α</a:t>
            </a:r>
            <a:r>
              <a:rPr lang="en-US" smtClean="0">
                <a:solidFill>
                  <a:srgbClr val="000000"/>
                </a:solidFill>
                <a:ea typeface="+mn-ea"/>
              </a:rPr>
              <a:t> is a real-valued constant between 0.0 and 1.0 		called the</a:t>
            </a:r>
            <a:r>
              <a:rPr lang="en-US" smtClean="0">
                <a:ea typeface="+mn-ea"/>
              </a:rPr>
              <a:t> </a:t>
            </a:r>
            <a:r>
              <a:rPr lang="en-US" b="1" smtClean="0">
                <a:solidFill>
                  <a:srgbClr val="C00000"/>
                </a:solidFill>
                <a:ea typeface="+mn-ea"/>
              </a:rPr>
              <a:t>learning rate</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8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8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87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873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68739">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6873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2687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39"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457200" y="0"/>
            <a:ext cx="8229600" cy="1219200"/>
          </a:xfrm>
        </p:spPr>
        <p:txBody>
          <a:bodyPr/>
          <a:lstStyle/>
          <a:p>
            <a:pPr eaLnBrk="1" hangingPunct="1"/>
            <a:r>
              <a:rPr lang="en-US">
                <a:latin typeface="Calibri" pitchFamily="34" charset="0"/>
              </a:rPr>
              <a:t>Perceptron Learning Rule (PLR)</a:t>
            </a:r>
          </a:p>
        </p:txBody>
      </p:sp>
      <p:sp>
        <p:nvSpPr>
          <p:cNvPr id="1274883" name="Rectangle 3"/>
          <p:cNvSpPr>
            <a:spLocks noGrp="1" noChangeArrowheads="1"/>
          </p:cNvSpPr>
          <p:nvPr>
            <p:ph idx="1"/>
          </p:nvPr>
        </p:nvSpPr>
        <p:spPr>
          <a:xfrm>
            <a:off x="609600" y="1219200"/>
            <a:ext cx="8077200" cy="5181600"/>
          </a:xfrm>
        </p:spPr>
        <p:txBody>
          <a:bodyPr rtlCol="0">
            <a:normAutofit fontScale="92500"/>
          </a:bodyPr>
          <a:lstStyle/>
          <a:p>
            <a:pPr eaLnBrk="1" hangingPunct="1">
              <a:spcAft>
                <a:spcPts val="0"/>
              </a:spcAft>
              <a:buFont typeface="Arial" pitchFamily="34" charset="0"/>
              <a:buChar char="•"/>
              <a:defRPr/>
            </a:pPr>
            <a:r>
              <a:rPr lang="en-US" err="1" smtClean="0">
                <a:latin typeface="Palatino"/>
                <a:ea typeface="+mn-ea"/>
                <a:cs typeface="+mn-cs"/>
              </a:rPr>
              <a:t>Δ</a:t>
            </a:r>
            <a:r>
              <a:rPr lang="en-US" i="1" err="1" smtClean="0">
                <a:latin typeface="Palatino" pitchFamily="18" charset="0"/>
                <a:ea typeface="+mn-ea"/>
                <a:cs typeface="+mn-cs"/>
              </a:rPr>
              <a:t>w</a:t>
            </a:r>
            <a:r>
              <a:rPr lang="en-US" i="1" baseline="-25000" err="1" smtClean="0">
                <a:latin typeface="Palatino" pitchFamily="18" charset="0"/>
                <a:ea typeface="+mn-ea"/>
                <a:cs typeface="+mn-cs"/>
              </a:rPr>
              <a:t>i</a:t>
            </a:r>
            <a:r>
              <a:rPr lang="en-US" i="1" smtClean="0">
                <a:latin typeface="Palatino" pitchFamily="18" charset="0"/>
                <a:ea typeface="+mn-ea"/>
                <a:cs typeface="+mn-cs"/>
              </a:rPr>
              <a:t> = </a:t>
            </a:r>
            <a:r>
              <a:rPr lang="en-US" smtClean="0">
                <a:latin typeface="Palatino"/>
                <a:ea typeface="+mn-ea"/>
                <a:cs typeface="+mn-cs"/>
              </a:rPr>
              <a:t>α</a:t>
            </a:r>
            <a:r>
              <a:rPr lang="en-US" i="1" smtClean="0">
                <a:latin typeface="Palatino" pitchFamily="18" charset="0"/>
                <a:ea typeface="+mn-ea"/>
                <a:cs typeface="+mn-cs"/>
              </a:rPr>
              <a:t> x</a:t>
            </a:r>
            <a:r>
              <a:rPr lang="en-US" i="1" baseline="-25000" smtClean="0">
                <a:latin typeface="Palatino" pitchFamily="18" charset="0"/>
                <a:ea typeface="+mn-ea"/>
                <a:cs typeface="+mn-cs"/>
              </a:rPr>
              <a:t>i</a:t>
            </a:r>
            <a:r>
              <a:rPr lang="en-US" i="1" smtClean="0">
                <a:latin typeface="Palatino" pitchFamily="18" charset="0"/>
                <a:ea typeface="+mn-ea"/>
                <a:cs typeface="+mn-cs"/>
              </a:rPr>
              <a:t> </a:t>
            </a:r>
            <a:r>
              <a:rPr lang="en-US" smtClean="0">
                <a:latin typeface="Palatino" pitchFamily="18" charset="0"/>
                <a:ea typeface="+mn-ea"/>
                <a:cs typeface="+mn-cs"/>
              </a:rPr>
              <a:t>(</a:t>
            </a:r>
            <a:r>
              <a:rPr lang="en-US" i="1" smtClean="0">
                <a:latin typeface="Palatino" pitchFamily="18" charset="0"/>
                <a:ea typeface="+mn-ea"/>
                <a:cs typeface="+mn-cs"/>
              </a:rPr>
              <a:t>T </a:t>
            </a:r>
            <a:r>
              <a:rPr lang="en-US" smtClean="0">
                <a:latin typeface="Palatino" pitchFamily="18" charset="0"/>
                <a:ea typeface="+mn-ea"/>
                <a:cs typeface="+mn-cs"/>
              </a:rPr>
              <a:t>-</a:t>
            </a:r>
            <a:r>
              <a:rPr lang="en-US" i="1" smtClean="0">
                <a:latin typeface="Palatino" pitchFamily="18" charset="0"/>
                <a:ea typeface="+mn-ea"/>
                <a:cs typeface="+mn-cs"/>
              </a:rPr>
              <a:t> O</a:t>
            </a:r>
            <a:r>
              <a:rPr lang="en-US" smtClean="0">
                <a:latin typeface="Palatino" pitchFamily="18" charset="0"/>
                <a:ea typeface="+mn-ea"/>
                <a:cs typeface="+mn-cs"/>
              </a:rPr>
              <a:t>)</a:t>
            </a:r>
            <a:r>
              <a:rPr lang="en-US" smtClean="0">
                <a:ea typeface="+mn-ea"/>
                <a:cs typeface="+mn-cs"/>
              </a:rPr>
              <a:t>  doesn't depend on </a:t>
            </a:r>
            <a:r>
              <a:rPr lang="en-US" i="1" err="1" smtClean="0">
                <a:latin typeface="Palatino" pitchFamily="18" charset="0"/>
                <a:ea typeface="+mn-ea"/>
                <a:cs typeface="+mn-cs"/>
              </a:rPr>
              <a:t>w</a:t>
            </a:r>
            <a:r>
              <a:rPr lang="en-US" i="1" baseline="-25000" err="1" smtClean="0">
                <a:latin typeface="Palatino" pitchFamily="18" charset="0"/>
                <a:ea typeface="+mn-ea"/>
                <a:cs typeface="+mn-cs"/>
              </a:rPr>
              <a:t>i</a:t>
            </a:r>
            <a:r>
              <a:rPr lang="en-US" smtClean="0">
                <a:ea typeface="+mn-ea"/>
                <a:cs typeface="+mn-cs"/>
              </a:rPr>
              <a:t> </a:t>
            </a:r>
          </a:p>
          <a:p>
            <a:pPr eaLnBrk="1" hangingPunct="1">
              <a:spcAft>
                <a:spcPts val="0"/>
              </a:spcAft>
              <a:buFont typeface="Arial" pitchFamily="34" charset="0"/>
              <a:buChar char="•"/>
              <a:defRPr/>
            </a:pPr>
            <a:r>
              <a:rPr lang="en-US" smtClean="0">
                <a:ea typeface="+mn-ea"/>
                <a:cs typeface="+mn-cs"/>
              </a:rPr>
              <a:t>No change in weight (i.e.,  </a:t>
            </a:r>
            <a:r>
              <a:rPr lang="en-US" err="1" smtClean="0">
                <a:latin typeface="Palatino"/>
                <a:ea typeface="+mn-ea"/>
                <a:cs typeface="+mn-cs"/>
              </a:rPr>
              <a:t>Δ</a:t>
            </a:r>
            <a:r>
              <a:rPr lang="en-US" i="1" err="1" smtClean="0">
                <a:latin typeface="Palatino" pitchFamily="18" charset="0"/>
                <a:ea typeface="+mn-ea"/>
                <a:cs typeface="+mn-cs"/>
              </a:rPr>
              <a:t>w</a:t>
            </a:r>
            <a:r>
              <a:rPr lang="en-US" i="1" baseline="-25000" err="1" smtClean="0">
                <a:latin typeface="Palatino" pitchFamily="18" charset="0"/>
                <a:ea typeface="+mn-ea"/>
                <a:cs typeface="+mn-cs"/>
              </a:rPr>
              <a:t>i</a:t>
            </a:r>
            <a:r>
              <a:rPr lang="en-US" i="1" smtClean="0">
                <a:latin typeface="Palatino" pitchFamily="18" charset="0"/>
                <a:ea typeface="+mn-ea"/>
                <a:cs typeface="+mn-cs"/>
              </a:rPr>
              <a:t> = </a:t>
            </a:r>
            <a:r>
              <a:rPr lang="en-US" smtClean="0">
                <a:latin typeface="Palatino" pitchFamily="18" charset="0"/>
                <a:ea typeface="+mn-ea"/>
                <a:cs typeface="+mn-cs"/>
              </a:rPr>
              <a:t>0</a:t>
            </a:r>
            <a:r>
              <a:rPr lang="en-US" smtClean="0">
                <a:ea typeface="+mn-ea"/>
                <a:cs typeface="+mn-cs"/>
              </a:rPr>
              <a:t>) if:</a:t>
            </a:r>
          </a:p>
          <a:p>
            <a:pPr lvl="1" eaLnBrk="1" hangingPunct="1">
              <a:spcAft>
                <a:spcPts val="0"/>
              </a:spcAft>
              <a:buFont typeface="Arial" pitchFamily="34" charset="0"/>
              <a:buChar char="–"/>
              <a:defRPr/>
            </a:pPr>
            <a:r>
              <a:rPr lang="en-US" b="1" smtClean="0">
                <a:ea typeface="+mn-ea"/>
              </a:rPr>
              <a:t>correct output</a:t>
            </a:r>
            <a:r>
              <a:rPr lang="en-US" smtClean="0">
                <a:ea typeface="+mn-ea"/>
              </a:rPr>
              <a:t>, i.e.,  </a:t>
            </a:r>
            <a:r>
              <a:rPr lang="en-US" i="1" smtClean="0">
                <a:latin typeface="Palatino" pitchFamily="18" charset="0"/>
                <a:ea typeface="+mn-ea"/>
              </a:rPr>
              <a:t>T </a:t>
            </a:r>
            <a:r>
              <a:rPr lang="en-US" smtClean="0">
                <a:latin typeface="Palatino" pitchFamily="18" charset="0"/>
                <a:ea typeface="+mn-ea"/>
              </a:rPr>
              <a:t>= </a:t>
            </a:r>
            <a:r>
              <a:rPr lang="en-US" i="1" smtClean="0">
                <a:latin typeface="Palatino" pitchFamily="18" charset="0"/>
                <a:ea typeface="+mn-ea"/>
              </a:rPr>
              <a:t>O </a:t>
            </a:r>
            <a:endParaRPr lang="en-US" smtClean="0">
              <a:ea typeface="+mn-ea"/>
            </a:endParaRPr>
          </a:p>
          <a:p>
            <a:pPr lvl="1" eaLnBrk="1" hangingPunct="1">
              <a:spcAft>
                <a:spcPts val="0"/>
              </a:spcAft>
              <a:buFont typeface="Arial" pitchFamily="34" charset="0"/>
              <a:buChar char="–"/>
              <a:defRPr/>
            </a:pPr>
            <a:r>
              <a:rPr lang="en-US" b="1" smtClean="0">
                <a:ea typeface="+mn-ea"/>
              </a:rPr>
              <a:t>0 input</a:t>
            </a:r>
            <a:r>
              <a:rPr lang="en-US" smtClean="0">
                <a:ea typeface="+mn-ea"/>
              </a:rPr>
              <a:t>, i.e.,</a:t>
            </a:r>
            <a:r>
              <a:rPr lang="en-US" i="1" smtClean="0">
                <a:latin typeface="Palatino" pitchFamily="18" charset="0"/>
                <a:ea typeface="+mn-ea"/>
              </a:rPr>
              <a:t>  x</a:t>
            </a:r>
            <a:r>
              <a:rPr lang="en-US" i="1" baseline="-25000" smtClean="0">
                <a:latin typeface="Palatino" pitchFamily="18" charset="0"/>
                <a:ea typeface="+mn-ea"/>
              </a:rPr>
              <a:t>i</a:t>
            </a:r>
            <a:r>
              <a:rPr lang="en-US" i="1" smtClean="0">
                <a:latin typeface="Palatino" pitchFamily="18" charset="0"/>
                <a:ea typeface="+mn-ea"/>
              </a:rPr>
              <a:t> = </a:t>
            </a:r>
            <a:r>
              <a:rPr lang="en-US" smtClean="0">
                <a:latin typeface="Palatino" pitchFamily="18" charset="0"/>
                <a:ea typeface="+mn-ea"/>
              </a:rPr>
              <a:t>0</a:t>
            </a:r>
            <a:endParaRPr lang="en-US" smtClean="0">
              <a:ea typeface="+mn-ea"/>
            </a:endParaRPr>
          </a:p>
          <a:p>
            <a:pPr eaLnBrk="1" hangingPunct="1">
              <a:spcAft>
                <a:spcPts val="0"/>
              </a:spcAft>
              <a:buFont typeface="Arial" pitchFamily="34" charset="0"/>
              <a:buChar char="•"/>
              <a:defRPr/>
            </a:pPr>
            <a:r>
              <a:rPr lang="en-US" smtClean="0">
                <a:ea typeface="+mn-ea"/>
                <a:cs typeface="+mn-cs"/>
              </a:rPr>
              <a:t>If </a:t>
            </a:r>
            <a:r>
              <a:rPr lang="en-US" i="1" smtClean="0">
                <a:latin typeface="Palatino" pitchFamily="18" charset="0"/>
                <a:ea typeface="+mn-ea"/>
                <a:cs typeface="+mn-cs"/>
              </a:rPr>
              <a:t>T=</a:t>
            </a:r>
            <a:r>
              <a:rPr lang="en-US" smtClean="0">
                <a:latin typeface="Palatino" pitchFamily="18" charset="0"/>
                <a:ea typeface="+mn-ea"/>
                <a:cs typeface="+mn-cs"/>
              </a:rPr>
              <a:t>1</a:t>
            </a:r>
            <a:r>
              <a:rPr lang="en-US" smtClean="0">
                <a:ea typeface="+mn-ea"/>
                <a:cs typeface="+mn-cs"/>
              </a:rPr>
              <a:t> and </a:t>
            </a:r>
            <a:r>
              <a:rPr lang="en-US" i="1" smtClean="0">
                <a:latin typeface="Palatino" pitchFamily="18" charset="0"/>
                <a:ea typeface="+mn-ea"/>
                <a:cs typeface="+mn-cs"/>
              </a:rPr>
              <a:t>O=</a:t>
            </a:r>
            <a:r>
              <a:rPr lang="en-US" smtClean="0">
                <a:latin typeface="Palatino" pitchFamily="18" charset="0"/>
                <a:ea typeface="+mn-ea"/>
                <a:cs typeface="+mn-cs"/>
              </a:rPr>
              <a:t>0,</a:t>
            </a:r>
            <a:r>
              <a:rPr lang="en-US" smtClean="0">
                <a:ea typeface="+mn-ea"/>
                <a:cs typeface="+mn-cs"/>
              </a:rPr>
              <a:t> </a:t>
            </a:r>
            <a:r>
              <a:rPr lang="en-US" i="1" smtClean="0">
                <a:ea typeface="+mn-ea"/>
                <a:cs typeface="+mn-cs"/>
              </a:rPr>
              <a:t>increase</a:t>
            </a:r>
            <a:r>
              <a:rPr lang="en-US" smtClean="0">
                <a:ea typeface="+mn-ea"/>
                <a:cs typeface="+mn-cs"/>
              </a:rPr>
              <a:t> the weight</a:t>
            </a:r>
          </a:p>
          <a:p>
            <a:pPr eaLnBrk="1" hangingPunct="1">
              <a:spcAft>
                <a:spcPts val="0"/>
              </a:spcAft>
              <a:buFont typeface="Wingdings" pitchFamily="2" charset="2"/>
              <a:buNone/>
              <a:defRPr/>
            </a:pPr>
            <a:r>
              <a:rPr lang="en-US" smtClean="0">
                <a:ea typeface="+mn-ea"/>
                <a:cs typeface="+mn-cs"/>
              </a:rPr>
              <a:t>	</a:t>
            </a:r>
            <a:r>
              <a:rPr lang="en-US" sz="2400" smtClean="0">
                <a:ea typeface="+mn-ea"/>
                <a:cs typeface="+mn-cs"/>
              </a:rPr>
              <a:t>so that maybe next time the result will exceed the output unit's threshold, causing it to be 1</a:t>
            </a:r>
            <a:endParaRPr lang="en-US" sz="2200" smtClean="0">
              <a:ea typeface="+mn-ea"/>
              <a:cs typeface="+mn-cs"/>
            </a:endParaRPr>
          </a:p>
          <a:p>
            <a:pPr eaLnBrk="1" hangingPunct="1">
              <a:spcAft>
                <a:spcPts val="0"/>
              </a:spcAft>
              <a:buFont typeface="Arial" pitchFamily="34" charset="0"/>
              <a:buChar char="•"/>
              <a:defRPr/>
            </a:pPr>
            <a:r>
              <a:rPr lang="en-US" smtClean="0">
                <a:ea typeface="+mn-ea"/>
                <a:cs typeface="+mn-cs"/>
              </a:rPr>
              <a:t>If </a:t>
            </a:r>
            <a:r>
              <a:rPr lang="en-US" i="1" smtClean="0">
                <a:latin typeface="Palatino" pitchFamily="18" charset="0"/>
                <a:ea typeface="+mn-ea"/>
                <a:cs typeface="+mn-cs"/>
              </a:rPr>
              <a:t>T=</a:t>
            </a:r>
            <a:r>
              <a:rPr lang="en-US" smtClean="0">
                <a:latin typeface="Palatino" pitchFamily="18" charset="0"/>
                <a:ea typeface="+mn-ea"/>
                <a:cs typeface="+mn-cs"/>
              </a:rPr>
              <a:t>0</a:t>
            </a:r>
            <a:r>
              <a:rPr lang="en-US" smtClean="0">
                <a:ea typeface="+mn-ea"/>
                <a:cs typeface="+mn-cs"/>
              </a:rPr>
              <a:t> and </a:t>
            </a:r>
            <a:r>
              <a:rPr lang="en-US" i="1" smtClean="0">
                <a:latin typeface="Palatino" pitchFamily="18" charset="0"/>
                <a:ea typeface="+mn-ea"/>
                <a:cs typeface="+mn-cs"/>
              </a:rPr>
              <a:t>O=</a:t>
            </a:r>
            <a:r>
              <a:rPr lang="en-US" smtClean="0">
                <a:latin typeface="Palatino" pitchFamily="18" charset="0"/>
                <a:ea typeface="+mn-ea"/>
                <a:cs typeface="+mn-cs"/>
              </a:rPr>
              <a:t>1,</a:t>
            </a:r>
            <a:r>
              <a:rPr lang="en-US" smtClean="0">
                <a:ea typeface="+mn-ea"/>
                <a:cs typeface="+mn-cs"/>
              </a:rPr>
              <a:t> </a:t>
            </a:r>
            <a:r>
              <a:rPr lang="en-US" i="1" smtClean="0">
                <a:ea typeface="+mn-ea"/>
                <a:cs typeface="+mn-cs"/>
              </a:rPr>
              <a:t>decrease</a:t>
            </a:r>
            <a:r>
              <a:rPr lang="en-US" smtClean="0">
                <a:ea typeface="+mn-ea"/>
                <a:cs typeface="+mn-cs"/>
              </a:rPr>
              <a:t> the weight</a:t>
            </a:r>
          </a:p>
          <a:p>
            <a:pPr eaLnBrk="1" hangingPunct="1">
              <a:spcAft>
                <a:spcPts val="0"/>
              </a:spcAft>
              <a:buFont typeface="Wingdings" pitchFamily="2" charset="2"/>
              <a:buNone/>
              <a:defRPr/>
            </a:pPr>
            <a:r>
              <a:rPr lang="en-US" smtClean="0">
                <a:ea typeface="+mn-ea"/>
                <a:cs typeface="+mn-cs"/>
              </a:rPr>
              <a:t>	</a:t>
            </a:r>
            <a:r>
              <a:rPr lang="en-US" sz="2400" smtClean="0">
                <a:ea typeface="+mn-ea"/>
                <a:cs typeface="+mn-cs"/>
              </a:rPr>
              <a:t>so that maybe next time the result won't exceed the output unit's threshold, causing it to be 0</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4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48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748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2748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748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7488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27488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2748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4883"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a:latin typeface="Calibri" pitchFamily="34" charset="0"/>
              </a:rPr>
              <a:t>Example:  Learning OR</a:t>
            </a:r>
          </a:p>
        </p:txBody>
      </p:sp>
      <p:sp>
        <p:nvSpPr>
          <p:cNvPr id="47106" name="Rectangle 3"/>
          <p:cNvSpPr>
            <a:spLocks noGrp="1" noChangeArrowheads="1"/>
          </p:cNvSpPr>
          <p:nvPr>
            <p:ph idx="1"/>
          </p:nvPr>
        </p:nvSpPr>
        <p:spPr>
          <a:xfrm>
            <a:off x="609600" y="1600200"/>
            <a:ext cx="8077200" cy="4525963"/>
          </a:xfrm>
        </p:spPr>
        <p:txBody>
          <a:bodyPr/>
          <a:lstStyle/>
          <a:p>
            <a:pPr eaLnBrk="1" hangingPunct="1"/>
            <a:r>
              <a:rPr lang="en-US" err="1" smtClean="0">
                <a:latin typeface="Calibri" pitchFamily="34" charset="0"/>
                <a:sym typeface="Symbol" charset="0"/>
              </a:rPr>
              <a:t>Δ</a:t>
            </a:r>
            <a:r>
              <a:rPr lang="en-US" i="1" err="1" smtClean="0">
                <a:latin typeface="Calibri" pitchFamily="34" charset="0"/>
                <a:sym typeface="Symbol" charset="0"/>
              </a:rPr>
              <a:t>w</a:t>
            </a:r>
            <a:r>
              <a:rPr lang="en-US" i="1" baseline="-25000" err="1" smtClean="0">
                <a:latin typeface="Calibri" pitchFamily="34" charset="0"/>
                <a:sym typeface="Symbol" charset="0"/>
              </a:rPr>
              <a:t>i</a:t>
            </a:r>
            <a:r>
              <a:rPr lang="en-US" smtClean="0">
                <a:latin typeface="Calibri" pitchFamily="34" charset="0"/>
                <a:sym typeface="Symbol" charset="0"/>
              </a:rPr>
              <a:t> </a:t>
            </a:r>
            <a:r>
              <a:rPr lang="en-US">
                <a:latin typeface="Calibri" pitchFamily="34" charset="0"/>
                <a:sym typeface="Symbol" charset="0"/>
              </a:rPr>
              <a:t>= </a:t>
            </a:r>
            <a:r>
              <a:rPr lang="en-US" smtClean="0">
                <a:latin typeface="Calibri" pitchFamily="34" charset="0"/>
                <a:sym typeface="Symbol" charset="0"/>
              </a:rPr>
              <a:t>α(</a:t>
            </a:r>
            <a:r>
              <a:rPr lang="en-US" i="1">
                <a:latin typeface="Calibri" pitchFamily="34" charset="0"/>
                <a:sym typeface="Symbol" charset="0"/>
              </a:rPr>
              <a:t>T</a:t>
            </a:r>
            <a:r>
              <a:rPr lang="en-US">
                <a:latin typeface="Calibri" pitchFamily="34" charset="0"/>
                <a:sym typeface="Symbol" charset="0"/>
              </a:rPr>
              <a:t> – </a:t>
            </a:r>
            <a:r>
              <a:rPr lang="en-US" i="1">
                <a:latin typeface="Calibri" pitchFamily="34" charset="0"/>
                <a:sym typeface="Symbol" charset="0"/>
              </a:rPr>
              <a:t>O</a:t>
            </a:r>
            <a:r>
              <a:rPr lang="en-US">
                <a:latin typeface="Calibri" pitchFamily="34" charset="0"/>
                <a:sym typeface="Symbol" charset="0"/>
              </a:rPr>
              <a:t>)</a:t>
            </a:r>
            <a:r>
              <a:rPr lang="en-US" i="1">
                <a:latin typeface="Calibri" pitchFamily="34" charset="0"/>
                <a:sym typeface="Symbol" charset="0"/>
              </a:rPr>
              <a:t>x</a:t>
            </a:r>
            <a:r>
              <a:rPr lang="en-US" i="1" baseline="-25000">
                <a:latin typeface="Calibri" pitchFamily="34" charset="0"/>
                <a:sym typeface="Symbol" charset="0"/>
              </a:rPr>
              <a:t>i</a:t>
            </a:r>
            <a:r>
              <a:rPr lang="en-US">
                <a:latin typeface="Calibri" pitchFamily="34" charset="0"/>
                <a:sym typeface="Symbol" charset="0"/>
              </a:rPr>
              <a:t>  = 0.2(</a:t>
            </a:r>
            <a:r>
              <a:rPr lang="en-US" i="1">
                <a:latin typeface="Calibri" pitchFamily="34" charset="0"/>
                <a:sym typeface="Symbol" charset="0"/>
              </a:rPr>
              <a:t>T</a:t>
            </a:r>
            <a:r>
              <a:rPr lang="en-US">
                <a:latin typeface="Calibri" pitchFamily="34" charset="0"/>
                <a:sym typeface="Symbol" charset="0"/>
              </a:rPr>
              <a:t> – </a:t>
            </a:r>
            <a:r>
              <a:rPr lang="en-US" i="1">
                <a:latin typeface="Calibri" pitchFamily="34" charset="0"/>
                <a:sym typeface="Symbol" charset="0"/>
              </a:rPr>
              <a:t>O</a:t>
            </a:r>
            <a:r>
              <a:rPr lang="en-US">
                <a:latin typeface="Calibri" pitchFamily="34" charset="0"/>
                <a:sym typeface="Symbol" charset="0"/>
              </a:rPr>
              <a:t>)</a:t>
            </a:r>
            <a:r>
              <a:rPr lang="en-US" i="1">
                <a:latin typeface="Calibri" pitchFamily="34" charset="0"/>
                <a:sym typeface="Symbol" charset="0"/>
              </a:rPr>
              <a:t>x</a:t>
            </a:r>
            <a:r>
              <a:rPr lang="en-US" i="1" baseline="-25000">
                <a:latin typeface="Calibri" pitchFamily="34" charset="0"/>
                <a:sym typeface="Symbol" charset="0"/>
              </a:rPr>
              <a:t>i</a:t>
            </a:r>
          </a:p>
          <a:p>
            <a:pPr eaLnBrk="1" hangingPunct="1"/>
            <a:r>
              <a:rPr lang="en-US">
                <a:latin typeface="Calibri" pitchFamily="34" charset="0"/>
                <a:sym typeface="Symbol" charset="0"/>
              </a:rPr>
              <a:t>Initial network:</a:t>
            </a:r>
            <a:endParaRPr lang="en-US">
              <a:latin typeface="Calibri" pitchFamily="34" charset="0"/>
            </a:endParaRPr>
          </a:p>
        </p:txBody>
      </p:sp>
      <p:grpSp>
        <p:nvGrpSpPr>
          <p:cNvPr id="47107" name="Group 32771"/>
          <p:cNvGrpSpPr/>
          <p:nvPr/>
        </p:nvGrpSpPr>
        <p:grpSpPr bwMode="auto">
          <a:xfrm>
            <a:off x="1676400" y="2967038"/>
            <a:ext cx="2073275" cy="2109787"/>
            <a:chOff x="1676400" y="2966640"/>
            <a:chExt cx="2073612" cy="2110974"/>
          </a:xfrm>
        </p:grpSpPr>
        <p:sp>
          <p:nvSpPr>
            <p:cNvPr id="3" name="Oval 2"/>
            <p:cNvSpPr/>
            <p:nvPr/>
          </p:nvSpPr>
          <p:spPr>
            <a:xfrm>
              <a:off x="2268634" y="3347854"/>
              <a:ext cx="609699" cy="5337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solidFill>
                  <a:schemeClr val="tx1"/>
                </a:solidFill>
              </a:endParaRPr>
            </a:p>
          </p:txBody>
        </p:sp>
        <p:cxnSp>
          <p:nvCxnSpPr>
            <p:cNvPr id="5" name="Straight Arrow Connector 4"/>
            <p:cNvCxnSpPr/>
            <p:nvPr/>
          </p:nvCxnSpPr>
          <p:spPr>
            <a:xfrm flipV="1">
              <a:off x="2573484" y="2966640"/>
              <a:ext cx="0" cy="3812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887572" y="3881554"/>
              <a:ext cx="609699" cy="721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552842" y="3881554"/>
              <a:ext cx="525548" cy="7338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2878333" y="3609939"/>
              <a:ext cx="39852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128" name="TextBox 19"/>
            <p:cNvSpPr txBox="1">
              <a:spLocks noChangeArrowheads="1"/>
            </p:cNvSpPr>
            <p:nvPr/>
          </p:nvSpPr>
          <p:spPr bwMode="auto">
            <a:xfrm>
              <a:off x="1795951" y="3968908"/>
              <a:ext cx="473206" cy="369332"/>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i="0"/>
                <a:t>0.1</a:t>
              </a:r>
            </a:p>
          </p:txBody>
        </p:sp>
        <p:sp>
          <p:nvSpPr>
            <p:cNvPr id="47129" name="TextBox 20"/>
            <p:cNvSpPr txBox="1">
              <a:spLocks noChangeArrowheads="1"/>
            </p:cNvSpPr>
            <p:nvPr/>
          </p:nvSpPr>
          <p:spPr bwMode="auto">
            <a:xfrm>
              <a:off x="2864962" y="4063828"/>
              <a:ext cx="473206" cy="369332"/>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i="0"/>
                <a:t>0.5</a:t>
              </a:r>
            </a:p>
          </p:txBody>
        </p:sp>
        <p:sp>
          <p:nvSpPr>
            <p:cNvPr id="47130" name="TextBox 24"/>
            <p:cNvSpPr txBox="1">
              <a:spLocks noChangeArrowheads="1"/>
            </p:cNvSpPr>
            <p:nvPr/>
          </p:nvSpPr>
          <p:spPr bwMode="auto">
            <a:xfrm>
              <a:off x="3276806" y="3426038"/>
              <a:ext cx="473206" cy="369332"/>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i="0"/>
                <a:t>0.8</a:t>
              </a:r>
            </a:p>
          </p:txBody>
        </p:sp>
        <p:sp>
          <p:nvSpPr>
            <p:cNvPr id="47131" name="TextBox 25"/>
            <p:cNvSpPr txBox="1">
              <a:spLocks noChangeArrowheads="1"/>
            </p:cNvSpPr>
            <p:nvPr/>
          </p:nvSpPr>
          <p:spPr bwMode="auto">
            <a:xfrm>
              <a:off x="1676400" y="4586285"/>
              <a:ext cx="423514" cy="461665"/>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b="0"/>
                <a:t>x</a:t>
              </a:r>
              <a:r>
                <a:rPr lang="en-US" b="0" i="0" baseline="-25000"/>
                <a:t>1</a:t>
              </a:r>
            </a:p>
          </p:txBody>
        </p:sp>
        <p:sp>
          <p:nvSpPr>
            <p:cNvPr id="47132" name="Rectangle 26"/>
            <p:cNvSpPr>
              <a:spLocks noChangeArrowheads="1"/>
            </p:cNvSpPr>
            <p:nvPr/>
          </p:nvSpPr>
          <p:spPr bwMode="auto">
            <a:xfrm>
              <a:off x="2843626" y="4615949"/>
              <a:ext cx="423514" cy="461665"/>
            </a:xfrm>
            <a:prstGeom prst="rect">
              <a:avLst/>
            </a:prstGeom>
            <a:noFill/>
            <a:ln>
              <a:noFill/>
            </a:ln>
          </p:spPr>
          <p:txBody>
            <a:bodyPr wrap="none">
              <a:spAutoFit/>
            </a:bodyPr>
            <a:lstStyle/>
            <a:p>
              <a:r>
                <a:rPr lang="en-US" b="0">
                  <a:solidFill>
                    <a:srgbClr val="000000"/>
                  </a:solidFill>
                </a:rPr>
                <a:t>x</a:t>
              </a:r>
              <a:r>
                <a:rPr lang="en-US" b="0" i="0" baseline="-25000">
                  <a:solidFill>
                    <a:srgbClr val="000000"/>
                  </a:solidFill>
                </a:rPr>
                <a:t>2</a:t>
              </a:r>
            </a:p>
          </p:txBody>
        </p:sp>
      </p:grpSp>
      <p:sp>
        <p:nvSpPr>
          <p:cNvPr id="38" name="Oval 37"/>
          <p:cNvSpPr/>
          <p:nvPr/>
        </p:nvSpPr>
        <p:spPr>
          <a:xfrm>
            <a:off x="5394325" y="3400425"/>
            <a:ext cx="609600" cy="533400"/>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9" name="Straight Arrow Connector 38"/>
          <p:cNvCxnSpPr/>
          <p:nvPr/>
        </p:nvCxnSpPr>
        <p:spPr>
          <a:xfrm flipV="1">
            <a:off x="5699125" y="3019425"/>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013325" y="3933825"/>
            <a:ext cx="609600" cy="7223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7117" idx="0"/>
          </p:cNvCxnSpPr>
          <p:nvPr/>
        </p:nvCxnSpPr>
        <p:spPr>
          <a:xfrm flipH="1" flipV="1">
            <a:off x="5676900" y="3933825"/>
            <a:ext cx="192088" cy="7350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5868988" y="3933825"/>
            <a:ext cx="768350" cy="704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113" name="TextBox 42"/>
          <p:cNvSpPr txBox="1">
            <a:spLocks noChangeArrowheads="1"/>
          </p:cNvSpPr>
          <p:nvPr/>
        </p:nvSpPr>
        <p:spPr bwMode="auto">
          <a:xfrm>
            <a:off x="4424363" y="4021138"/>
            <a:ext cx="949325" cy="369887"/>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a:t>w</a:t>
            </a:r>
            <a:r>
              <a:rPr lang="en-US" sz="1800" b="0" i="0" baseline="-25000"/>
              <a:t>1</a:t>
            </a:r>
            <a:r>
              <a:rPr lang="en-US" sz="1800" b="0" i="0"/>
              <a:t> = 0.1</a:t>
            </a:r>
          </a:p>
        </p:txBody>
      </p:sp>
      <p:sp>
        <p:nvSpPr>
          <p:cNvPr id="47114" name="TextBox 43"/>
          <p:cNvSpPr txBox="1">
            <a:spLocks noChangeArrowheads="1"/>
          </p:cNvSpPr>
          <p:nvPr/>
        </p:nvSpPr>
        <p:spPr bwMode="auto">
          <a:xfrm>
            <a:off x="5334000" y="4268788"/>
            <a:ext cx="949325" cy="369887"/>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a:t>w</a:t>
            </a:r>
            <a:r>
              <a:rPr lang="en-US" sz="1800" b="0" i="0" baseline="-25000"/>
              <a:t>2</a:t>
            </a:r>
            <a:r>
              <a:rPr lang="en-US" sz="1800" b="0" i="0"/>
              <a:t> = 0.5</a:t>
            </a:r>
          </a:p>
        </p:txBody>
      </p:sp>
      <p:sp>
        <p:nvSpPr>
          <p:cNvPr id="47115" name="TextBox 44"/>
          <p:cNvSpPr txBox="1">
            <a:spLocks noChangeArrowheads="1"/>
          </p:cNvSpPr>
          <p:nvPr/>
        </p:nvSpPr>
        <p:spPr bwMode="auto">
          <a:xfrm>
            <a:off x="6223000" y="4021138"/>
            <a:ext cx="1025525" cy="369887"/>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800" b="0"/>
              <a:t>w</a:t>
            </a:r>
            <a:r>
              <a:rPr lang="en-US" sz="1800" b="0" i="0" baseline="-25000"/>
              <a:t>3</a:t>
            </a:r>
            <a:r>
              <a:rPr lang="en-US" sz="1800" b="0" i="0"/>
              <a:t> = -0.8</a:t>
            </a:r>
          </a:p>
        </p:txBody>
      </p:sp>
      <p:sp>
        <p:nvSpPr>
          <p:cNvPr id="47116" name="TextBox 45"/>
          <p:cNvSpPr txBox="1">
            <a:spLocks noChangeArrowheads="1"/>
          </p:cNvSpPr>
          <p:nvPr/>
        </p:nvSpPr>
        <p:spPr bwMode="auto">
          <a:xfrm>
            <a:off x="4800600" y="4638675"/>
            <a:ext cx="423863" cy="461963"/>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b="0"/>
              <a:t>x</a:t>
            </a:r>
            <a:r>
              <a:rPr lang="en-US" b="0" i="0" baseline="-25000"/>
              <a:t>1</a:t>
            </a:r>
          </a:p>
        </p:txBody>
      </p:sp>
      <p:sp>
        <p:nvSpPr>
          <p:cNvPr id="47117" name="Rectangle 46"/>
          <p:cNvSpPr>
            <a:spLocks noChangeArrowheads="1"/>
          </p:cNvSpPr>
          <p:nvPr/>
        </p:nvSpPr>
        <p:spPr bwMode="auto">
          <a:xfrm>
            <a:off x="5657850" y="4668838"/>
            <a:ext cx="423863" cy="461962"/>
          </a:xfrm>
          <a:prstGeom prst="rect">
            <a:avLst/>
          </a:prstGeom>
          <a:noFill/>
          <a:ln>
            <a:noFill/>
          </a:ln>
        </p:spPr>
        <p:txBody>
          <a:bodyPr wrap="none">
            <a:spAutoFit/>
          </a:bodyPr>
          <a:lstStyle/>
          <a:p>
            <a:r>
              <a:rPr lang="en-US" b="0">
                <a:solidFill>
                  <a:srgbClr val="000000"/>
                </a:solidFill>
              </a:rPr>
              <a:t>x</a:t>
            </a:r>
            <a:r>
              <a:rPr lang="en-US" b="0" i="0" baseline="-25000">
                <a:solidFill>
                  <a:srgbClr val="000000"/>
                </a:solidFill>
              </a:rPr>
              <a:t>2</a:t>
            </a:r>
          </a:p>
        </p:txBody>
      </p:sp>
      <p:sp>
        <p:nvSpPr>
          <p:cNvPr id="47118" name="TextBox 32777"/>
          <p:cNvSpPr txBox="1">
            <a:spLocks noChangeArrowheads="1"/>
          </p:cNvSpPr>
          <p:nvPr/>
        </p:nvSpPr>
        <p:spPr bwMode="auto">
          <a:xfrm>
            <a:off x="6577013" y="4725988"/>
            <a:ext cx="457552" cy="400110"/>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2000" b="0" i="0" smtClean="0"/>
              <a:t>+1</a:t>
            </a:r>
            <a:endParaRPr lang="en-US" sz="2000" b="0" i="0"/>
          </a:p>
        </p:txBody>
      </p:sp>
      <p:cxnSp>
        <p:nvCxnSpPr>
          <p:cNvPr id="57" name="Straight Arrow Connector 56"/>
          <p:cNvCxnSpPr/>
          <p:nvPr/>
        </p:nvCxnSpPr>
        <p:spPr>
          <a:xfrm flipH="1">
            <a:off x="5973763" y="3667125"/>
            <a:ext cx="3984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120" name="TextBox 32781"/>
          <p:cNvSpPr txBox="1">
            <a:spLocks noChangeArrowheads="1"/>
          </p:cNvSpPr>
          <p:nvPr/>
        </p:nvSpPr>
        <p:spPr bwMode="auto">
          <a:xfrm>
            <a:off x="6421438" y="3467100"/>
            <a:ext cx="312737" cy="400050"/>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2000" b="0" i="0"/>
              <a:t>0</a:t>
            </a:r>
          </a:p>
        </p:txBody>
      </p:sp>
      <p:sp>
        <p:nvSpPr>
          <p:cNvPr id="47121" name="TextBox 32782"/>
          <p:cNvSpPr txBox="1">
            <a:spLocks noChangeArrowheads="1"/>
          </p:cNvSpPr>
          <p:nvPr/>
        </p:nvSpPr>
        <p:spPr bwMode="auto">
          <a:xfrm>
            <a:off x="5440363" y="3498850"/>
            <a:ext cx="563562" cy="338138"/>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600" b="0" i="0"/>
              <a:t>LTU</a:t>
            </a:r>
          </a:p>
        </p:txBody>
      </p:sp>
      <p:sp>
        <p:nvSpPr>
          <p:cNvPr id="47122" name="TextBox 59"/>
          <p:cNvSpPr txBox="1">
            <a:spLocks noChangeArrowheads="1"/>
          </p:cNvSpPr>
          <p:nvPr/>
        </p:nvSpPr>
        <p:spPr bwMode="auto">
          <a:xfrm>
            <a:off x="2301875" y="3498850"/>
            <a:ext cx="563563" cy="338138"/>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600" b="0" i="0"/>
              <a:t>LTU</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57200" y="0"/>
            <a:ext cx="8229600" cy="1047750"/>
          </a:xfrm>
        </p:spPr>
        <p:txBody>
          <a:bodyPr/>
          <a:lstStyle/>
          <a:p>
            <a:r>
              <a:rPr lang="en-US">
                <a:latin typeface="Calibri" pitchFamily="34" charset="0"/>
              </a:rPr>
              <a:t>Example:  Learning OR</a:t>
            </a:r>
          </a:p>
        </p:txBody>
      </p:sp>
      <p:graphicFrame>
        <p:nvGraphicFramePr>
          <p:cNvPr id="4" name="Content Placeholder 3"/>
          <p:cNvGraphicFramePr>
            <a:graphicFrameLocks noGrp="1"/>
          </p:cNvGraphicFramePr>
          <p:nvPr>
            <p:ph idx="1"/>
          </p:nvPr>
        </p:nvGraphicFramePr>
        <p:xfrm>
          <a:off x="457200" y="1371600"/>
          <a:ext cx="8229600" cy="5191130"/>
        </p:xfrm>
        <a:graphic>
          <a:graphicData uri="http://schemas.openxmlformats.org/drawingml/2006/table">
            <a:tbl>
              <a:tblPr bandRow="1">
                <a:tableStyleId>{5C22544A-7EE6-4342-B048-85BDC9FD1C3A}</a:tableStyleId>
              </a:tblPr>
              <a:tblGrid>
                <a:gridCol w="822960"/>
                <a:gridCol w="822960"/>
                <a:gridCol w="822960"/>
                <a:gridCol w="822960"/>
                <a:gridCol w="822960"/>
                <a:gridCol w="822960"/>
                <a:gridCol w="822960"/>
                <a:gridCol w="822960"/>
                <a:gridCol w="822960"/>
                <a:gridCol w="822960"/>
              </a:tblGrid>
              <a:tr h="370795">
                <a:tc>
                  <a:txBody>
                    <a:bodyPr/>
                    <a:lstStyle/>
                    <a:p>
                      <a:pPr algn="ctr"/>
                      <a:r>
                        <a:rPr lang="en-US" sz="1800" b="1" smtClean="0"/>
                        <a:t>x1</a:t>
                      </a:r>
                      <a:endParaRPr lang="en-US" sz="1800" b="1"/>
                    </a:p>
                  </a:txBody>
                  <a:tcPr marT="45714" marB="45714"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x2</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t</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a</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sym typeface="Symbol"/>
                        </a:rPr>
                        <a:t>Δw1</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w1</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latinLnBrk="0" hangingPunct="1">
                        <a:spcBef>
                          <a:spcPts val="0"/>
                        </a:spcBef>
                        <a:spcAft>
                          <a:spcPts val="0"/>
                        </a:spcAft>
                        <a:buClrTx/>
                        <a:buSzTx/>
                        <a:buFontTx/>
                        <a:buNone/>
                        <a:defRPr/>
                      </a:pPr>
                      <a:r>
                        <a:rPr kumimoji="0" lang="en-US" sz="1800" b="1" i="0" u="none" strike="noStrike" kern="1200" cap="none" spc="0" normalizeH="0" baseline="0" noProof="0" smtClean="0">
                          <a:ln>
                            <a:noFill/>
                          </a:ln>
                          <a:solidFill>
                            <a:schemeClr val="tx1"/>
                          </a:solidFill>
                          <a:effectLst/>
                          <a:uLnTx/>
                          <a:uFillTx/>
                          <a:latin typeface="+mn-lt"/>
                          <a:ea typeface="+mn-ea"/>
                          <a:cs typeface="+mn-cs"/>
                          <a:sym typeface="Symbol"/>
                        </a:rPr>
                        <a:t>Δw2</a:t>
                      </a:r>
                      <a:endParaRPr kumimoji="0" lang="en-US" sz="1800" b="1" i="0" u="none" strike="noStrike" kern="1200" cap="none" spc="0" normalizeH="0" baseline="0" noProof="0" smtClean="0">
                        <a:ln>
                          <a:noFill/>
                        </a:ln>
                        <a:solidFill>
                          <a:schemeClr val="tx1"/>
                        </a:solidFill>
                        <a:effectLst/>
                        <a:uLnTx/>
                        <a:uFillTx/>
                        <a:latin typeface="+mn-lt"/>
                        <a:ea typeface="+mn-ea"/>
                        <a:cs typeface="+mn-cs"/>
                      </a:endParaRPr>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w2</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sym typeface="Symbol"/>
                        </a:rPr>
                        <a:t>Δw3</a:t>
                      </a:r>
                      <a:endParaRPr lang="en-US" sz="1800" b="1"/>
                    </a:p>
                  </a:txBody>
                  <a:tcPr marT="45714" marB="45714"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800" b="1" smtClean="0"/>
                        <a:t>w3</a:t>
                      </a:r>
                      <a:endParaRPr lang="en-US" sz="1800" b="1"/>
                    </a:p>
                  </a:txBody>
                  <a:tcPr marT="45714" marB="45714" anchor="ct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r>
              <a:tr h="370795">
                <a:tc>
                  <a:txBody>
                    <a:bodyPr/>
                    <a:lstStyle/>
                    <a:p>
                      <a:pPr algn="ct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-0.8</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-0.8</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-0.6</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0.3</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-0.4</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0.3</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-0.4</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0.3</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-0.4</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0.3</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-0.4</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endParaRPr lang="en-US" sz="1800"/>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0</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smtClean="0"/>
                        <a:t>-0.2</a:t>
                      </a:r>
                    </a:p>
                  </a:txBody>
                  <a:tcPr marT="45714" marB="45714"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r>
              <a:tr h="370795">
                <a:tc>
                  <a:txBody>
                    <a:bodyPr/>
                    <a:lstStyle/>
                    <a:p>
                      <a:pPr algn="ctr"/>
                      <a:r>
                        <a:rPr lang="en-US" sz="1800" smtClean="0"/>
                        <a:t>1</a:t>
                      </a:r>
                      <a:endParaRPr lang="en-US" sz="1800"/>
                    </a:p>
                  </a:txBody>
                  <a:tcPr marT="45714" marB="45714"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1</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0.5</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0.7</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a:t>
                      </a:r>
                      <a:endParaRPr lang="en-US" sz="1800"/>
                    </a:p>
                  </a:txBody>
                  <a:tcPr marT="45714" marB="45714"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-0.2</a:t>
                      </a:r>
                    </a:p>
                  </a:txBody>
                  <a:tcPr marT="45714" marB="45714"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Rounded Rectangular Callout 4"/>
          <p:cNvSpPr/>
          <p:nvPr/>
        </p:nvSpPr>
        <p:spPr>
          <a:xfrm>
            <a:off x="8405813" y="628650"/>
            <a:ext cx="735012" cy="419100"/>
          </a:xfrm>
          <a:prstGeom prst="wedgeRoundRectCallout">
            <a:avLst>
              <a:gd name="adj1" fmla="val -51306"/>
              <a:gd name="adj2" fmla="val 124806"/>
              <a:gd name="adj3" fmla="val 16667"/>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0" i="0">
                <a:solidFill>
                  <a:prstClr val="black"/>
                </a:solidFill>
              </a:rPr>
              <a:t>bias</a:t>
            </a:r>
          </a:p>
        </p:txBody>
      </p:sp>
      <p:sp>
        <p:nvSpPr>
          <p:cNvPr id="2" name="TextBox 1"/>
          <p:cNvSpPr txBox="1"/>
          <p:nvPr/>
        </p:nvSpPr>
        <p:spPr>
          <a:xfrm>
            <a:off x="2286000" y="1330325"/>
            <a:ext cx="341313" cy="400050"/>
          </a:xfrm>
          <a:prstGeom prst="rect">
            <a:avLst/>
          </a:prstGeom>
          <a:solidFill>
            <a:schemeClr val="tx2">
              <a:lumMod val="20000"/>
              <a:lumOff val="80000"/>
            </a:schemeClr>
          </a:solidFill>
        </p:spPr>
        <p:txBody>
          <a:bodyPr wrap="none">
            <a:spAutoFit/>
          </a:bodyPr>
          <a:lstStyle/>
          <a:p>
            <a:pPr>
              <a:defRPr/>
            </a:pPr>
            <a:r>
              <a:rPr lang="en-US" sz="2000">
                <a:latin typeface="Times New Roman" pitchFamily="18" charset="0"/>
                <a:ea typeface="+mn-ea"/>
                <a:cs typeface="+mn-cs"/>
              </a:rPr>
              <a:t>T</a:t>
            </a:r>
          </a:p>
        </p:txBody>
      </p:sp>
      <p:sp>
        <p:nvSpPr>
          <p:cNvPr id="6" name="TextBox 5"/>
          <p:cNvSpPr txBox="1"/>
          <p:nvPr/>
        </p:nvSpPr>
        <p:spPr>
          <a:xfrm>
            <a:off x="3124200" y="1346200"/>
            <a:ext cx="369888" cy="400050"/>
          </a:xfrm>
          <a:prstGeom prst="rect">
            <a:avLst/>
          </a:prstGeom>
          <a:solidFill>
            <a:schemeClr val="tx2">
              <a:lumMod val="20000"/>
              <a:lumOff val="80000"/>
            </a:schemeClr>
          </a:solidFill>
        </p:spPr>
        <p:txBody>
          <a:bodyPr wrap="none">
            <a:spAutoFit/>
          </a:bodyPr>
          <a:lstStyle/>
          <a:p>
            <a:pPr>
              <a:defRPr/>
            </a:pPr>
            <a:r>
              <a:rPr lang="en-US" sz="2000">
                <a:latin typeface="Times New Roman" pitchFamily="18" charset="0"/>
                <a:ea typeface="+mn-ea"/>
                <a:cs typeface="+mn-cs"/>
              </a:rPr>
              <a:t>O</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Perceptron Learning Rule (PLR)</a:t>
            </a:r>
          </a:p>
        </p:txBody>
      </p:sp>
      <p:sp>
        <p:nvSpPr>
          <p:cNvPr id="1276931" name="Rectangle 3"/>
          <p:cNvSpPr>
            <a:spLocks noGrp="1" noChangeArrowheads="1"/>
          </p:cNvSpPr>
          <p:nvPr>
            <p:ph idx="1"/>
          </p:nvPr>
        </p:nvSpPr>
        <p:spPr>
          <a:xfrm>
            <a:off x="685800" y="1219200"/>
            <a:ext cx="7772400" cy="5105400"/>
          </a:xfrm>
        </p:spPr>
        <p:txBody>
          <a:bodyPr/>
          <a:lstStyle/>
          <a:p>
            <a:pPr eaLnBrk="1" hangingPunct="1">
              <a:lnSpc>
                <a:spcPct val="90000"/>
              </a:lnSpc>
            </a:pPr>
            <a:r>
              <a:rPr lang="en-US" sz="2800">
                <a:latin typeface="Calibri" pitchFamily="34" charset="0"/>
              </a:rPr>
              <a:t>PLR is a </a:t>
            </a:r>
            <a:r>
              <a:rPr lang="ja-JP" altLang="en-US" sz="2800">
                <a:latin typeface="Calibri" pitchFamily="34" charset="0"/>
              </a:rPr>
              <a:t>“</a:t>
            </a:r>
            <a:r>
              <a:rPr lang="en-US" altLang="ja-JP" sz="2800">
                <a:latin typeface="Calibri" pitchFamily="34" charset="0"/>
              </a:rPr>
              <a:t>local" learning rule in that only local information in the network is needed to update a weight</a:t>
            </a:r>
          </a:p>
          <a:p>
            <a:pPr eaLnBrk="1" hangingPunct="1">
              <a:lnSpc>
                <a:spcPct val="90000"/>
              </a:lnSpc>
            </a:pPr>
            <a:endParaRPr lang="en-US" sz="2800">
              <a:latin typeface="Calibri" pitchFamily="34" charset="0"/>
            </a:endParaRPr>
          </a:p>
          <a:p>
            <a:pPr eaLnBrk="1" hangingPunct="1">
              <a:lnSpc>
                <a:spcPct val="90000"/>
              </a:lnSpc>
            </a:pPr>
            <a:r>
              <a:rPr lang="en-US" sz="2800" b="1">
                <a:latin typeface="Calibri" pitchFamily="34" charset="0"/>
              </a:rPr>
              <a:t>PLR performs gradient descent (hill-climbing) in </a:t>
            </a:r>
            <a:r>
              <a:rPr lang="en-US" sz="2800" b="1" smtClean="0">
                <a:latin typeface="Calibri" pitchFamily="34" charset="0"/>
              </a:rPr>
              <a:t>“weight space”</a:t>
            </a:r>
            <a:endParaRPr lang="en-US" altLang="ja-JP" sz="2800" b="1">
              <a:latin typeface="Calibri" pitchFamily="34" charset="0"/>
            </a:endParaRPr>
          </a:p>
          <a:p>
            <a:pPr eaLnBrk="1" hangingPunct="1">
              <a:lnSpc>
                <a:spcPct val="90000"/>
              </a:lnSpc>
              <a:buFont typeface="Arial" charset="0"/>
              <a:buNone/>
            </a:pPr>
            <a:endParaRPr lang="en-US" sz="2800">
              <a:latin typeface="Calibri" pitchFamily="34" charset="0"/>
            </a:endParaRPr>
          </a:p>
          <a:p>
            <a:pPr eaLnBrk="1" hangingPunct="1">
              <a:lnSpc>
                <a:spcPct val="90000"/>
              </a:lnSpc>
            </a:pPr>
            <a:r>
              <a:rPr lang="en-US" sz="2800">
                <a:latin typeface="Calibri" pitchFamily="34" charset="0"/>
              </a:rPr>
              <a:t>Iteratively adjusts all weights so that for each training example the error decreases (more correctly, error is monotonically non-increasing)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6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69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769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6931" grpId="0" build="p"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Perceptron Learning Rule (PLR)</a:t>
            </a:r>
          </a:p>
        </p:txBody>
      </p:sp>
      <p:sp>
        <p:nvSpPr>
          <p:cNvPr id="1281027" name="Rectangle 3"/>
          <p:cNvSpPr>
            <a:spLocks noGrp="1" noChangeArrowheads="1"/>
          </p:cNvSpPr>
          <p:nvPr>
            <p:ph idx="1"/>
          </p:nvPr>
        </p:nvSpPr>
        <p:spPr>
          <a:xfrm>
            <a:off x="609600" y="1295400"/>
            <a:ext cx="8077200" cy="5181600"/>
          </a:xfrm>
        </p:spPr>
        <p:txBody>
          <a:bodyPr rtlCol="0">
            <a:normAutofit fontScale="92500" lnSpcReduction="10000"/>
          </a:bodyPr>
          <a:lstStyle/>
          <a:p>
            <a:pPr eaLnBrk="1" hangingPunct="1">
              <a:spcAft>
                <a:spcPts val="0"/>
              </a:spcAft>
              <a:buFont typeface="Wingdings" pitchFamily="2" charset="2"/>
              <a:buNone/>
              <a:defRPr/>
            </a:pPr>
            <a:r>
              <a:rPr lang="en-US" b="1" smtClean="0">
                <a:solidFill>
                  <a:srgbClr val="FF0000"/>
                </a:solidFill>
                <a:ea typeface="+mn-ea"/>
                <a:cs typeface="+mn-cs"/>
              </a:rPr>
              <a:t>Perceptron Convergence Theorem:</a:t>
            </a:r>
            <a:endParaRPr lang="en-US" sz="2000" b="1" smtClean="0">
              <a:solidFill>
                <a:srgbClr val="FF0000"/>
              </a:solidFill>
              <a:ea typeface="+mn-ea"/>
              <a:cs typeface="+mn-cs"/>
            </a:endParaRPr>
          </a:p>
          <a:p>
            <a:pPr eaLnBrk="1" hangingPunct="1">
              <a:spcAft>
                <a:spcPts val="0"/>
              </a:spcAft>
              <a:buFont typeface="Arial" pitchFamily="34" charset="0"/>
              <a:buChar char="•"/>
              <a:defRPr/>
            </a:pPr>
            <a:r>
              <a:rPr lang="en-US" b="1" i="1" smtClean="0">
                <a:ea typeface="+mn-ea"/>
                <a:cs typeface="+mn-cs"/>
              </a:rPr>
              <a:t>If a set of examples are learnable, then PLR will find an appropriate set of weights</a:t>
            </a:r>
          </a:p>
          <a:p>
            <a:pPr lvl="1" eaLnBrk="1" hangingPunct="1">
              <a:spcAft>
                <a:spcPts val="0"/>
              </a:spcAft>
              <a:buFont typeface="Arial" pitchFamily="34" charset="0"/>
              <a:buChar char="–"/>
              <a:defRPr/>
            </a:pPr>
            <a:r>
              <a:rPr lang="en-US" smtClean="0">
                <a:ea typeface="+mn-ea"/>
              </a:rPr>
              <a:t>in a finite number of steps</a:t>
            </a:r>
          </a:p>
          <a:p>
            <a:pPr lvl="1" eaLnBrk="1" hangingPunct="1">
              <a:spcAft>
                <a:spcPts val="0"/>
              </a:spcAft>
              <a:buFont typeface="Arial" pitchFamily="34" charset="0"/>
              <a:buChar char="–"/>
              <a:defRPr/>
            </a:pPr>
            <a:r>
              <a:rPr lang="en-US" smtClean="0">
                <a:ea typeface="+mn-ea"/>
              </a:rPr>
              <a:t>independent of the initial weights</a:t>
            </a:r>
          </a:p>
          <a:p>
            <a:pPr lvl="1" eaLnBrk="1" hangingPunct="1">
              <a:spcAft>
                <a:spcPts val="0"/>
              </a:spcAft>
              <a:buFont typeface="Arial" pitchFamily="34" charset="0"/>
              <a:buChar char="–"/>
              <a:defRPr/>
            </a:pPr>
            <a:r>
              <a:rPr lang="en-US" smtClean="0">
                <a:ea typeface="+mn-ea"/>
              </a:rPr>
              <a:t>with sufficiently small </a:t>
            </a:r>
            <a:r>
              <a:rPr lang="en-US" smtClean="0">
                <a:ea typeface="+mn-ea"/>
                <a:sym typeface="Symbol"/>
              </a:rPr>
              <a:t>α</a:t>
            </a:r>
            <a:endParaRPr lang="en-US" smtClean="0">
              <a:ea typeface="+mn-ea"/>
            </a:endParaRPr>
          </a:p>
          <a:p>
            <a:pPr lvl="3" eaLnBrk="1" hangingPunct="1">
              <a:spcAft>
                <a:spcPts val="0"/>
              </a:spcAft>
              <a:buFont typeface="Arial" pitchFamily="34" charset="0"/>
              <a:buChar char="–"/>
              <a:defRPr/>
            </a:pPr>
            <a:endParaRPr lang="en-US" smtClean="0">
              <a:ea typeface="+mn-ea"/>
            </a:endParaRPr>
          </a:p>
          <a:p>
            <a:pPr eaLnBrk="1" hangingPunct="1">
              <a:spcAft>
                <a:spcPts val="0"/>
              </a:spcAft>
              <a:buFont typeface="Arial" pitchFamily="34" charset="0"/>
              <a:buChar char="•"/>
              <a:defRPr/>
            </a:pPr>
            <a:r>
              <a:rPr lang="en-US" smtClean="0">
                <a:ea typeface="+mn-ea"/>
                <a:cs typeface="+mn-cs"/>
              </a:rPr>
              <a:t>This theorem says that if a solution exists,</a:t>
            </a:r>
            <a:br>
              <a:rPr lang="en-US" smtClean="0">
                <a:ea typeface="+mn-ea"/>
                <a:cs typeface="+mn-cs"/>
              </a:rPr>
            </a:br>
            <a:r>
              <a:rPr lang="en-US" smtClean="0">
                <a:ea typeface="+mn-ea"/>
                <a:cs typeface="+mn-cs"/>
              </a:rPr>
              <a:t>PLR's gradient descent is guaranteed to find an</a:t>
            </a:r>
            <a:br>
              <a:rPr lang="en-US" smtClean="0">
                <a:ea typeface="+mn-ea"/>
                <a:cs typeface="+mn-cs"/>
              </a:rPr>
            </a:br>
            <a:r>
              <a:rPr lang="en-US" smtClean="0">
                <a:ea typeface="+mn-ea"/>
                <a:cs typeface="+mn-cs"/>
              </a:rPr>
              <a:t>optimal solution (i.e., 100% correct classification) for any 1-layer neural network</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10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10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10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810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810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810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27"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Limits of Perceptron Learning</a:t>
            </a:r>
          </a:p>
        </p:txBody>
      </p:sp>
      <p:sp>
        <p:nvSpPr>
          <p:cNvPr id="1278979" name="Rectangle 3"/>
          <p:cNvSpPr>
            <a:spLocks noGrp="1" noChangeArrowheads="1"/>
          </p:cNvSpPr>
          <p:nvPr>
            <p:ph idx="1"/>
          </p:nvPr>
        </p:nvSpPr>
        <p:spPr>
          <a:xfrm>
            <a:off x="609600" y="1219200"/>
            <a:ext cx="8153400" cy="5257800"/>
          </a:xfrm>
        </p:spPr>
        <p:txBody>
          <a:bodyPr/>
          <a:lstStyle/>
          <a:p>
            <a:pPr eaLnBrk="1" hangingPunct="1">
              <a:buFont typeface="Wingdings" pitchFamily="2" charset="2"/>
              <a:buNone/>
              <a:defRPr/>
            </a:pPr>
            <a:r>
              <a:rPr lang="en-US" b="1" i="1" smtClean="0">
                <a:solidFill>
                  <a:srgbClr val="003399"/>
                </a:solidFill>
                <a:ea typeface="+mn-ea"/>
                <a:cs typeface="+mn-cs"/>
              </a:rPr>
              <a:t>What Can be Learned by a Perceptron?</a:t>
            </a:r>
          </a:p>
          <a:p>
            <a:pPr eaLnBrk="1" hangingPunct="1">
              <a:buFont typeface="Wingdings" pitchFamily="2" charset="2"/>
              <a:buNone/>
              <a:defRPr/>
            </a:pPr>
            <a:endParaRPr lang="en-US" smtClean="0">
              <a:ea typeface="+mn-ea"/>
              <a:cs typeface="+mn-cs"/>
            </a:endParaRPr>
          </a:p>
          <a:p>
            <a:pPr eaLnBrk="1" hangingPunct="1">
              <a:buFont typeface="Arial" pitchFamily="34" charset="0"/>
              <a:buChar char="•"/>
              <a:defRPr/>
            </a:pPr>
            <a:r>
              <a:rPr lang="en-US" smtClean="0">
                <a:ea typeface="+mn-ea"/>
                <a:cs typeface="+mn-cs"/>
              </a:rPr>
              <a:t>Perceptron's output is determined by the separating </a:t>
            </a:r>
            <a:r>
              <a:rPr lang="en-US" err="1" smtClean="0">
                <a:ea typeface="+mn-ea"/>
                <a:cs typeface="+mn-cs"/>
              </a:rPr>
              <a:t>hyperplane</a:t>
            </a:r>
            <a:r>
              <a:rPr lang="en-US" smtClean="0">
                <a:ea typeface="+mn-ea"/>
                <a:cs typeface="+mn-cs"/>
              </a:rPr>
              <a:t> defined by</a:t>
            </a:r>
            <a:br>
              <a:rPr lang="en-US" smtClean="0">
                <a:ea typeface="+mn-ea"/>
                <a:cs typeface="+mn-cs"/>
              </a:rPr>
            </a:br>
            <a:endParaRPr lang="en-US" smtClean="0">
              <a:ea typeface="+mn-ea"/>
              <a:cs typeface="+mn-cs"/>
            </a:endParaRPr>
          </a:p>
          <a:p>
            <a:pPr marL="0" indent="0" eaLnBrk="1" hangingPunct="1">
              <a:buNone/>
              <a:defRPr/>
            </a:pPr>
            <a:r>
              <a:rPr lang="en-US">
                <a:latin typeface="Palatino" pitchFamily="18" charset="0"/>
                <a:ea typeface="+mn-ea"/>
                <a:cs typeface="+mn-cs"/>
              </a:rPr>
              <a:t>	</a:t>
            </a:r>
            <a:r>
              <a:rPr lang="en-US" smtClean="0">
                <a:latin typeface="Palatino" pitchFamily="18" charset="0"/>
                <a:ea typeface="+mn-ea"/>
                <a:cs typeface="+mn-cs"/>
              </a:rPr>
              <a:t>(</a:t>
            </a:r>
            <a:r>
              <a:rPr lang="en-US" i="1" smtClean="0">
                <a:latin typeface="Palatino" pitchFamily="18" charset="0"/>
                <a:ea typeface="+mn-ea"/>
                <a:cs typeface="+mn-cs"/>
              </a:rPr>
              <a:t>w</a:t>
            </a:r>
            <a:r>
              <a:rPr lang="en-US" baseline="-25000" smtClean="0">
                <a:latin typeface="Palatino" pitchFamily="18" charset="0"/>
                <a:ea typeface="+mn-ea"/>
                <a:cs typeface="+mn-cs"/>
              </a:rPr>
              <a:t>1</a:t>
            </a:r>
            <a:r>
              <a:rPr lang="en-US" i="1" smtClean="0">
                <a:latin typeface="Palatino" pitchFamily="18" charset="0"/>
                <a:ea typeface="+mn-ea"/>
                <a:cs typeface="+mn-cs"/>
              </a:rPr>
              <a:t> x</a:t>
            </a:r>
            <a:r>
              <a:rPr lang="en-US" baseline="-25000" smtClean="0">
                <a:latin typeface="Palatino" pitchFamily="18" charset="0"/>
                <a:ea typeface="+mn-ea"/>
                <a:cs typeface="+mn-cs"/>
              </a:rPr>
              <a:t>1</a:t>
            </a:r>
            <a:r>
              <a:rPr lang="en-US" smtClean="0">
                <a:latin typeface="Palatino" pitchFamily="18" charset="0"/>
                <a:ea typeface="+mn-ea"/>
                <a:cs typeface="+mn-cs"/>
              </a:rPr>
              <a:t>)</a:t>
            </a:r>
            <a:r>
              <a:rPr lang="en-US" i="1" smtClean="0">
                <a:latin typeface="Palatino" pitchFamily="18" charset="0"/>
                <a:ea typeface="+mn-ea"/>
                <a:cs typeface="+mn-cs"/>
              </a:rPr>
              <a:t> </a:t>
            </a:r>
            <a:r>
              <a:rPr lang="en-US" smtClean="0">
                <a:latin typeface="Palatino" pitchFamily="18" charset="0"/>
                <a:ea typeface="+mn-ea"/>
                <a:cs typeface="+mn-cs"/>
              </a:rPr>
              <a:t>+</a:t>
            </a:r>
            <a:r>
              <a:rPr lang="en-US" i="1" smtClean="0">
                <a:latin typeface="Palatino" pitchFamily="18" charset="0"/>
                <a:ea typeface="+mn-ea"/>
                <a:cs typeface="+mn-cs"/>
              </a:rPr>
              <a:t> </a:t>
            </a:r>
            <a:r>
              <a:rPr lang="en-US" smtClean="0">
                <a:latin typeface="Palatino" pitchFamily="18" charset="0"/>
                <a:ea typeface="+mn-ea"/>
                <a:cs typeface="+mn-cs"/>
              </a:rPr>
              <a:t>(</a:t>
            </a:r>
            <a:r>
              <a:rPr lang="en-US" i="1" smtClean="0">
                <a:latin typeface="Palatino" pitchFamily="18" charset="0"/>
                <a:ea typeface="+mn-ea"/>
                <a:cs typeface="+mn-cs"/>
              </a:rPr>
              <a:t>w</a:t>
            </a:r>
            <a:r>
              <a:rPr lang="en-US" baseline="-25000" smtClean="0">
                <a:latin typeface="Palatino" pitchFamily="18" charset="0"/>
                <a:ea typeface="+mn-ea"/>
                <a:cs typeface="+mn-cs"/>
              </a:rPr>
              <a:t>2</a:t>
            </a:r>
            <a:r>
              <a:rPr lang="en-US" i="1" smtClean="0">
                <a:latin typeface="Palatino" pitchFamily="18" charset="0"/>
                <a:ea typeface="+mn-ea"/>
                <a:cs typeface="+mn-cs"/>
              </a:rPr>
              <a:t> x</a:t>
            </a:r>
            <a:r>
              <a:rPr lang="en-US" baseline="-25000" smtClean="0">
                <a:latin typeface="Palatino" pitchFamily="18" charset="0"/>
                <a:ea typeface="+mn-ea"/>
                <a:cs typeface="+mn-cs"/>
              </a:rPr>
              <a:t>2</a:t>
            </a:r>
            <a:r>
              <a:rPr lang="en-US" smtClean="0">
                <a:latin typeface="Palatino" pitchFamily="18" charset="0"/>
                <a:ea typeface="+mn-ea"/>
                <a:cs typeface="+mn-cs"/>
              </a:rPr>
              <a:t>)</a:t>
            </a:r>
            <a:r>
              <a:rPr lang="en-US" i="1" smtClean="0">
                <a:latin typeface="Palatino" pitchFamily="18" charset="0"/>
                <a:ea typeface="+mn-ea"/>
                <a:cs typeface="+mn-cs"/>
              </a:rPr>
              <a:t> </a:t>
            </a:r>
            <a:r>
              <a:rPr lang="en-US" smtClean="0">
                <a:latin typeface="Palatino" pitchFamily="18" charset="0"/>
                <a:ea typeface="+mn-ea"/>
                <a:cs typeface="+mn-cs"/>
              </a:rPr>
              <a:t>+ ... + (</a:t>
            </a:r>
            <a:r>
              <a:rPr lang="en-US" i="1" err="1" smtClean="0">
                <a:latin typeface="Palatino" pitchFamily="18" charset="0"/>
                <a:ea typeface="+mn-ea"/>
                <a:cs typeface="+mn-cs"/>
              </a:rPr>
              <a:t>w</a:t>
            </a:r>
            <a:r>
              <a:rPr lang="en-US" i="1" baseline="-25000" err="1" smtClean="0">
                <a:latin typeface="Palatino" pitchFamily="18" charset="0"/>
                <a:ea typeface="+mn-ea"/>
                <a:cs typeface="+mn-cs"/>
              </a:rPr>
              <a:t>n</a:t>
            </a:r>
            <a:r>
              <a:rPr lang="en-US" i="1" smtClean="0">
                <a:latin typeface="Palatino" pitchFamily="18" charset="0"/>
                <a:ea typeface="+mn-ea"/>
                <a:cs typeface="+mn-cs"/>
              </a:rPr>
              <a:t> </a:t>
            </a:r>
            <a:r>
              <a:rPr lang="en-US" i="1" err="1" smtClean="0">
                <a:latin typeface="Palatino" pitchFamily="18" charset="0"/>
                <a:ea typeface="+mn-ea"/>
                <a:cs typeface="+mn-cs"/>
              </a:rPr>
              <a:t>x</a:t>
            </a:r>
            <a:r>
              <a:rPr lang="en-US" i="1" baseline="-25000" err="1" smtClean="0">
                <a:latin typeface="Palatino" pitchFamily="18" charset="0"/>
                <a:ea typeface="+mn-ea"/>
                <a:cs typeface="+mn-cs"/>
              </a:rPr>
              <a:t>n</a:t>
            </a:r>
            <a:r>
              <a:rPr lang="en-US" smtClean="0">
                <a:latin typeface="Palatino" pitchFamily="18" charset="0"/>
                <a:ea typeface="+mn-ea"/>
                <a:cs typeface="+mn-cs"/>
              </a:rPr>
              <a:t>)</a:t>
            </a:r>
            <a:r>
              <a:rPr lang="en-US" i="1" smtClean="0">
                <a:latin typeface="Palatino" pitchFamily="18" charset="0"/>
                <a:ea typeface="+mn-ea"/>
                <a:cs typeface="+mn-cs"/>
              </a:rPr>
              <a:t>  </a:t>
            </a:r>
            <a:r>
              <a:rPr lang="en-US" smtClean="0">
                <a:latin typeface="Palatino" pitchFamily="18" charset="0"/>
                <a:ea typeface="+mn-ea"/>
                <a:cs typeface="+mn-cs"/>
              </a:rPr>
              <a:t>=</a:t>
            </a:r>
            <a:r>
              <a:rPr lang="en-US" i="1" smtClean="0">
                <a:latin typeface="Palatino" pitchFamily="18" charset="0"/>
                <a:ea typeface="+mn-ea"/>
                <a:cs typeface="+mn-cs"/>
              </a:rPr>
              <a:t>  t</a:t>
            </a:r>
          </a:p>
          <a:p>
            <a:pPr marL="0" indent="0" eaLnBrk="1" hangingPunct="1">
              <a:buFont typeface="Arial" pitchFamily="34" charset="0"/>
              <a:buNone/>
              <a:defRPr/>
            </a:pPr>
            <a:endParaRPr lang="en-US" smtClean="0">
              <a:ea typeface="+mn-ea"/>
              <a:cs typeface="+mn-cs"/>
            </a:endParaRPr>
          </a:p>
          <a:p>
            <a:pPr eaLnBrk="1" hangingPunct="1">
              <a:buFont typeface="Arial" pitchFamily="34" charset="0"/>
              <a:buChar char="•"/>
              <a:defRPr/>
            </a:pPr>
            <a:r>
              <a:rPr lang="en-US" smtClean="0">
                <a:ea typeface="+mn-ea"/>
                <a:cs typeface="+mn-cs"/>
              </a:rPr>
              <a:t>So, </a:t>
            </a:r>
            <a:r>
              <a:rPr lang="en-US" err="1" smtClean="0">
                <a:ea typeface="+mn-ea"/>
                <a:cs typeface="+mn-cs"/>
              </a:rPr>
              <a:t>Perceptrons</a:t>
            </a:r>
            <a:r>
              <a:rPr lang="en-US" smtClean="0">
                <a:ea typeface="+mn-ea"/>
                <a:cs typeface="+mn-cs"/>
              </a:rPr>
              <a:t> can only learn functions</a:t>
            </a:r>
            <a:br>
              <a:rPr lang="en-US" smtClean="0">
                <a:ea typeface="+mn-ea"/>
                <a:cs typeface="+mn-cs"/>
              </a:rPr>
            </a:br>
            <a:r>
              <a:rPr lang="en-US" smtClean="0">
                <a:ea typeface="+mn-ea"/>
                <a:cs typeface="+mn-cs"/>
              </a:rPr>
              <a:t>that are </a:t>
            </a:r>
            <a:r>
              <a:rPr lang="en-US" b="1" smtClean="0">
                <a:solidFill>
                  <a:srgbClr val="CC3300"/>
                </a:solidFill>
                <a:ea typeface="+mn-ea"/>
                <a:cs typeface="+mn-cs"/>
              </a:rPr>
              <a:t>linearly separable</a:t>
            </a:r>
            <a:r>
              <a:rPr lang="en-US" b="1" smtClean="0">
                <a:ea typeface="+mn-ea"/>
                <a:cs typeface="+mn-cs"/>
              </a:rPr>
              <a:t> </a:t>
            </a:r>
            <a:r>
              <a:rPr lang="en-US" smtClean="0">
                <a:ea typeface="+mn-ea"/>
                <a:cs typeface="+mn-cs"/>
              </a:rPr>
              <a:t>(in </a:t>
            </a:r>
            <a:r>
              <a:rPr lang="en-US" b="1" smtClean="0">
                <a:ea typeface="+mn-ea"/>
                <a:cs typeface="+mn-cs"/>
              </a:rPr>
              <a:t>input space</a:t>
            </a:r>
            <a:r>
              <a:rPr lang="en-US" smtClean="0">
                <a:ea typeface="+mn-ea"/>
                <a:cs typeface="+mn-cs"/>
              </a:rPr>
              <a: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89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89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789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789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8979"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3" name="Rectangle 1026"/>
          <p:cNvSpPr>
            <a:spLocks noGrp="1" noChangeArrowheads="1"/>
          </p:cNvSpPr>
          <p:nvPr>
            <p:ph type="title"/>
          </p:nvPr>
        </p:nvSpPr>
        <p:spPr/>
        <p:txBody>
          <a:bodyPr/>
          <a:lstStyle/>
          <a:p>
            <a:pPr eaLnBrk="1" hangingPunct="1"/>
            <a:r>
              <a:rPr lang="en-US">
                <a:latin typeface="Calibri" pitchFamily="34" charset="0"/>
              </a:rPr>
              <a:t>Separating Hyperplane Example</a:t>
            </a:r>
          </a:p>
        </p:txBody>
      </p:sp>
      <p:sp>
        <p:nvSpPr>
          <p:cNvPr id="1348611" name="Rectangle 1027"/>
          <p:cNvSpPr>
            <a:spLocks noGrp="1" noChangeArrowheads="1"/>
          </p:cNvSpPr>
          <p:nvPr>
            <p:ph idx="1"/>
          </p:nvPr>
        </p:nvSpPr>
        <p:spPr>
          <a:xfrm>
            <a:off x="838200" y="1828800"/>
            <a:ext cx="4114800" cy="1676400"/>
          </a:xfrm>
        </p:spPr>
        <p:txBody>
          <a:bodyPr/>
          <a:lstStyle/>
          <a:p>
            <a:pPr eaLnBrk="1" hangingPunct="1">
              <a:lnSpc>
                <a:spcPct val="80000"/>
              </a:lnSpc>
            </a:pPr>
            <a:r>
              <a:rPr lang="ja-JP" altLang="en-US" sz="3000">
                <a:latin typeface="Calibri" pitchFamily="34" charset="0"/>
              </a:rPr>
              <a:t>“</a:t>
            </a:r>
            <a:r>
              <a:rPr lang="en-US" altLang="ja-JP" sz="3000">
                <a:latin typeface="Calibri" pitchFamily="34" charset="0"/>
              </a:rPr>
              <a:t>AND</a:t>
            </a:r>
            <a:r>
              <a:rPr lang="ja-JP" altLang="en-US" sz="3000">
                <a:latin typeface="Calibri" pitchFamily="34" charset="0"/>
              </a:rPr>
              <a:t>”</a:t>
            </a:r>
            <a:r>
              <a:rPr lang="en-US" altLang="ja-JP" sz="3000">
                <a:latin typeface="Calibri" pitchFamily="34" charset="0"/>
              </a:rPr>
              <a:t> Perceptron:</a:t>
            </a:r>
          </a:p>
          <a:p>
            <a:pPr lvl="1" eaLnBrk="1" hangingPunct="1">
              <a:lnSpc>
                <a:spcPct val="80000"/>
              </a:lnSpc>
            </a:pPr>
            <a:r>
              <a:rPr lang="en-US" sz="2600">
                <a:latin typeface="Calibri" pitchFamily="34" charset="0"/>
              </a:rPr>
              <a:t>inputs are 0 or 1</a:t>
            </a:r>
          </a:p>
          <a:p>
            <a:pPr lvl="1" eaLnBrk="1" hangingPunct="1">
              <a:lnSpc>
                <a:spcPct val="80000"/>
              </a:lnSpc>
            </a:pPr>
            <a:r>
              <a:rPr lang="en-US" sz="2600">
                <a:latin typeface="Calibri" pitchFamily="34" charset="0"/>
              </a:rPr>
              <a:t>output is 1 when</a:t>
            </a:r>
            <a:br>
              <a:rPr lang="en-US" sz="2600">
                <a:latin typeface="Calibri" pitchFamily="34" charset="0"/>
              </a:rPr>
            </a:br>
            <a:r>
              <a:rPr lang="en-US" sz="2600">
                <a:solidFill>
                  <a:srgbClr val="CC3300"/>
                </a:solidFill>
                <a:latin typeface="Calibri" pitchFamily="34" charset="0"/>
              </a:rPr>
              <a:t>both</a:t>
            </a:r>
            <a:r>
              <a:rPr lang="en-US" sz="2600">
                <a:latin typeface="Calibri" pitchFamily="34" charset="0"/>
              </a:rPr>
              <a:t> </a:t>
            </a:r>
            <a:r>
              <a:rPr lang="en-US" sz="2600" b="1" i="1">
                <a:latin typeface="Palatino" charset="0"/>
              </a:rPr>
              <a:t>x</a:t>
            </a:r>
            <a:r>
              <a:rPr lang="en-US" sz="2600" b="1" i="1" baseline="-25000">
                <a:latin typeface="Palatino" charset="0"/>
              </a:rPr>
              <a:t>1</a:t>
            </a:r>
            <a:r>
              <a:rPr lang="en-US" sz="2600">
                <a:latin typeface="Calibri" pitchFamily="34" charset="0"/>
              </a:rPr>
              <a:t> and </a:t>
            </a:r>
            <a:r>
              <a:rPr lang="en-US" sz="2600" b="1" i="1">
                <a:latin typeface="Palatino" charset="0"/>
              </a:rPr>
              <a:t>x</a:t>
            </a:r>
            <a:r>
              <a:rPr lang="en-US" sz="2600" b="1" i="1" baseline="-25000">
                <a:latin typeface="Palatino" charset="0"/>
              </a:rPr>
              <a:t>2</a:t>
            </a:r>
            <a:r>
              <a:rPr lang="en-US" sz="2600">
                <a:latin typeface="Calibri" pitchFamily="34" charset="0"/>
              </a:rPr>
              <a:t> are 1</a:t>
            </a:r>
          </a:p>
        </p:txBody>
      </p:sp>
      <p:grpSp>
        <p:nvGrpSpPr>
          <p:cNvPr id="1348612" name="Group 1028"/>
          <p:cNvGrpSpPr/>
          <p:nvPr/>
        </p:nvGrpSpPr>
        <p:grpSpPr bwMode="auto">
          <a:xfrm>
            <a:off x="7727950" y="2659062"/>
            <a:ext cx="1062038" cy="396875"/>
            <a:chOff x="2860" y="3337"/>
            <a:chExt cx="669" cy="250"/>
          </a:xfrm>
        </p:grpSpPr>
        <p:cxnSp>
          <p:nvCxnSpPr>
            <p:cNvPr id="41004" name="AutoShape 1029"/>
            <p:cNvCxnSpPr>
              <a:cxnSpLocks noChangeShapeType="1"/>
            </p:cNvCxnSpPr>
            <p:nvPr/>
          </p:nvCxnSpPr>
          <p:spPr bwMode="auto">
            <a:xfrm>
              <a:off x="2860" y="3445"/>
              <a:ext cx="464" cy="0"/>
            </a:xfrm>
            <a:prstGeom prst="straightConnector1">
              <a:avLst/>
            </a:prstGeom>
            <a:noFill/>
            <a:ln w="25400">
              <a:solidFill>
                <a:schemeClr val="tx1"/>
              </a:solidFill>
              <a:miter lim="800000"/>
              <a:tailEnd type="triangle" w="med" len="sm"/>
            </a:ln>
            <a:effectLst/>
          </p:spPr>
        </p:cxnSp>
        <p:sp>
          <p:nvSpPr>
            <p:cNvPr id="41005" name="Text Box 1030"/>
            <p:cNvSpPr txBox="1">
              <a:spLocks noChangeArrowheads="1"/>
            </p:cNvSpPr>
            <p:nvPr/>
          </p:nvSpPr>
          <p:spPr bwMode="auto">
            <a:xfrm>
              <a:off x="3324" y="3337"/>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grpSp>
        <p:nvGrpSpPr>
          <p:cNvPr id="1348615" name="Group 1031"/>
          <p:cNvGrpSpPr/>
          <p:nvPr/>
        </p:nvGrpSpPr>
        <p:grpSpPr bwMode="auto">
          <a:xfrm>
            <a:off x="5895975" y="2286000"/>
            <a:ext cx="704850" cy="1123950"/>
            <a:chOff x="1746" y="3216"/>
            <a:chExt cx="444" cy="708"/>
          </a:xfrm>
        </p:grpSpPr>
        <p:sp>
          <p:nvSpPr>
            <p:cNvPr id="41002" name="Text Box 1032"/>
            <p:cNvSpPr txBox="1">
              <a:spLocks noChangeArrowheads="1"/>
            </p:cNvSpPr>
            <p:nvPr/>
          </p:nvSpPr>
          <p:spPr bwMode="auto">
            <a:xfrm>
              <a:off x="1746" y="3216"/>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sp>
          <p:nvSpPr>
            <p:cNvPr id="41003" name="Text Box 1033"/>
            <p:cNvSpPr txBox="1">
              <a:spLocks noChangeArrowheads="1"/>
            </p:cNvSpPr>
            <p:nvPr/>
          </p:nvSpPr>
          <p:spPr bwMode="auto">
            <a:xfrm>
              <a:off x="1872" y="3672"/>
              <a:ext cx="318"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Palatino" charset="0"/>
                  <a:cs typeface="+mn-cs"/>
                </a:rPr>
                <a:t>0.5</a:t>
              </a:r>
              <a:endParaRPr lang="en-US" sz="2000" i="0" baseline="-25000" smtClean="0">
                <a:solidFill>
                  <a:srgbClr val="000000"/>
                </a:solidFill>
                <a:latin typeface="Palatino" charset="0"/>
                <a:cs typeface="+mn-cs"/>
              </a:endParaRPr>
            </a:p>
          </p:txBody>
        </p:sp>
      </p:grpSp>
      <p:grpSp>
        <p:nvGrpSpPr>
          <p:cNvPr id="1348618" name="Group 1034"/>
          <p:cNvGrpSpPr/>
          <p:nvPr/>
        </p:nvGrpSpPr>
        <p:grpSpPr bwMode="auto">
          <a:xfrm>
            <a:off x="5105400" y="2286000"/>
            <a:ext cx="1816100" cy="1235075"/>
            <a:chOff x="2832" y="1920"/>
            <a:chExt cx="1144" cy="778"/>
          </a:xfrm>
        </p:grpSpPr>
        <p:cxnSp>
          <p:nvCxnSpPr>
            <p:cNvPr id="40998" name="AutoShape 1035"/>
            <p:cNvCxnSpPr>
              <a:cxnSpLocks noChangeShapeType="1"/>
            </p:cNvCxnSpPr>
            <p:nvPr/>
          </p:nvCxnSpPr>
          <p:spPr bwMode="auto">
            <a:xfrm>
              <a:off x="3120" y="2112"/>
              <a:ext cx="856" cy="168"/>
            </a:xfrm>
            <a:prstGeom prst="straightConnector1">
              <a:avLst/>
            </a:prstGeom>
            <a:noFill/>
            <a:ln w="25400">
              <a:solidFill>
                <a:schemeClr val="tx1"/>
              </a:solidFill>
              <a:miter lim="800000"/>
              <a:tailEnd type="triangle" w="med" len="sm"/>
            </a:ln>
            <a:effectLst/>
          </p:spPr>
        </p:cxnSp>
        <p:cxnSp>
          <p:nvCxnSpPr>
            <p:cNvPr id="40999" name="AutoShape 1036"/>
            <p:cNvCxnSpPr>
              <a:cxnSpLocks noChangeShapeType="1"/>
            </p:cNvCxnSpPr>
            <p:nvPr/>
          </p:nvCxnSpPr>
          <p:spPr bwMode="auto">
            <a:xfrm flipV="1">
              <a:off x="3168" y="2280"/>
              <a:ext cx="808" cy="312"/>
            </a:xfrm>
            <a:prstGeom prst="straightConnector1">
              <a:avLst/>
            </a:prstGeom>
            <a:noFill/>
            <a:ln w="25400">
              <a:solidFill>
                <a:schemeClr val="tx1"/>
              </a:solidFill>
              <a:miter lim="800000"/>
              <a:tailEnd type="triangle" w="med" len="sm"/>
            </a:ln>
            <a:effectLst/>
          </p:spPr>
        </p:cxnSp>
        <p:sp>
          <p:nvSpPr>
            <p:cNvPr id="41000" name="Text Box 1037"/>
            <p:cNvSpPr txBox="1">
              <a:spLocks noChangeArrowheads="1"/>
            </p:cNvSpPr>
            <p:nvPr/>
          </p:nvSpPr>
          <p:spPr bwMode="auto">
            <a:xfrm>
              <a:off x="2832" y="192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41001" name="Text Box 1038"/>
            <p:cNvSpPr txBox="1">
              <a:spLocks noChangeArrowheads="1"/>
            </p:cNvSpPr>
            <p:nvPr/>
          </p:nvSpPr>
          <p:spPr bwMode="auto">
            <a:xfrm>
              <a:off x="2832" y="244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grpSp>
      <p:grpSp>
        <p:nvGrpSpPr>
          <p:cNvPr id="1348623" name="Group 1039"/>
          <p:cNvGrpSpPr/>
          <p:nvPr/>
        </p:nvGrpSpPr>
        <p:grpSpPr bwMode="auto">
          <a:xfrm>
            <a:off x="6934200" y="2514600"/>
            <a:ext cx="685800" cy="685800"/>
            <a:chOff x="2400" y="3360"/>
            <a:chExt cx="432" cy="432"/>
          </a:xfrm>
        </p:grpSpPr>
        <p:sp>
          <p:nvSpPr>
            <p:cNvPr id="40992" name="Oval 1040"/>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59424" name="Group 1041"/>
            <p:cNvGrpSpPr/>
            <p:nvPr/>
          </p:nvGrpSpPr>
          <p:grpSpPr bwMode="auto">
            <a:xfrm>
              <a:off x="2424" y="3480"/>
              <a:ext cx="384" cy="192"/>
              <a:chOff x="4032" y="3552"/>
              <a:chExt cx="384" cy="192"/>
            </a:xfrm>
          </p:grpSpPr>
          <p:sp>
            <p:nvSpPr>
              <p:cNvPr id="40995" name="Line 1042"/>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0996" name="Line 1043"/>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0997" name="Line 1044"/>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0994" name="Text Box 1045"/>
            <p:cNvSpPr txBox="1">
              <a:spLocks noChangeArrowheads="1"/>
            </p:cNvSpPr>
            <p:nvPr/>
          </p:nvSpPr>
          <p:spPr bwMode="auto">
            <a:xfrm>
              <a:off x="2544" y="3456"/>
              <a:ext cx="11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nvGrpSpPr>
          <p:cNvPr id="1348630" name="Group 1046"/>
          <p:cNvGrpSpPr/>
          <p:nvPr/>
        </p:nvGrpSpPr>
        <p:grpSpPr bwMode="auto">
          <a:xfrm>
            <a:off x="5638804" y="1447800"/>
            <a:ext cx="1481138" cy="1409700"/>
            <a:chOff x="3504" y="1344"/>
            <a:chExt cx="933" cy="888"/>
          </a:xfrm>
        </p:grpSpPr>
        <p:cxnSp>
          <p:nvCxnSpPr>
            <p:cNvPr id="40989" name="AutoShape 1047"/>
            <p:cNvCxnSpPr>
              <a:cxnSpLocks noChangeShapeType="1"/>
            </p:cNvCxnSpPr>
            <p:nvPr/>
          </p:nvCxnSpPr>
          <p:spPr bwMode="auto">
            <a:xfrm>
              <a:off x="3696" y="1632"/>
              <a:ext cx="616" cy="600"/>
            </a:xfrm>
            <a:prstGeom prst="straightConnector1">
              <a:avLst/>
            </a:prstGeom>
            <a:noFill/>
            <a:ln w="25400">
              <a:solidFill>
                <a:schemeClr val="folHlink"/>
              </a:solidFill>
              <a:miter lim="800000"/>
              <a:tailEnd type="triangle" w="med" len="sm"/>
            </a:ln>
            <a:effectLst/>
          </p:spPr>
        </p:cxnSp>
        <p:sp>
          <p:nvSpPr>
            <p:cNvPr id="40990" name="Text Box 1048"/>
            <p:cNvSpPr txBox="1">
              <a:spLocks noChangeArrowheads="1"/>
            </p:cNvSpPr>
            <p:nvPr/>
          </p:nvSpPr>
          <p:spPr bwMode="auto">
            <a:xfrm>
              <a:off x="3504" y="1344"/>
              <a:ext cx="295"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rPr>
                <a:t>+1</a:t>
              </a:r>
              <a:endParaRPr lang="en-US" sz="2000" i="0" baseline="-25000" smtClean="0">
                <a:solidFill>
                  <a:schemeClr val="folHlink"/>
                </a:solidFill>
                <a:latin typeface="Palatino" charset="0"/>
                <a:cs typeface="+mn-cs"/>
              </a:endParaRPr>
            </a:p>
          </p:txBody>
        </p:sp>
        <p:sp>
          <p:nvSpPr>
            <p:cNvPr id="40991" name="Text Box 1049"/>
            <p:cNvSpPr txBox="1">
              <a:spLocks noChangeArrowheads="1"/>
            </p:cNvSpPr>
            <p:nvPr/>
          </p:nvSpPr>
          <p:spPr bwMode="auto">
            <a:xfrm>
              <a:off x="3984" y="1680"/>
              <a:ext cx="453"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sym typeface="Symbol" charset="0"/>
                </a:rPr>
                <a:t>-0</a:t>
              </a:r>
              <a:r>
                <a:rPr lang="en-US" sz="2000" i="0" smtClean="0">
                  <a:solidFill>
                    <a:schemeClr val="folHlink"/>
                  </a:solidFill>
                  <a:latin typeface="Palatino" charset="0"/>
                  <a:cs typeface="+mn-cs"/>
                </a:rPr>
                <a:t>.75</a:t>
              </a:r>
              <a:endParaRPr lang="en-US" sz="2000" i="0" baseline="-25000" smtClean="0">
                <a:solidFill>
                  <a:schemeClr val="folHlink"/>
                </a:solidFill>
                <a:latin typeface="Palatino" charset="0"/>
                <a:cs typeface="+mn-cs"/>
              </a:endParaRPr>
            </a:p>
          </p:txBody>
        </p:sp>
      </p:grpSp>
      <p:sp>
        <p:nvSpPr>
          <p:cNvPr id="1348634" name="Rectangle 1050"/>
          <p:cNvSpPr>
            <a:spLocks noChangeArrowheads="1"/>
          </p:cNvSpPr>
          <p:nvPr/>
        </p:nvSpPr>
        <p:spPr bwMode="auto">
          <a:xfrm>
            <a:off x="838200" y="3809999"/>
            <a:ext cx="4114800" cy="2682875"/>
          </a:xfrm>
          <a:prstGeom prst="rect">
            <a:avLst/>
          </a:prstGeom>
          <a:noFill/>
          <a:ln>
            <a:noFill/>
          </a:ln>
          <a:effectLst/>
        </p:spPr>
        <p:txBody>
          <a:bodyPr/>
          <a:lstStyle/>
          <a:p>
            <a:pPr marL="342900" indent="-342900">
              <a:spcBef>
                <a:spcPct val="20000"/>
              </a:spcBef>
              <a:buClr>
                <a:schemeClr val="tx1"/>
              </a:buClr>
              <a:buSzPct val="75000"/>
              <a:buFont typeface="Arial"/>
              <a:buChar char="•"/>
            </a:pPr>
            <a:r>
              <a:rPr lang="en-US" i="0">
                <a:solidFill>
                  <a:srgbClr val="000000"/>
                </a:solidFill>
                <a:latin typeface="Arial" charset="0"/>
              </a:rPr>
              <a:t>2D </a:t>
            </a:r>
            <a:r>
              <a:rPr lang="en-US" i="0" smtClean="0">
                <a:solidFill>
                  <a:srgbClr val="000000"/>
                </a:solidFill>
                <a:latin typeface="Arial" charset="0"/>
              </a:rPr>
              <a:t>“input space”</a:t>
            </a:r>
            <a:endParaRPr lang="en-US" i="0">
              <a:solidFill>
                <a:srgbClr val="000000"/>
              </a:solidFill>
              <a:latin typeface="Arial" charset="0"/>
            </a:endParaRPr>
          </a:p>
          <a:p>
            <a:pPr lvl="1">
              <a:spcBef>
                <a:spcPct val="20000"/>
              </a:spcBef>
              <a:buClr>
                <a:schemeClr val="tx1"/>
              </a:buClr>
              <a:buSzPct val="75000"/>
            </a:pPr>
            <a:r>
              <a:rPr lang="en-US" i="0">
                <a:solidFill>
                  <a:srgbClr val="000000"/>
                </a:solidFill>
                <a:latin typeface="Arial" charset="0"/>
              </a:rPr>
              <a:t>Separating line equation:</a:t>
            </a:r>
          </a:p>
          <a:p>
            <a:pPr marL="742950" lvl="1" indent="-285750">
              <a:spcBef>
                <a:spcPct val="20000"/>
              </a:spcBef>
              <a:buClr>
                <a:schemeClr val="tx1"/>
              </a:buClr>
              <a:buSzPct val="75000"/>
              <a:buFont typeface="Arial" charset="0"/>
              <a:buNone/>
            </a:pPr>
            <a:r>
              <a:rPr lang="en-US" i="0">
                <a:solidFill>
                  <a:srgbClr val="000000"/>
                </a:solidFill>
                <a:latin typeface="Arial" charset="0"/>
              </a:rPr>
              <a:t>0.5</a:t>
            </a:r>
            <a:r>
              <a:rPr lang="en-US">
                <a:solidFill>
                  <a:srgbClr val="000000"/>
                </a:solidFill>
                <a:latin typeface="Arial" charset="0"/>
              </a:rPr>
              <a:t>x</a:t>
            </a:r>
            <a:r>
              <a:rPr lang="en-US" i="0" baseline="-25000">
                <a:solidFill>
                  <a:srgbClr val="000000"/>
                </a:solidFill>
                <a:latin typeface="Arial" charset="0"/>
              </a:rPr>
              <a:t>1</a:t>
            </a:r>
            <a:r>
              <a:rPr lang="en-US" i="0">
                <a:solidFill>
                  <a:srgbClr val="000000"/>
                </a:solidFill>
                <a:latin typeface="Arial" charset="0"/>
              </a:rPr>
              <a:t> + 0.5</a:t>
            </a:r>
            <a:r>
              <a:rPr lang="en-US">
                <a:solidFill>
                  <a:srgbClr val="000000"/>
                </a:solidFill>
                <a:latin typeface="Arial" charset="0"/>
              </a:rPr>
              <a:t>x</a:t>
            </a:r>
            <a:r>
              <a:rPr lang="en-US" i="0" baseline="-25000">
                <a:solidFill>
                  <a:srgbClr val="000000"/>
                </a:solidFill>
                <a:latin typeface="Arial" charset="0"/>
              </a:rPr>
              <a:t>2</a:t>
            </a:r>
            <a:r>
              <a:rPr lang="en-US" i="0">
                <a:solidFill>
                  <a:srgbClr val="000000"/>
                </a:solidFill>
                <a:latin typeface="Arial" charset="0"/>
              </a:rPr>
              <a:t> – 0.75 = 0</a:t>
            </a:r>
          </a:p>
          <a:p>
            <a:pPr marL="742950" lvl="1" indent="-285750">
              <a:spcBef>
                <a:spcPct val="20000"/>
              </a:spcBef>
              <a:buClr>
                <a:schemeClr val="tx1"/>
              </a:buClr>
              <a:buSzPct val="75000"/>
              <a:buFont typeface="Arial" charset="0"/>
              <a:buNone/>
            </a:pPr>
            <a:r>
              <a:rPr lang="en-US" b="0" i="0">
                <a:solidFill>
                  <a:srgbClr val="000000"/>
                </a:solidFill>
                <a:latin typeface="Arial" charset="0"/>
              </a:rPr>
              <a:t>or,</a:t>
            </a:r>
            <a:r>
              <a:rPr lang="en-US">
                <a:solidFill>
                  <a:srgbClr val="000000"/>
                </a:solidFill>
                <a:latin typeface="Arial" charset="0"/>
              </a:rPr>
              <a:t> </a:t>
            </a:r>
            <a:r>
              <a:rPr lang="en-US" b="0" i="0">
                <a:solidFill>
                  <a:srgbClr val="000000"/>
                </a:solidFill>
                <a:latin typeface="Arial" charset="0"/>
              </a:rPr>
              <a:t>in slope-intercept </a:t>
            </a:r>
            <a:r>
              <a:rPr lang="en-US" b="0" i="0" smtClean="0">
                <a:solidFill>
                  <a:srgbClr val="000000"/>
                </a:solidFill>
                <a:latin typeface="Arial" charset="0"/>
              </a:rPr>
              <a:t>form:    </a:t>
            </a:r>
            <a:r>
              <a:rPr lang="en-US" smtClean="0">
                <a:solidFill>
                  <a:srgbClr val="000000"/>
                </a:solidFill>
                <a:latin typeface="Arial" charset="0"/>
              </a:rPr>
              <a:t>x</a:t>
            </a:r>
            <a:r>
              <a:rPr lang="en-US" i="0" baseline="-25000" smtClean="0">
                <a:solidFill>
                  <a:srgbClr val="000000"/>
                </a:solidFill>
                <a:latin typeface="Arial" charset="0"/>
              </a:rPr>
              <a:t>1</a:t>
            </a:r>
            <a:r>
              <a:rPr lang="en-US" i="0" smtClean="0">
                <a:solidFill>
                  <a:srgbClr val="000000"/>
                </a:solidFill>
                <a:latin typeface="Arial" charset="0"/>
              </a:rPr>
              <a:t> </a:t>
            </a:r>
            <a:r>
              <a:rPr lang="en-US" i="0">
                <a:solidFill>
                  <a:srgbClr val="000000"/>
                </a:solidFill>
                <a:latin typeface="Arial" charset="0"/>
              </a:rPr>
              <a:t>= – </a:t>
            </a:r>
            <a:r>
              <a:rPr lang="en-US">
                <a:solidFill>
                  <a:srgbClr val="000000"/>
                </a:solidFill>
                <a:latin typeface="Arial" charset="0"/>
              </a:rPr>
              <a:t>x</a:t>
            </a:r>
            <a:r>
              <a:rPr lang="en-US" i="0" baseline="-25000">
                <a:solidFill>
                  <a:srgbClr val="000000"/>
                </a:solidFill>
                <a:latin typeface="Arial" charset="0"/>
              </a:rPr>
              <a:t>2</a:t>
            </a:r>
            <a:r>
              <a:rPr lang="en-US" i="0">
                <a:solidFill>
                  <a:srgbClr val="000000"/>
                </a:solidFill>
                <a:latin typeface="Arial" charset="0"/>
              </a:rPr>
              <a:t> + 1.5</a:t>
            </a:r>
          </a:p>
          <a:p>
            <a:pPr marL="742950" lvl="1" indent="-285750">
              <a:spcBef>
                <a:spcPct val="20000"/>
              </a:spcBef>
              <a:buClr>
                <a:schemeClr val="tx1"/>
              </a:buClr>
              <a:buSzPct val="75000"/>
              <a:buFont typeface="Wingdings" charset="0"/>
              <a:buChar char="l"/>
            </a:pPr>
            <a:endParaRPr lang="en-US" sz="2000" i="0">
              <a:solidFill>
                <a:srgbClr val="000000"/>
              </a:solidFill>
              <a:latin typeface="Arial" charset="0"/>
            </a:endParaRPr>
          </a:p>
        </p:txBody>
      </p:sp>
      <p:grpSp>
        <p:nvGrpSpPr>
          <p:cNvPr id="3" name="群組 2"/>
          <p:cNvGrpSpPr/>
          <p:nvPr/>
        </p:nvGrpSpPr>
        <p:grpSpPr>
          <a:xfrm>
            <a:off x="5562600" y="3882357"/>
            <a:ext cx="2222500" cy="2225675"/>
            <a:chOff x="5943600" y="4267200"/>
            <a:chExt cx="2222500" cy="2225675"/>
          </a:xfrm>
        </p:grpSpPr>
        <p:grpSp>
          <p:nvGrpSpPr>
            <p:cNvPr id="1348648" name="Group 1064"/>
            <p:cNvGrpSpPr/>
            <p:nvPr/>
          </p:nvGrpSpPr>
          <p:grpSpPr bwMode="auto">
            <a:xfrm>
              <a:off x="6400800" y="5181600"/>
              <a:ext cx="838200" cy="762000"/>
              <a:chOff x="4032" y="3264"/>
              <a:chExt cx="528" cy="480"/>
            </a:xfrm>
          </p:grpSpPr>
          <p:sp>
            <p:nvSpPr>
              <p:cNvPr id="40973" name="Oval 1065"/>
              <p:cNvSpPr>
                <a:spLocks noChangeArrowheads="1"/>
              </p:cNvSpPr>
              <p:nvPr/>
            </p:nvSpPr>
            <p:spPr bwMode="auto">
              <a:xfrm>
                <a:off x="451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40974" name="Oval 1066"/>
              <p:cNvSpPr>
                <a:spLocks noChangeArrowheads="1"/>
              </p:cNvSpPr>
              <p:nvPr/>
            </p:nvSpPr>
            <p:spPr bwMode="auto">
              <a:xfrm>
                <a:off x="4032" y="3264"/>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40975" name="Oval 1067"/>
              <p:cNvSpPr>
                <a:spLocks noChangeArrowheads="1"/>
              </p:cNvSpPr>
              <p:nvPr/>
            </p:nvSpPr>
            <p:spPr bwMode="auto">
              <a:xfrm>
                <a:off x="451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40976" name="Oval 1068"/>
              <p:cNvSpPr>
                <a:spLocks noChangeArrowheads="1"/>
              </p:cNvSpPr>
              <p:nvPr/>
            </p:nvSpPr>
            <p:spPr bwMode="auto">
              <a:xfrm>
                <a:off x="403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grpSp>
          <p:nvGrpSpPr>
            <p:cNvPr id="2" name="群組 1"/>
            <p:cNvGrpSpPr/>
            <p:nvPr/>
          </p:nvGrpSpPr>
          <p:grpSpPr>
            <a:xfrm>
              <a:off x="5943600" y="4267200"/>
              <a:ext cx="2222500" cy="2225675"/>
              <a:chOff x="5943600" y="4267200"/>
              <a:chExt cx="2222500" cy="2225675"/>
            </a:xfrm>
          </p:grpSpPr>
          <p:grpSp>
            <p:nvGrpSpPr>
              <p:cNvPr id="1348635" name="Group 1051"/>
              <p:cNvGrpSpPr/>
              <p:nvPr/>
            </p:nvGrpSpPr>
            <p:grpSpPr bwMode="auto">
              <a:xfrm>
                <a:off x="5943600" y="4267200"/>
                <a:ext cx="2222500" cy="2225675"/>
                <a:chOff x="3744" y="2688"/>
                <a:chExt cx="1400" cy="1402"/>
              </a:xfrm>
            </p:grpSpPr>
            <p:sp>
              <p:nvSpPr>
                <p:cNvPr id="40977" name="Line 1052"/>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0978" name="Line 1053"/>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0979" name="Line 1054"/>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0980" name="Line 1055"/>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0981" name="Text Box 1056"/>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0982" name="Text Box 1057"/>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0983" name="Text Box 1058"/>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0984" name="Text Box 1059"/>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0985" name="Text Box 1060"/>
                <p:cNvSpPr txBox="1">
                  <a:spLocks noChangeArrowheads="1"/>
                </p:cNvSpPr>
                <p:nvPr/>
              </p:nvSpPr>
              <p:spPr bwMode="auto">
                <a:xfrm>
                  <a:off x="3888" y="268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40986" name="Text Box 1061"/>
                <p:cNvSpPr txBox="1">
                  <a:spLocks noChangeArrowheads="1"/>
                </p:cNvSpPr>
                <p:nvPr/>
              </p:nvSpPr>
              <p:spPr bwMode="auto">
                <a:xfrm>
                  <a:off x="4896" y="360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sp>
              <p:nvSpPr>
                <p:cNvPr id="40987" name="Line 1062"/>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0988" name="Line 1063"/>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sp>
            <p:nvSpPr>
              <p:cNvPr id="1348653" name="Line 1069"/>
              <p:cNvSpPr>
                <a:spLocks noChangeShapeType="1"/>
              </p:cNvSpPr>
              <p:nvPr/>
            </p:nvSpPr>
            <p:spPr bwMode="auto">
              <a:xfrm>
                <a:off x="6324600" y="4724400"/>
                <a:ext cx="1447800" cy="1371600"/>
              </a:xfrm>
              <a:prstGeom prst="line">
                <a:avLst/>
              </a:prstGeom>
              <a:noFill/>
              <a:ln w="28575">
                <a:solidFill>
                  <a:schemeClr val="folHlink"/>
                </a:solidFill>
                <a:miter lim="800000"/>
              </a:ln>
              <a:effectLst/>
            </p:spPr>
            <p:txBody>
              <a:bodyPr wrap="none"/>
              <a:lstStyle/>
              <a:p>
                <a:pPr>
                  <a:defRPr/>
                </a:pPr>
                <a:endParaRPr lang="en-US">
                  <a:cs typeface="+mn-cs"/>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48634"/>
                                        </p:tgtEl>
                                        <p:attrNameLst>
                                          <p:attrName>style.visibility</p:attrName>
                                        </p:attrNameLst>
                                      </p:cBhvr>
                                      <p:to>
                                        <p:strVal val="visible"/>
                                      </p:to>
                                    </p:set>
                                    <p:animEffect transition="in" filter="wipe(up)">
                                      <p:cBhvr>
                                        <p:cTn id="7" dur="500"/>
                                        <p:tgtEl>
                                          <p:spTgt spid="1348634"/>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86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8600" y="381000"/>
            <a:ext cx="8745365" cy="5867400"/>
          </a:xfrm>
          <a:prstGeom prst="rect">
            <a:avLst/>
          </a:prstGeom>
        </p:spPr>
      </p:pic>
    </p:spTree>
    <p:extLst>
      <p:ext uri="{BB962C8B-B14F-4D97-AF65-F5344CB8AC3E}">
        <p14:creationId xmlns:p14="http://schemas.microsoft.com/office/powerpoint/2010/main" xmlns="" val="21869415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1" name="Rectangle 1027"/>
          <p:cNvSpPr>
            <a:spLocks noGrp="1" noChangeArrowheads="1"/>
          </p:cNvSpPr>
          <p:nvPr>
            <p:ph type="title"/>
          </p:nvPr>
        </p:nvSpPr>
        <p:spPr/>
        <p:txBody>
          <a:bodyPr/>
          <a:lstStyle/>
          <a:p>
            <a:pPr eaLnBrk="1" hangingPunct="1"/>
            <a:r>
              <a:rPr lang="en-US">
                <a:latin typeface="Calibri" pitchFamily="34" charset="0"/>
              </a:rPr>
              <a:t>Limits of Perceptron Learning</a:t>
            </a:r>
          </a:p>
        </p:txBody>
      </p:sp>
      <p:sp>
        <p:nvSpPr>
          <p:cNvPr id="61442" name="Rectangle 1028"/>
          <p:cNvSpPr>
            <a:spLocks noGrp="1" noChangeArrowheads="1"/>
          </p:cNvSpPr>
          <p:nvPr>
            <p:ph idx="1"/>
          </p:nvPr>
        </p:nvSpPr>
        <p:spPr>
          <a:xfrm>
            <a:off x="838200" y="1600200"/>
            <a:ext cx="4114800" cy="1981200"/>
          </a:xfrm>
        </p:spPr>
        <p:txBody>
          <a:bodyPr/>
          <a:lstStyle/>
          <a:p>
            <a:pPr eaLnBrk="1" hangingPunct="1">
              <a:lnSpc>
                <a:spcPct val="80000"/>
              </a:lnSpc>
            </a:pPr>
            <a:r>
              <a:rPr lang="ja-JP" altLang="en-US">
                <a:latin typeface="Calibri" pitchFamily="34" charset="0"/>
              </a:rPr>
              <a:t>“</a:t>
            </a:r>
            <a:r>
              <a:rPr lang="en-US" altLang="ja-JP">
                <a:latin typeface="Calibri" pitchFamily="34" charset="0"/>
              </a:rPr>
              <a:t>XOR</a:t>
            </a:r>
            <a:r>
              <a:rPr lang="ja-JP" altLang="en-US">
                <a:latin typeface="Calibri" pitchFamily="34" charset="0"/>
              </a:rPr>
              <a:t>”</a:t>
            </a:r>
            <a:r>
              <a:rPr lang="en-US" altLang="ja-JP">
                <a:latin typeface="Calibri" pitchFamily="34" charset="0"/>
              </a:rPr>
              <a:t> Perceptron?</a:t>
            </a:r>
          </a:p>
          <a:p>
            <a:pPr lvl="1" eaLnBrk="1" hangingPunct="1">
              <a:lnSpc>
                <a:spcPct val="80000"/>
              </a:lnSpc>
            </a:pPr>
            <a:r>
              <a:rPr lang="en-US">
                <a:latin typeface="Calibri" pitchFamily="34" charset="0"/>
              </a:rPr>
              <a:t>inputs are 0 or 1</a:t>
            </a:r>
          </a:p>
          <a:p>
            <a:pPr lvl="1" eaLnBrk="1" hangingPunct="1">
              <a:lnSpc>
                <a:spcPct val="80000"/>
              </a:lnSpc>
            </a:pPr>
            <a:r>
              <a:rPr lang="en-US">
                <a:latin typeface="Calibri" pitchFamily="34" charset="0"/>
              </a:rPr>
              <a:t>output is 1 when</a:t>
            </a:r>
            <a:br>
              <a:rPr lang="en-US">
                <a:latin typeface="Calibri" pitchFamily="34" charset="0"/>
              </a:rPr>
            </a:br>
            <a:r>
              <a:rPr lang="en-US" b="1" i="1">
                <a:latin typeface="Palatino" charset="0"/>
              </a:rPr>
              <a:t>x</a:t>
            </a:r>
            <a:r>
              <a:rPr lang="en-US" b="1" i="1" baseline="-25000">
                <a:latin typeface="Palatino" charset="0"/>
              </a:rPr>
              <a:t>1</a:t>
            </a:r>
            <a:r>
              <a:rPr lang="en-US">
                <a:latin typeface="Calibri" pitchFamily="34" charset="0"/>
              </a:rPr>
              <a:t> is 1 and </a:t>
            </a:r>
            <a:r>
              <a:rPr lang="en-US" b="1" i="1">
                <a:latin typeface="Palatino" charset="0"/>
              </a:rPr>
              <a:t>x</a:t>
            </a:r>
            <a:r>
              <a:rPr lang="en-US" b="1" i="1" baseline="-25000">
                <a:latin typeface="Palatino" charset="0"/>
              </a:rPr>
              <a:t>2</a:t>
            </a:r>
            <a:r>
              <a:rPr lang="en-US">
                <a:latin typeface="Calibri" pitchFamily="34" charset="0"/>
              </a:rPr>
              <a:t> is 0 </a:t>
            </a:r>
            <a:r>
              <a:rPr lang="en-US">
                <a:solidFill>
                  <a:srgbClr val="CC3300"/>
                </a:solidFill>
                <a:latin typeface="Calibri" pitchFamily="34" charset="0"/>
              </a:rPr>
              <a:t>or</a:t>
            </a:r>
            <a:r>
              <a:rPr lang="en-US">
                <a:latin typeface="Calibri" pitchFamily="34" charset="0"/>
              </a:rPr>
              <a:t/>
            </a:r>
            <a:br>
              <a:rPr lang="en-US">
                <a:latin typeface="Calibri" pitchFamily="34" charset="0"/>
              </a:rPr>
            </a:br>
            <a:r>
              <a:rPr lang="en-US" b="1" i="1">
                <a:latin typeface="Palatino" charset="0"/>
              </a:rPr>
              <a:t>x</a:t>
            </a:r>
            <a:r>
              <a:rPr lang="en-US" b="1" i="1" baseline="-25000">
                <a:latin typeface="Palatino" charset="0"/>
              </a:rPr>
              <a:t>1</a:t>
            </a:r>
            <a:r>
              <a:rPr lang="en-US">
                <a:latin typeface="Calibri" pitchFamily="34" charset="0"/>
              </a:rPr>
              <a:t> is 0 and </a:t>
            </a:r>
            <a:r>
              <a:rPr lang="en-US" b="1" i="1">
                <a:latin typeface="Palatino" charset="0"/>
              </a:rPr>
              <a:t>x</a:t>
            </a:r>
            <a:r>
              <a:rPr lang="en-US" b="1" i="1" baseline="-25000">
                <a:latin typeface="Palatino" charset="0"/>
              </a:rPr>
              <a:t>2</a:t>
            </a:r>
            <a:r>
              <a:rPr lang="en-US">
                <a:latin typeface="Calibri" pitchFamily="34" charset="0"/>
              </a:rPr>
              <a:t> is 1</a:t>
            </a:r>
          </a:p>
        </p:txBody>
      </p:sp>
      <p:sp>
        <p:nvSpPr>
          <p:cNvPr id="41988" name="Text Box 1026"/>
          <p:cNvSpPr txBox="1">
            <a:spLocks noChangeArrowheads="1"/>
          </p:cNvSpPr>
          <p:nvPr/>
        </p:nvSpPr>
        <p:spPr bwMode="auto">
          <a:xfrm>
            <a:off x="6248400" y="1905000"/>
            <a:ext cx="522288"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FF0000"/>
                </a:solidFill>
                <a:latin typeface="Palatino" charset="0"/>
                <a:cs typeface="+mn-cs"/>
              </a:rPr>
              <a:t>???</a:t>
            </a:r>
            <a:endParaRPr lang="en-US" sz="2000" baseline="-25000" smtClean="0">
              <a:solidFill>
                <a:srgbClr val="FF0000"/>
              </a:solidFill>
              <a:latin typeface="Palatino" charset="0"/>
              <a:cs typeface="+mn-cs"/>
            </a:endParaRPr>
          </a:p>
        </p:txBody>
      </p:sp>
      <p:sp>
        <p:nvSpPr>
          <p:cNvPr id="41989" name="Rectangle 1030"/>
          <p:cNvSpPr>
            <a:spLocks noChangeArrowheads="1"/>
          </p:cNvSpPr>
          <p:nvPr/>
        </p:nvSpPr>
        <p:spPr bwMode="auto">
          <a:xfrm>
            <a:off x="838200" y="3962400"/>
            <a:ext cx="4114800" cy="838200"/>
          </a:xfrm>
          <a:prstGeom prst="rect">
            <a:avLst/>
          </a:prstGeom>
          <a:noFill/>
          <a:ln>
            <a:noFill/>
          </a:ln>
          <a:effectLst/>
        </p:spPr>
        <p:txBody>
          <a:bodyPr/>
          <a:lstStyle/>
          <a:p>
            <a:pPr marL="342900" indent="-342900">
              <a:spcBef>
                <a:spcPct val="20000"/>
              </a:spcBef>
              <a:buClr>
                <a:schemeClr val="tx1"/>
              </a:buClr>
              <a:buSzPct val="75000"/>
              <a:buFont typeface="Arial"/>
              <a:buChar char="•"/>
              <a:defRPr/>
            </a:pPr>
            <a:r>
              <a:rPr lang="en-US" i="0">
                <a:solidFill>
                  <a:srgbClr val="000000"/>
                </a:solidFill>
                <a:latin typeface="Arial" charset="0"/>
                <a:cs typeface="+mn-cs"/>
              </a:rPr>
              <a:t>2D input space with</a:t>
            </a:r>
            <a:br>
              <a:rPr lang="en-US" i="0">
                <a:solidFill>
                  <a:srgbClr val="000000"/>
                </a:solidFill>
                <a:latin typeface="Arial" charset="0"/>
                <a:cs typeface="+mn-cs"/>
              </a:rPr>
            </a:br>
            <a:r>
              <a:rPr lang="en-US" i="0">
                <a:solidFill>
                  <a:srgbClr val="000000"/>
                </a:solidFill>
                <a:latin typeface="Arial" charset="0"/>
                <a:cs typeface="+mn-cs"/>
              </a:rPr>
              <a:t>4 possible data points</a:t>
            </a:r>
          </a:p>
        </p:txBody>
      </p:sp>
      <p:grpSp>
        <p:nvGrpSpPr>
          <p:cNvPr id="61445" name="Group 1031"/>
          <p:cNvGrpSpPr/>
          <p:nvPr/>
        </p:nvGrpSpPr>
        <p:grpSpPr bwMode="auto">
          <a:xfrm>
            <a:off x="5778500" y="3810000"/>
            <a:ext cx="2222500" cy="2225675"/>
            <a:chOff x="3744" y="2688"/>
            <a:chExt cx="1400" cy="1402"/>
          </a:xfrm>
        </p:grpSpPr>
        <p:sp>
          <p:nvSpPr>
            <p:cNvPr id="42021" name="Line 1032"/>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2022" name="Line 1033"/>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2023" name="Line 1034"/>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2024" name="Line 1035"/>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2025" name="Text Box 1036"/>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2026" name="Text Box 1037"/>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2027" name="Text Box 1038"/>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2028" name="Text Box 1039"/>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2029" name="Text Box 1040"/>
            <p:cNvSpPr txBox="1">
              <a:spLocks noChangeArrowheads="1"/>
            </p:cNvSpPr>
            <p:nvPr/>
          </p:nvSpPr>
          <p:spPr bwMode="auto">
            <a:xfrm>
              <a:off x="3888" y="268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42030" name="Text Box 1041"/>
            <p:cNvSpPr txBox="1">
              <a:spLocks noChangeArrowheads="1"/>
            </p:cNvSpPr>
            <p:nvPr/>
          </p:nvSpPr>
          <p:spPr bwMode="auto">
            <a:xfrm>
              <a:off x="4896" y="360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sp>
          <p:nvSpPr>
            <p:cNvPr id="42031" name="Line 1042"/>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2032" name="Line 1043"/>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sp>
        <p:nvSpPr>
          <p:cNvPr id="41991" name="Oval 1045"/>
          <p:cNvSpPr>
            <a:spLocks noChangeArrowheads="1"/>
          </p:cNvSpPr>
          <p:nvPr/>
        </p:nvSpPr>
        <p:spPr bwMode="auto">
          <a:xfrm>
            <a:off x="6997700" y="4724400"/>
            <a:ext cx="76200" cy="76200"/>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41992" name="Oval 1046"/>
          <p:cNvSpPr>
            <a:spLocks noChangeArrowheads="1"/>
          </p:cNvSpPr>
          <p:nvPr/>
        </p:nvSpPr>
        <p:spPr bwMode="auto">
          <a:xfrm>
            <a:off x="6235700" y="4724400"/>
            <a:ext cx="76200" cy="76200"/>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41993" name="Oval 1047"/>
          <p:cNvSpPr>
            <a:spLocks noChangeArrowheads="1"/>
          </p:cNvSpPr>
          <p:nvPr/>
        </p:nvSpPr>
        <p:spPr bwMode="auto">
          <a:xfrm>
            <a:off x="6997700" y="5410200"/>
            <a:ext cx="76200" cy="76200"/>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41994" name="Oval 1048"/>
          <p:cNvSpPr>
            <a:spLocks noChangeArrowheads="1"/>
          </p:cNvSpPr>
          <p:nvPr/>
        </p:nvSpPr>
        <p:spPr bwMode="auto">
          <a:xfrm>
            <a:off x="6235700" y="5410200"/>
            <a:ext cx="76200" cy="76200"/>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nvGrpSpPr>
          <p:cNvPr id="61450" name="Group 1055"/>
          <p:cNvGrpSpPr/>
          <p:nvPr/>
        </p:nvGrpSpPr>
        <p:grpSpPr bwMode="auto">
          <a:xfrm>
            <a:off x="5029200" y="2286000"/>
            <a:ext cx="3586163" cy="1235075"/>
            <a:chOff x="3168" y="3120"/>
            <a:chExt cx="2259" cy="778"/>
          </a:xfrm>
        </p:grpSpPr>
        <p:grpSp>
          <p:nvGrpSpPr>
            <p:cNvPr id="61458" name="Group 1056"/>
            <p:cNvGrpSpPr/>
            <p:nvPr/>
          </p:nvGrpSpPr>
          <p:grpSpPr bwMode="auto">
            <a:xfrm>
              <a:off x="4760" y="3326"/>
              <a:ext cx="667" cy="250"/>
              <a:chOff x="2840" y="3422"/>
              <a:chExt cx="667" cy="250"/>
            </a:xfrm>
          </p:grpSpPr>
          <p:cxnSp>
            <p:nvCxnSpPr>
              <p:cNvPr id="42019" name="AutoShape 1057"/>
              <p:cNvCxnSpPr>
                <a:cxnSpLocks noChangeShapeType="1"/>
                <a:stCxn id="42007" idx="6"/>
              </p:cNvCxnSpPr>
              <p:nvPr/>
            </p:nvCxnSpPr>
            <p:spPr bwMode="auto">
              <a:xfrm>
                <a:off x="2840" y="3576"/>
                <a:ext cx="464" cy="0"/>
              </a:xfrm>
              <a:prstGeom prst="straightConnector1">
                <a:avLst/>
              </a:prstGeom>
              <a:noFill/>
              <a:ln w="25400">
                <a:solidFill>
                  <a:schemeClr val="tx1"/>
                </a:solidFill>
                <a:miter lim="800000"/>
                <a:tailEnd type="triangle" w="med" len="sm"/>
              </a:ln>
              <a:effectLst/>
            </p:spPr>
          </p:cxnSp>
          <p:sp>
            <p:nvSpPr>
              <p:cNvPr id="42020" name="Text Box 1058"/>
              <p:cNvSpPr txBox="1">
                <a:spLocks noChangeArrowheads="1"/>
              </p:cNvSpPr>
              <p:nvPr/>
            </p:nvSpPr>
            <p:spPr bwMode="auto">
              <a:xfrm>
                <a:off x="3302" y="3422"/>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grpSp>
          <p:nvGrpSpPr>
            <p:cNvPr id="61459" name="Group 1059"/>
            <p:cNvGrpSpPr/>
            <p:nvPr/>
          </p:nvGrpSpPr>
          <p:grpSpPr bwMode="auto">
            <a:xfrm>
              <a:off x="3707" y="3120"/>
              <a:ext cx="257" cy="766"/>
              <a:chOff x="1787" y="3216"/>
              <a:chExt cx="257" cy="766"/>
            </a:xfrm>
          </p:grpSpPr>
          <p:sp>
            <p:nvSpPr>
              <p:cNvPr id="42017" name="Text Box 1060"/>
              <p:cNvSpPr txBox="1">
                <a:spLocks noChangeArrowheads="1"/>
              </p:cNvSpPr>
              <p:nvPr/>
            </p:nvSpPr>
            <p:spPr bwMode="auto">
              <a:xfrm>
                <a:off x="1787" y="3216"/>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42018" name="Text Box 1061"/>
              <p:cNvSpPr txBox="1">
                <a:spLocks noChangeArrowheads="1"/>
              </p:cNvSpPr>
              <p:nvPr/>
            </p:nvSpPr>
            <p:spPr bwMode="auto">
              <a:xfrm>
                <a:off x="1808" y="3732"/>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grpSp>
        <p:grpSp>
          <p:nvGrpSpPr>
            <p:cNvPr id="61460" name="Group 1062"/>
            <p:cNvGrpSpPr/>
            <p:nvPr/>
          </p:nvGrpSpPr>
          <p:grpSpPr bwMode="auto">
            <a:xfrm>
              <a:off x="3168" y="3120"/>
              <a:ext cx="1144" cy="778"/>
              <a:chOff x="2832" y="1920"/>
              <a:chExt cx="1144" cy="778"/>
            </a:xfrm>
          </p:grpSpPr>
          <p:cxnSp>
            <p:nvCxnSpPr>
              <p:cNvPr id="42013" name="AutoShape 1063"/>
              <p:cNvCxnSpPr>
                <a:cxnSpLocks noChangeShapeType="1"/>
              </p:cNvCxnSpPr>
              <p:nvPr/>
            </p:nvCxnSpPr>
            <p:spPr bwMode="auto">
              <a:xfrm>
                <a:off x="3120" y="2112"/>
                <a:ext cx="856" cy="168"/>
              </a:xfrm>
              <a:prstGeom prst="straightConnector1">
                <a:avLst/>
              </a:prstGeom>
              <a:noFill/>
              <a:ln w="25400">
                <a:solidFill>
                  <a:schemeClr val="tx1"/>
                </a:solidFill>
                <a:miter lim="800000"/>
                <a:tailEnd type="triangle" w="med" len="sm"/>
              </a:ln>
              <a:effectLst/>
            </p:spPr>
          </p:cxnSp>
          <p:cxnSp>
            <p:nvCxnSpPr>
              <p:cNvPr id="42014" name="AutoShape 1064"/>
              <p:cNvCxnSpPr>
                <a:cxnSpLocks noChangeShapeType="1"/>
              </p:cNvCxnSpPr>
              <p:nvPr/>
            </p:nvCxnSpPr>
            <p:spPr bwMode="auto">
              <a:xfrm flipV="1">
                <a:off x="3168" y="2280"/>
                <a:ext cx="808" cy="312"/>
              </a:xfrm>
              <a:prstGeom prst="straightConnector1">
                <a:avLst/>
              </a:prstGeom>
              <a:noFill/>
              <a:ln w="25400">
                <a:solidFill>
                  <a:schemeClr val="tx1"/>
                </a:solidFill>
                <a:miter lim="800000"/>
                <a:tailEnd type="triangle" w="med" len="sm"/>
              </a:ln>
              <a:effectLst/>
            </p:spPr>
          </p:cxnSp>
          <p:sp>
            <p:nvSpPr>
              <p:cNvPr id="42015" name="Text Box 1065"/>
              <p:cNvSpPr txBox="1">
                <a:spLocks noChangeArrowheads="1"/>
              </p:cNvSpPr>
              <p:nvPr/>
            </p:nvSpPr>
            <p:spPr bwMode="auto">
              <a:xfrm>
                <a:off x="2832" y="1920"/>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1</a:t>
                </a:r>
              </a:p>
            </p:txBody>
          </p:sp>
          <p:sp>
            <p:nvSpPr>
              <p:cNvPr id="42016" name="Text Box 1066"/>
              <p:cNvSpPr txBox="1">
                <a:spLocks noChangeArrowheads="1"/>
              </p:cNvSpPr>
              <p:nvPr/>
            </p:nvSpPr>
            <p:spPr bwMode="auto">
              <a:xfrm>
                <a:off x="2832" y="2448"/>
                <a:ext cx="24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x</a:t>
                </a:r>
                <a:r>
                  <a:rPr lang="en-US" sz="2000" baseline="-25000" smtClean="0">
                    <a:solidFill>
                      <a:srgbClr val="000000"/>
                    </a:solidFill>
                    <a:latin typeface="Palatino" charset="0"/>
                    <a:cs typeface="+mn-cs"/>
                  </a:rPr>
                  <a:t>2</a:t>
                </a:r>
              </a:p>
            </p:txBody>
          </p:sp>
        </p:grpSp>
        <p:grpSp>
          <p:nvGrpSpPr>
            <p:cNvPr id="61461" name="Group 1067"/>
            <p:cNvGrpSpPr/>
            <p:nvPr/>
          </p:nvGrpSpPr>
          <p:grpSpPr bwMode="auto">
            <a:xfrm>
              <a:off x="4320" y="3264"/>
              <a:ext cx="432" cy="432"/>
              <a:chOff x="2400" y="3360"/>
              <a:chExt cx="432" cy="432"/>
            </a:xfrm>
          </p:grpSpPr>
          <p:sp>
            <p:nvSpPr>
              <p:cNvPr id="42007" name="Oval 1068"/>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61463" name="Group 1069"/>
              <p:cNvGrpSpPr/>
              <p:nvPr/>
            </p:nvGrpSpPr>
            <p:grpSpPr bwMode="auto">
              <a:xfrm>
                <a:off x="2424" y="3480"/>
                <a:ext cx="384" cy="192"/>
                <a:chOff x="4032" y="3552"/>
                <a:chExt cx="384" cy="192"/>
              </a:xfrm>
            </p:grpSpPr>
            <p:sp>
              <p:nvSpPr>
                <p:cNvPr id="42010" name="Line 1070"/>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2011" name="Line 1071"/>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2012" name="Line 1072"/>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2009" name="Text Box 1073"/>
              <p:cNvSpPr txBox="1">
                <a:spLocks noChangeArrowheads="1"/>
              </p:cNvSpPr>
              <p:nvPr/>
            </p:nvSpPr>
            <p:spPr bwMode="auto">
              <a:xfrm>
                <a:off x="2544" y="3456"/>
                <a:ext cx="11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grpSp>
        <p:nvGrpSpPr>
          <p:cNvPr id="61451" name="Group 1074"/>
          <p:cNvGrpSpPr/>
          <p:nvPr/>
        </p:nvGrpSpPr>
        <p:grpSpPr bwMode="auto">
          <a:xfrm>
            <a:off x="5554663" y="1600200"/>
            <a:ext cx="1290637" cy="1257300"/>
            <a:chOff x="3499" y="1440"/>
            <a:chExt cx="813" cy="792"/>
          </a:xfrm>
        </p:grpSpPr>
        <p:cxnSp>
          <p:nvCxnSpPr>
            <p:cNvPr id="42001" name="AutoShape 1075"/>
            <p:cNvCxnSpPr>
              <a:cxnSpLocks noChangeShapeType="1"/>
            </p:cNvCxnSpPr>
            <p:nvPr/>
          </p:nvCxnSpPr>
          <p:spPr bwMode="auto">
            <a:xfrm>
              <a:off x="3696" y="1632"/>
              <a:ext cx="616" cy="600"/>
            </a:xfrm>
            <a:prstGeom prst="straightConnector1">
              <a:avLst/>
            </a:prstGeom>
            <a:noFill/>
            <a:ln w="25400">
              <a:solidFill>
                <a:schemeClr val="folHlink"/>
              </a:solidFill>
              <a:miter lim="800000"/>
              <a:tailEnd type="triangle" w="med" len="sm"/>
            </a:ln>
            <a:effectLst/>
          </p:spPr>
        </p:cxnSp>
        <p:sp>
          <p:nvSpPr>
            <p:cNvPr id="42002" name="Text Box 1076"/>
            <p:cNvSpPr txBox="1">
              <a:spLocks noChangeArrowheads="1"/>
            </p:cNvSpPr>
            <p:nvPr/>
          </p:nvSpPr>
          <p:spPr bwMode="auto">
            <a:xfrm>
              <a:off x="3499" y="1440"/>
              <a:ext cx="295"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chemeClr val="folHlink"/>
                  </a:solidFill>
                  <a:latin typeface="Palatino" charset="0"/>
                  <a:cs typeface="+mn-cs"/>
                </a:rPr>
                <a:t>+1</a:t>
              </a:r>
              <a:endParaRPr lang="en-US" sz="2000" i="0" baseline="-25000" smtClean="0">
                <a:solidFill>
                  <a:schemeClr val="folHlink"/>
                </a:solidFill>
                <a:latin typeface="Palatino" charset="0"/>
                <a:cs typeface="+mn-cs"/>
              </a:endParaRPr>
            </a:p>
          </p:txBody>
        </p:sp>
      </p:grpSp>
      <p:grpSp>
        <p:nvGrpSpPr>
          <p:cNvPr id="1352759" name="Group 1079"/>
          <p:cNvGrpSpPr/>
          <p:nvPr/>
        </p:nvGrpSpPr>
        <p:grpSpPr bwMode="auto">
          <a:xfrm>
            <a:off x="6083300" y="4267200"/>
            <a:ext cx="1524000" cy="1371600"/>
            <a:chOff x="3936" y="2976"/>
            <a:chExt cx="960" cy="864"/>
          </a:xfrm>
        </p:grpSpPr>
        <p:sp>
          <p:nvSpPr>
            <p:cNvPr id="41999" name="Line 1049"/>
            <p:cNvSpPr>
              <a:spLocks noChangeShapeType="1"/>
            </p:cNvSpPr>
            <p:nvPr/>
          </p:nvSpPr>
          <p:spPr bwMode="auto">
            <a:xfrm>
              <a:off x="3936" y="3408"/>
              <a:ext cx="480" cy="432"/>
            </a:xfrm>
            <a:prstGeom prst="line">
              <a:avLst/>
            </a:prstGeom>
            <a:noFill/>
            <a:ln w="28575">
              <a:solidFill>
                <a:schemeClr val="folHlink"/>
              </a:solidFill>
              <a:miter lim="800000"/>
            </a:ln>
            <a:effectLst/>
          </p:spPr>
          <p:txBody>
            <a:bodyPr wrap="none"/>
            <a:lstStyle/>
            <a:p>
              <a:pPr>
                <a:defRPr/>
              </a:pPr>
              <a:endParaRPr lang="en-US">
                <a:cs typeface="+mn-cs"/>
              </a:endParaRPr>
            </a:p>
          </p:txBody>
        </p:sp>
        <p:sp>
          <p:nvSpPr>
            <p:cNvPr id="42000" name="Line 1078"/>
            <p:cNvSpPr>
              <a:spLocks noChangeShapeType="1"/>
            </p:cNvSpPr>
            <p:nvPr/>
          </p:nvSpPr>
          <p:spPr bwMode="auto">
            <a:xfrm>
              <a:off x="3984" y="2976"/>
              <a:ext cx="912" cy="864"/>
            </a:xfrm>
            <a:prstGeom prst="line">
              <a:avLst/>
            </a:prstGeom>
            <a:noFill/>
            <a:ln w="28575">
              <a:solidFill>
                <a:schemeClr val="folHlink"/>
              </a:solidFill>
              <a:miter lim="800000"/>
            </a:ln>
            <a:effectLst/>
          </p:spPr>
          <p:txBody>
            <a:bodyPr wrap="none"/>
            <a:lstStyle/>
            <a:p>
              <a:pPr>
                <a:defRPr/>
              </a:pPr>
              <a:endParaRPr lang="en-US">
                <a:cs typeface="+mn-cs"/>
              </a:endParaRPr>
            </a:p>
          </p:txBody>
        </p:sp>
      </p:grpSp>
      <p:sp>
        <p:nvSpPr>
          <p:cNvPr id="1352760" name="Rectangle 1080"/>
          <p:cNvSpPr>
            <a:spLocks noChangeArrowheads="1"/>
          </p:cNvSpPr>
          <p:nvPr/>
        </p:nvSpPr>
        <p:spPr bwMode="auto">
          <a:xfrm>
            <a:off x="838200" y="4953000"/>
            <a:ext cx="4114800" cy="1447800"/>
          </a:xfrm>
          <a:prstGeom prst="rect">
            <a:avLst/>
          </a:prstGeom>
          <a:noFill/>
          <a:ln>
            <a:noFill/>
          </a:ln>
          <a:effectLst/>
        </p:spPr>
        <p:txBody>
          <a:bodyPr/>
          <a:lstStyle/>
          <a:p>
            <a:pPr marL="342900" indent="-342900">
              <a:spcBef>
                <a:spcPct val="20000"/>
              </a:spcBef>
              <a:buClr>
                <a:schemeClr val="tx1"/>
              </a:buClr>
              <a:buSzPct val="75000"/>
              <a:buFont typeface="Arial"/>
              <a:buChar char="•"/>
              <a:defRPr/>
            </a:pPr>
            <a:r>
              <a:rPr lang="en-US">
                <a:solidFill>
                  <a:srgbClr val="003399"/>
                </a:solidFill>
                <a:latin typeface="Arial" charset="0"/>
                <a:cs typeface="+mn-cs"/>
              </a:rPr>
              <a:t>How do you separate</a:t>
            </a:r>
            <a:br>
              <a:rPr lang="en-US">
                <a:solidFill>
                  <a:srgbClr val="003399"/>
                </a:solidFill>
                <a:latin typeface="Arial" charset="0"/>
                <a:cs typeface="+mn-cs"/>
              </a:rPr>
            </a:br>
            <a:r>
              <a:rPr lang="en-US">
                <a:solidFill>
                  <a:srgbClr val="003399"/>
                </a:solidFill>
                <a:latin typeface="Arial" charset="0"/>
                <a:cs typeface="+mn-cs"/>
              </a:rPr>
              <a:t> </a:t>
            </a:r>
            <a:r>
              <a:rPr lang="en-US">
                <a:solidFill>
                  <a:schemeClr val="accent1"/>
                </a:solidFill>
                <a:latin typeface="Arial" charset="0"/>
                <a:cs typeface="+mn-cs"/>
              </a:rPr>
              <a:t>+</a:t>
            </a:r>
            <a:r>
              <a:rPr lang="en-US">
                <a:solidFill>
                  <a:srgbClr val="003399"/>
                </a:solidFill>
                <a:latin typeface="Arial" charset="0"/>
                <a:cs typeface="+mn-cs"/>
              </a:rPr>
              <a:t>   from   </a:t>
            </a:r>
            <a:r>
              <a:rPr lang="en-US">
                <a:solidFill>
                  <a:srgbClr val="C00000"/>
                </a:solidFill>
                <a:latin typeface="Arial" charset="0"/>
                <a:cs typeface="+mn-cs"/>
              </a:rPr>
              <a:t>–</a:t>
            </a:r>
            <a:r>
              <a:rPr lang="en-US">
                <a:solidFill>
                  <a:srgbClr val="003399"/>
                </a:solidFill>
                <a:latin typeface="Arial" charset="0"/>
                <a:cs typeface="+mn-cs"/>
              </a:rPr>
              <a:t>  using a straight line?</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27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527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276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57200" y="228600"/>
            <a:ext cx="8399604" cy="6172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89" name="Rectangle 2"/>
          <p:cNvSpPr>
            <a:spLocks noGrp="1" noChangeArrowheads="1"/>
          </p:cNvSpPr>
          <p:nvPr>
            <p:ph type="title"/>
          </p:nvPr>
        </p:nvSpPr>
        <p:spPr>
          <a:xfrm>
            <a:off x="457200" y="0"/>
            <a:ext cx="8229600" cy="1219200"/>
          </a:xfrm>
        </p:spPr>
        <p:txBody>
          <a:bodyPr/>
          <a:lstStyle/>
          <a:p>
            <a:pPr eaLnBrk="1" hangingPunct="1"/>
            <a:r>
              <a:rPr lang="en-US">
                <a:latin typeface="Calibri" pitchFamily="34" charset="0"/>
              </a:rPr>
              <a:t>Perceptron Learning Summary</a:t>
            </a:r>
          </a:p>
        </p:txBody>
      </p:sp>
      <p:sp>
        <p:nvSpPr>
          <p:cNvPr id="1283075" name="Rectangle 3"/>
          <p:cNvSpPr>
            <a:spLocks noGrp="1" noChangeArrowheads="1"/>
          </p:cNvSpPr>
          <p:nvPr>
            <p:ph idx="1"/>
          </p:nvPr>
        </p:nvSpPr>
        <p:spPr>
          <a:xfrm>
            <a:off x="457200" y="1371600"/>
            <a:ext cx="8153400" cy="4953000"/>
          </a:xfrm>
        </p:spPr>
        <p:txBody>
          <a:bodyPr/>
          <a:lstStyle/>
          <a:p>
            <a:pPr eaLnBrk="1" hangingPunct="1">
              <a:buFont typeface="Wingdings" charset="0"/>
              <a:buNone/>
            </a:pPr>
            <a:r>
              <a:rPr lang="en-US">
                <a:latin typeface="Calibri" pitchFamily="34" charset="0"/>
              </a:rPr>
              <a:t>	In general, the goal of learning in a 1-output-unit Perceptron is to adjust the </a:t>
            </a:r>
            <a:r>
              <a:rPr lang="en-US" b="1">
                <a:solidFill>
                  <a:srgbClr val="C00000"/>
                </a:solidFill>
                <a:latin typeface="Calibri" pitchFamily="34" charset="0"/>
              </a:rPr>
              <a:t>separating </a:t>
            </a:r>
            <a:r>
              <a:rPr lang="en-US" b="1" err="1">
                <a:solidFill>
                  <a:srgbClr val="C00000"/>
                </a:solidFill>
                <a:latin typeface="Calibri" pitchFamily="34" charset="0"/>
              </a:rPr>
              <a:t>hyperplane</a:t>
            </a:r>
            <a:r>
              <a:rPr lang="en-US" b="1">
                <a:solidFill>
                  <a:srgbClr val="C00000"/>
                </a:solidFill>
                <a:latin typeface="Calibri" pitchFamily="34" charset="0"/>
              </a:rPr>
              <a:t> </a:t>
            </a:r>
            <a:r>
              <a:rPr lang="en-US">
                <a:latin typeface="Calibri" pitchFamily="34" charset="0"/>
              </a:rPr>
              <a:t>that divides an </a:t>
            </a:r>
            <a:r>
              <a:rPr lang="en-US" i="1">
                <a:latin typeface="Calibri" pitchFamily="34" charset="0"/>
              </a:rPr>
              <a:t>n</a:t>
            </a:r>
            <a:r>
              <a:rPr lang="en-US">
                <a:latin typeface="Calibri" pitchFamily="34" charset="0"/>
              </a:rPr>
              <a:t>-dimensional “input space,” where </a:t>
            </a:r>
            <a:r>
              <a:rPr lang="en-US" i="1">
                <a:latin typeface="Calibri" pitchFamily="34" charset="0"/>
              </a:rPr>
              <a:t>n</a:t>
            </a:r>
            <a:r>
              <a:rPr lang="en-US">
                <a:latin typeface="Calibri" pitchFamily="34" charset="0"/>
              </a:rPr>
              <a:t> is the number of input units + 1, by modifying the weights </a:t>
            </a:r>
            <a:r>
              <a:rPr lang="en-US" smtClean="0">
                <a:latin typeface="Calibri" pitchFamily="34" charset="0"/>
              </a:rPr>
              <a:t>(including the bias) </a:t>
            </a:r>
            <a:r>
              <a:rPr lang="en-US">
                <a:latin typeface="Calibri" pitchFamily="34" charset="0"/>
              </a:rPr>
              <a:t>until </a:t>
            </a:r>
            <a:r>
              <a:rPr lang="en-US" smtClean="0">
                <a:latin typeface="Calibri" pitchFamily="34" charset="0"/>
              </a:rPr>
              <a:t>all </a:t>
            </a:r>
            <a:r>
              <a:rPr lang="en-US">
                <a:latin typeface="Calibri" pitchFamily="34" charset="0"/>
              </a:rPr>
              <a:t>the examples with target value 1 are on one side of the </a:t>
            </a:r>
            <a:r>
              <a:rPr lang="en-US" err="1">
                <a:latin typeface="Calibri" pitchFamily="34" charset="0"/>
              </a:rPr>
              <a:t>hyperplane</a:t>
            </a:r>
            <a:r>
              <a:rPr lang="en-US">
                <a:latin typeface="Calibri" pitchFamily="34" charset="0"/>
              </a:rPr>
              <a:t>, and all </a:t>
            </a:r>
            <a:r>
              <a:rPr lang="en-US" smtClean="0">
                <a:latin typeface="Calibri" pitchFamily="34" charset="0"/>
              </a:rPr>
              <a:t>the </a:t>
            </a:r>
            <a:r>
              <a:rPr lang="en-US">
                <a:latin typeface="Calibri" pitchFamily="34" charset="0"/>
              </a:rPr>
              <a:t>examples with target value 0 are on the other side of the </a:t>
            </a:r>
            <a:r>
              <a:rPr lang="en-US" err="1">
                <a:latin typeface="Calibri" pitchFamily="34" charset="0"/>
              </a:rPr>
              <a:t>hyperplane</a:t>
            </a:r>
            <a:endParaRPr lang="en-US">
              <a:latin typeface="Calibr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p:txBody>
          <a:bodyPr/>
          <a:lstStyle/>
          <a:p>
            <a:pPr eaLnBrk="1" hangingPunct="1"/>
            <a:r>
              <a:rPr lang="en-US">
                <a:latin typeface="Calibri" pitchFamily="34" charset="0"/>
              </a:rPr>
              <a:t>Beyond Perceptrons</a:t>
            </a:r>
          </a:p>
        </p:txBody>
      </p:sp>
      <p:sp>
        <p:nvSpPr>
          <p:cNvPr id="1285123" name="Rectangle 3"/>
          <p:cNvSpPr>
            <a:spLocks noGrp="1" noChangeArrowheads="1"/>
          </p:cNvSpPr>
          <p:nvPr>
            <p:ph idx="1"/>
          </p:nvPr>
        </p:nvSpPr>
        <p:spPr>
          <a:xfrm>
            <a:off x="609600" y="1600200"/>
            <a:ext cx="8077200" cy="4525963"/>
          </a:xfrm>
        </p:spPr>
        <p:txBody>
          <a:bodyPr/>
          <a:lstStyle/>
          <a:p>
            <a:pPr eaLnBrk="1" hangingPunct="1"/>
            <a:r>
              <a:rPr lang="en-US" err="1">
                <a:latin typeface="Calibri" pitchFamily="34" charset="0"/>
              </a:rPr>
              <a:t>Perceptrons</a:t>
            </a:r>
            <a:r>
              <a:rPr lang="en-US">
                <a:latin typeface="Calibri" pitchFamily="34" charset="0"/>
              </a:rPr>
              <a:t> are too weak a computing model because they </a:t>
            </a:r>
            <a:r>
              <a:rPr lang="en-US" b="1">
                <a:latin typeface="Calibri" pitchFamily="34" charset="0"/>
              </a:rPr>
              <a:t>can only learn linearly-separable functions</a:t>
            </a:r>
          </a:p>
          <a:p>
            <a:pPr eaLnBrk="1" hangingPunct="1"/>
            <a:endParaRPr lang="en-US">
              <a:latin typeface="Calibri" pitchFamily="34" charset="0"/>
            </a:endParaRPr>
          </a:p>
          <a:p>
            <a:pPr eaLnBrk="1" hangingPunct="1"/>
            <a:r>
              <a:rPr lang="en-US">
                <a:latin typeface="Calibri" pitchFamily="34" charset="0"/>
              </a:rPr>
              <a:t>General NN's can have multiple layers of units, which enhance their computational power; the challenge is to find a learning rule that works for multi-layered networks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51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5123" grpId="0" uiExpand="1" build="p" bldLvl="3"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457200" y="0"/>
            <a:ext cx="8229600" cy="1219200"/>
          </a:xfrm>
        </p:spPr>
        <p:txBody>
          <a:bodyPr/>
          <a:lstStyle/>
          <a:p>
            <a:pPr eaLnBrk="1" hangingPunct="1"/>
            <a:r>
              <a:rPr lang="en-US">
                <a:latin typeface="Calibri" pitchFamily="34" charset="0"/>
              </a:rPr>
              <a:t>Beyond </a:t>
            </a:r>
            <a:r>
              <a:rPr lang="en-US" err="1">
                <a:latin typeface="Calibri" pitchFamily="34" charset="0"/>
              </a:rPr>
              <a:t>Perceptrons</a:t>
            </a:r>
            <a:endParaRPr lang="en-US">
              <a:latin typeface="Calibri" pitchFamily="34" charset="0"/>
            </a:endParaRPr>
          </a:p>
        </p:txBody>
      </p:sp>
      <p:sp>
        <p:nvSpPr>
          <p:cNvPr id="1287171" name="Rectangle 3"/>
          <p:cNvSpPr>
            <a:spLocks noGrp="1" noChangeArrowheads="1"/>
          </p:cNvSpPr>
          <p:nvPr>
            <p:ph idx="1"/>
          </p:nvPr>
        </p:nvSpPr>
        <p:spPr>
          <a:xfrm>
            <a:off x="838200" y="1143000"/>
            <a:ext cx="7696200" cy="5257800"/>
          </a:xfrm>
        </p:spPr>
        <p:txBody>
          <a:bodyPr rtlCol="0">
            <a:noAutofit/>
          </a:bodyPr>
          <a:lstStyle/>
          <a:p>
            <a:pPr eaLnBrk="1" hangingPunct="1">
              <a:spcAft>
                <a:spcPts val="0"/>
              </a:spcAft>
              <a:buFont typeface="Arial" pitchFamily="34" charset="0"/>
              <a:buChar char="•"/>
              <a:defRPr/>
            </a:pPr>
            <a:r>
              <a:rPr lang="en-US" sz="2800" smtClean="0">
                <a:ea typeface="+mn-ea"/>
                <a:cs typeface="+mn-cs"/>
              </a:rPr>
              <a:t>A</a:t>
            </a:r>
            <a:r>
              <a:rPr lang="en-US" sz="2800" i="1" smtClean="0">
                <a:ea typeface="+mn-ea"/>
                <a:cs typeface="+mn-cs"/>
              </a:rPr>
              <a:t> </a:t>
            </a:r>
            <a:r>
              <a:rPr lang="en-US" sz="2800" b="1" i="1" smtClean="0">
                <a:solidFill>
                  <a:srgbClr val="FF0000"/>
                </a:solidFill>
                <a:ea typeface="+mn-ea"/>
                <a:cs typeface="+mn-cs"/>
              </a:rPr>
              <a:t>Multi-Layer, Feed-Forward Network</a:t>
            </a:r>
            <a:r>
              <a:rPr lang="en-US" sz="2800" b="1" i="1" smtClean="0">
                <a:ea typeface="+mn-ea"/>
                <a:cs typeface="+mn-cs"/>
              </a:rPr>
              <a:t> </a:t>
            </a:r>
            <a:r>
              <a:rPr lang="en-US" sz="2800" smtClean="0">
                <a:ea typeface="+mn-ea"/>
                <a:cs typeface="+mn-cs"/>
              </a:rPr>
              <a:t>computes a function of the inputs and the weights</a:t>
            </a:r>
          </a:p>
          <a:p>
            <a:pPr eaLnBrk="1" hangingPunct="1">
              <a:spcAft>
                <a:spcPts val="0"/>
              </a:spcAft>
              <a:buFont typeface="Arial" pitchFamily="34" charset="0"/>
              <a:buChar char="•"/>
              <a:defRPr/>
            </a:pPr>
            <a:r>
              <a:rPr lang="en-US" sz="2800" smtClean="0">
                <a:solidFill>
                  <a:srgbClr val="CC3300"/>
                </a:solidFill>
                <a:ea typeface="+mn-ea"/>
                <a:cs typeface="+mn-cs"/>
              </a:rPr>
              <a:t>Input units</a:t>
            </a:r>
            <a:endParaRPr lang="en-US" sz="2800" smtClean="0">
              <a:ea typeface="+mn-ea"/>
              <a:cs typeface="+mn-cs"/>
            </a:endParaRPr>
          </a:p>
          <a:p>
            <a:pPr lvl="1" eaLnBrk="1" hangingPunct="1">
              <a:spcAft>
                <a:spcPts val="0"/>
              </a:spcAft>
              <a:buFont typeface="Arial" pitchFamily="34" charset="0"/>
              <a:buChar char="–"/>
              <a:defRPr/>
            </a:pPr>
            <a:r>
              <a:rPr lang="en-US" smtClean="0">
                <a:ea typeface="+mn-ea"/>
              </a:rPr>
              <a:t>Input values are given</a:t>
            </a:r>
          </a:p>
          <a:p>
            <a:pPr eaLnBrk="1" hangingPunct="1">
              <a:spcAft>
                <a:spcPts val="0"/>
              </a:spcAft>
              <a:buFont typeface="Arial" pitchFamily="34" charset="0"/>
              <a:buChar char="•"/>
              <a:defRPr/>
            </a:pPr>
            <a:r>
              <a:rPr lang="en-US" sz="2800" smtClean="0">
                <a:solidFill>
                  <a:srgbClr val="CC3300"/>
                </a:solidFill>
                <a:ea typeface="+mn-ea"/>
                <a:cs typeface="+mn-cs"/>
              </a:rPr>
              <a:t>Output units</a:t>
            </a:r>
          </a:p>
          <a:p>
            <a:pPr lvl="1" eaLnBrk="1" hangingPunct="1">
              <a:spcAft>
                <a:spcPts val="0"/>
              </a:spcAft>
              <a:buFont typeface="Arial" pitchFamily="34" charset="0"/>
              <a:buChar char="–"/>
              <a:defRPr/>
            </a:pPr>
            <a:r>
              <a:rPr lang="en-US" smtClean="0">
                <a:ea typeface="+mn-ea"/>
              </a:rPr>
              <a:t>activation is the output result</a:t>
            </a:r>
          </a:p>
          <a:p>
            <a:pPr eaLnBrk="1" hangingPunct="1">
              <a:spcAft>
                <a:spcPts val="0"/>
              </a:spcAft>
              <a:buFont typeface="Arial" pitchFamily="34" charset="0"/>
              <a:buChar char="•"/>
              <a:defRPr/>
            </a:pPr>
            <a:r>
              <a:rPr lang="en-US" sz="2800" b="1" smtClean="0">
                <a:solidFill>
                  <a:srgbClr val="CC3300"/>
                </a:solidFill>
                <a:ea typeface="+mn-ea"/>
                <a:cs typeface="+mn-cs"/>
              </a:rPr>
              <a:t>Hidden units</a:t>
            </a:r>
            <a:r>
              <a:rPr lang="en-US" sz="2800" smtClean="0">
                <a:ea typeface="+mn-ea"/>
                <a:cs typeface="+mn-cs"/>
              </a:rPr>
              <a:t> (between input and output units)</a:t>
            </a:r>
          </a:p>
          <a:p>
            <a:pPr lvl="1" eaLnBrk="1" hangingPunct="1">
              <a:spcAft>
                <a:spcPts val="0"/>
              </a:spcAft>
              <a:buFont typeface="Arial" pitchFamily="34" charset="0"/>
              <a:buChar char="–"/>
              <a:defRPr/>
            </a:pPr>
            <a:r>
              <a:rPr lang="en-US" smtClean="0">
                <a:ea typeface="+mn-ea"/>
              </a:rPr>
              <a:t>cannot observe directly</a:t>
            </a:r>
          </a:p>
          <a:p>
            <a:pPr eaLnBrk="1" hangingPunct="1">
              <a:spcAft>
                <a:spcPts val="0"/>
              </a:spcAft>
              <a:buFont typeface="Arial" pitchFamily="34" charset="0"/>
              <a:buChar char="•"/>
              <a:defRPr/>
            </a:pPr>
            <a:r>
              <a:rPr lang="en-US" sz="2800" err="1" smtClean="0">
                <a:ea typeface="+mn-ea"/>
                <a:cs typeface="+mn-cs"/>
              </a:rPr>
              <a:t>Perceptrons</a:t>
            </a:r>
            <a:r>
              <a:rPr lang="en-US" sz="2800" smtClean="0">
                <a:ea typeface="+mn-ea"/>
                <a:cs typeface="+mn-cs"/>
              </a:rPr>
              <a:t> have input units followed</a:t>
            </a:r>
            <a:br>
              <a:rPr lang="en-US" sz="2800" smtClean="0">
                <a:ea typeface="+mn-ea"/>
                <a:cs typeface="+mn-cs"/>
              </a:rPr>
            </a:br>
            <a:r>
              <a:rPr lang="en-US" sz="2800" smtClean="0">
                <a:ea typeface="+mn-ea"/>
                <a:cs typeface="+mn-cs"/>
              </a:rPr>
              <a:t>by one layer of output units, i.e., no hidden units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717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28717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87171">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871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87171">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287171">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28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171" grpId="0" build="p" bldLvl="2"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314" name="Rectangle 2"/>
          <p:cNvSpPr>
            <a:spLocks noGrp="1" noChangeArrowheads="1"/>
          </p:cNvSpPr>
          <p:nvPr>
            <p:ph type="title"/>
          </p:nvPr>
        </p:nvSpPr>
        <p:spPr/>
        <p:txBody>
          <a:bodyPr rtlCol="0">
            <a:normAutofit fontScale="90000"/>
          </a:bodyPr>
          <a:lstStyle/>
          <a:p>
            <a:pPr eaLnBrk="1" hangingPunct="1">
              <a:spcAft>
                <a:spcPts val="0"/>
              </a:spcAft>
              <a:defRPr/>
            </a:pPr>
            <a:r>
              <a:rPr lang="en-US" smtClean="0">
                <a:ea typeface="+mj-ea"/>
                <a:cs typeface="+mj-cs"/>
              </a:rPr>
              <a:t>Two-Layer, Feed-Forward</a:t>
            </a:r>
            <a:br>
              <a:rPr lang="en-US" smtClean="0">
                <a:ea typeface="+mj-ea"/>
                <a:cs typeface="+mj-cs"/>
              </a:rPr>
            </a:br>
            <a:r>
              <a:rPr lang="en-US" smtClean="0">
                <a:ea typeface="+mj-ea"/>
                <a:cs typeface="+mj-cs"/>
              </a:rPr>
              <a:t>Neural Network</a:t>
            </a:r>
          </a:p>
        </p:txBody>
      </p:sp>
      <p:grpSp>
        <p:nvGrpSpPr>
          <p:cNvPr id="1293420" name="Group 108"/>
          <p:cNvGrpSpPr/>
          <p:nvPr/>
        </p:nvGrpSpPr>
        <p:grpSpPr bwMode="auto">
          <a:xfrm>
            <a:off x="4191000" y="2819400"/>
            <a:ext cx="457200" cy="3505200"/>
            <a:chOff x="1392" y="1680"/>
            <a:chExt cx="288" cy="2208"/>
          </a:xfrm>
        </p:grpSpPr>
        <p:sp>
          <p:nvSpPr>
            <p:cNvPr id="47208" name="Rectangle 22"/>
            <p:cNvSpPr>
              <a:spLocks noChangeArrowheads="1"/>
            </p:cNvSpPr>
            <p:nvPr/>
          </p:nvSpPr>
          <p:spPr bwMode="auto">
            <a:xfrm>
              <a:off x="1392" y="1680"/>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1</a:t>
              </a:r>
            </a:p>
          </p:txBody>
        </p:sp>
        <p:sp>
          <p:nvSpPr>
            <p:cNvPr id="47209" name="Rectangle 23"/>
            <p:cNvSpPr>
              <a:spLocks noChangeArrowheads="1"/>
            </p:cNvSpPr>
            <p:nvPr/>
          </p:nvSpPr>
          <p:spPr bwMode="auto">
            <a:xfrm>
              <a:off x="1392" y="2064"/>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2</a:t>
              </a:r>
              <a:endParaRPr lang="en-US" sz="2000">
                <a:latin typeface="Palatino" charset="0"/>
                <a:cs typeface="+mn-cs"/>
              </a:endParaRPr>
            </a:p>
          </p:txBody>
        </p:sp>
        <p:sp>
          <p:nvSpPr>
            <p:cNvPr id="47210" name="Rectangle 24"/>
            <p:cNvSpPr>
              <a:spLocks noChangeArrowheads="1"/>
            </p:cNvSpPr>
            <p:nvPr/>
          </p:nvSpPr>
          <p:spPr bwMode="auto">
            <a:xfrm>
              <a:off x="1392" y="2448"/>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3</a:t>
              </a:r>
              <a:endParaRPr lang="en-US" sz="2000">
                <a:latin typeface="Palatino" charset="0"/>
                <a:cs typeface="+mn-cs"/>
              </a:endParaRPr>
            </a:p>
          </p:txBody>
        </p:sp>
        <p:sp>
          <p:nvSpPr>
            <p:cNvPr id="47211" name="Rectangle 25"/>
            <p:cNvSpPr>
              <a:spLocks noChangeArrowheads="1"/>
            </p:cNvSpPr>
            <p:nvPr/>
          </p:nvSpPr>
          <p:spPr bwMode="auto">
            <a:xfrm>
              <a:off x="1392" y="2832"/>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4</a:t>
              </a:r>
              <a:endParaRPr lang="en-US" sz="2000">
                <a:latin typeface="Palatino" charset="0"/>
                <a:cs typeface="+mn-cs"/>
              </a:endParaRPr>
            </a:p>
          </p:txBody>
        </p:sp>
        <p:sp>
          <p:nvSpPr>
            <p:cNvPr id="47212" name="Rectangle 26"/>
            <p:cNvSpPr>
              <a:spLocks noChangeArrowheads="1"/>
            </p:cNvSpPr>
            <p:nvPr/>
          </p:nvSpPr>
          <p:spPr bwMode="auto">
            <a:xfrm>
              <a:off x="1392" y="3216"/>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5</a:t>
              </a:r>
              <a:endParaRPr lang="en-US" b="0">
                <a:latin typeface="Palatino" charset="0"/>
                <a:cs typeface="+mn-cs"/>
              </a:endParaRPr>
            </a:p>
          </p:txBody>
        </p:sp>
        <p:sp>
          <p:nvSpPr>
            <p:cNvPr id="47213" name="Rectangle 27"/>
            <p:cNvSpPr>
              <a:spLocks noChangeArrowheads="1"/>
            </p:cNvSpPr>
            <p:nvPr/>
          </p:nvSpPr>
          <p:spPr bwMode="auto">
            <a:xfrm>
              <a:off x="1392" y="3600"/>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6</a:t>
              </a:r>
              <a:endParaRPr lang="en-US" sz="2000">
                <a:latin typeface="Palatino" charset="0"/>
                <a:cs typeface="+mn-cs"/>
              </a:endParaRPr>
            </a:p>
          </p:txBody>
        </p:sp>
      </p:grpSp>
      <p:grpSp>
        <p:nvGrpSpPr>
          <p:cNvPr id="1293425" name="Group 113"/>
          <p:cNvGrpSpPr/>
          <p:nvPr/>
        </p:nvGrpSpPr>
        <p:grpSpPr bwMode="auto">
          <a:xfrm>
            <a:off x="5715000" y="3200400"/>
            <a:ext cx="457200" cy="2784475"/>
            <a:chOff x="3592" y="1920"/>
            <a:chExt cx="288" cy="1754"/>
          </a:xfrm>
        </p:grpSpPr>
        <p:grpSp>
          <p:nvGrpSpPr>
            <p:cNvPr id="71755" name="Group 15"/>
            <p:cNvGrpSpPr/>
            <p:nvPr/>
          </p:nvGrpSpPr>
          <p:grpSpPr bwMode="auto">
            <a:xfrm>
              <a:off x="3592" y="1920"/>
              <a:ext cx="288" cy="314"/>
              <a:chOff x="2400" y="3360"/>
              <a:chExt cx="432" cy="471"/>
            </a:xfrm>
          </p:grpSpPr>
          <p:sp>
            <p:nvSpPr>
              <p:cNvPr id="47202" name="Oval 16"/>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1778" name="Group 17"/>
              <p:cNvGrpSpPr/>
              <p:nvPr/>
            </p:nvGrpSpPr>
            <p:grpSpPr bwMode="auto">
              <a:xfrm>
                <a:off x="2424" y="3480"/>
                <a:ext cx="384" cy="192"/>
                <a:chOff x="4032" y="3552"/>
                <a:chExt cx="384" cy="192"/>
              </a:xfrm>
            </p:grpSpPr>
            <p:sp>
              <p:nvSpPr>
                <p:cNvPr id="47205" name="Line 1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206" name="Line 1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207" name="Line 2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204" name="Text Box 21"/>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nvGrpSpPr>
            <p:cNvPr id="71756" name="Group 38"/>
            <p:cNvGrpSpPr/>
            <p:nvPr/>
          </p:nvGrpSpPr>
          <p:grpSpPr bwMode="auto">
            <a:xfrm>
              <a:off x="3592" y="2400"/>
              <a:ext cx="288" cy="314"/>
              <a:chOff x="2400" y="3360"/>
              <a:chExt cx="432" cy="471"/>
            </a:xfrm>
          </p:grpSpPr>
          <p:sp>
            <p:nvSpPr>
              <p:cNvPr id="47196" name="Oval 39"/>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1772" name="Group 40"/>
              <p:cNvGrpSpPr/>
              <p:nvPr/>
            </p:nvGrpSpPr>
            <p:grpSpPr bwMode="auto">
              <a:xfrm>
                <a:off x="2424" y="3480"/>
                <a:ext cx="384" cy="192"/>
                <a:chOff x="4032" y="3552"/>
                <a:chExt cx="384" cy="192"/>
              </a:xfrm>
            </p:grpSpPr>
            <p:sp>
              <p:nvSpPr>
                <p:cNvPr id="47199" name="Line 41"/>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200" name="Line 42"/>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201" name="Line 43"/>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198" name="Text Box 44"/>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nvGrpSpPr>
            <p:cNvPr id="71757" name="Group 45"/>
            <p:cNvGrpSpPr/>
            <p:nvPr/>
          </p:nvGrpSpPr>
          <p:grpSpPr bwMode="auto">
            <a:xfrm>
              <a:off x="3592" y="2880"/>
              <a:ext cx="288" cy="314"/>
              <a:chOff x="2400" y="3360"/>
              <a:chExt cx="432" cy="471"/>
            </a:xfrm>
          </p:grpSpPr>
          <p:sp>
            <p:nvSpPr>
              <p:cNvPr id="47190" name="Oval 46"/>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1766" name="Group 47"/>
              <p:cNvGrpSpPr/>
              <p:nvPr/>
            </p:nvGrpSpPr>
            <p:grpSpPr bwMode="auto">
              <a:xfrm>
                <a:off x="2424" y="3480"/>
                <a:ext cx="384" cy="192"/>
                <a:chOff x="4032" y="3552"/>
                <a:chExt cx="384" cy="192"/>
              </a:xfrm>
            </p:grpSpPr>
            <p:sp>
              <p:nvSpPr>
                <p:cNvPr id="47193" name="Line 4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94" name="Line 4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95" name="Line 5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192" name="Text Box 51"/>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b="0" i="0" smtClean="0">
                  <a:latin typeface="Arial" charset="0"/>
                  <a:cs typeface="+mn-cs"/>
                </a:endParaRPr>
              </a:p>
            </p:txBody>
          </p:sp>
        </p:grpSp>
        <p:grpSp>
          <p:nvGrpSpPr>
            <p:cNvPr id="71758" name="Group 52"/>
            <p:cNvGrpSpPr/>
            <p:nvPr/>
          </p:nvGrpSpPr>
          <p:grpSpPr bwMode="auto">
            <a:xfrm>
              <a:off x="3592" y="3360"/>
              <a:ext cx="288" cy="314"/>
              <a:chOff x="2400" y="3360"/>
              <a:chExt cx="432" cy="471"/>
            </a:xfrm>
          </p:grpSpPr>
          <p:sp>
            <p:nvSpPr>
              <p:cNvPr id="47184" name="Oval 53"/>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1760" name="Group 54"/>
              <p:cNvGrpSpPr/>
              <p:nvPr/>
            </p:nvGrpSpPr>
            <p:grpSpPr bwMode="auto">
              <a:xfrm>
                <a:off x="2424" y="3480"/>
                <a:ext cx="384" cy="192"/>
                <a:chOff x="4032" y="3552"/>
                <a:chExt cx="384" cy="192"/>
              </a:xfrm>
            </p:grpSpPr>
            <p:sp>
              <p:nvSpPr>
                <p:cNvPr id="47187" name="Line 55"/>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88" name="Line 56"/>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89" name="Line 57"/>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186" name="Text Box 58"/>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b="0" i="0" smtClean="0">
                  <a:latin typeface="Arial" charset="0"/>
                  <a:cs typeface="+mn-cs"/>
                </a:endParaRPr>
              </a:p>
            </p:txBody>
          </p:sp>
        </p:grpSp>
      </p:grpSp>
      <p:grpSp>
        <p:nvGrpSpPr>
          <p:cNvPr id="1293428" name="Group 116"/>
          <p:cNvGrpSpPr/>
          <p:nvPr/>
        </p:nvGrpSpPr>
        <p:grpSpPr bwMode="auto">
          <a:xfrm>
            <a:off x="4660900" y="3048000"/>
            <a:ext cx="1041400" cy="3048000"/>
            <a:chOff x="2928" y="1824"/>
            <a:chExt cx="656" cy="1920"/>
          </a:xfrm>
        </p:grpSpPr>
        <p:cxnSp>
          <p:nvCxnSpPr>
            <p:cNvPr id="47156" name="AutoShape 11"/>
            <p:cNvCxnSpPr>
              <a:cxnSpLocks noChangeShapeType="1"/>
              <a:stCxn id="47208" idx="3"/>
              <a:endCxn id="47202" idx="2"/>
            </p:cNvCxnSpPr>
            <p:nvPr/>
          </p:nvCxnSpPr>
          <p:spPr bwMode="auto">
            <a:xfrm>
              <a:off x="2928" y="1824"/>
              <a:ext cx="656" cy="240"/>
            </a:xfrm>
            <a:prstGeom prst="straightConnector1">
              <a:avLst/>
            </a:prstGeom>
            <a:noFill/>
            <a:ln w="25400">
              <a:solidFill>
                <a:schemeClr val="tx1"/>
              </a:solidFill>
              <a:miter lim="800000"/>
              <a:tailEnd type="triangle" w="med" len="sm"/>
            </a:ln>
            <a:effectLst/>
          </p:spPr>
        </p:cxnSp>
        <p:cxnSp>
          <p:nvCxnSpPr>
            <p:cNvPr id="47157" name="AutoShape 59"/>
            <p:cNvCxnSpPr>
              <a:cxnSpLocks noChangeShapeType="1"/>
              <a:stCxn id="47208" idx="3"/>
              <a:endCxn id="47196" idx="2"/>
            </p:cNvCxnSpPr>
            <p:nvPr/>
          </p:nvCxnSpPr>
          <p:spPr bwMode="auto">
            <a:xfrm>
              <a:off x="2928" y="1824"/>
              <a:ext cx="656" cy="720"/>
            </a:xfrm>
            <a:prstGeom prst="straightConnector1">
              <a:avLst/>
            </a:prstGeom>
            <a:noFill/>
            <a:ln w="25400">
              <a:solidFill>
                <a:schemeClr val="tx1"/>
              </a:solidFill>
              <a:miter lim="800000"/>
              <a:tailEnd type="triangle" w="med" len="sm"/>
            </a:ln>
            <a:effectLst/>
          </p:spPr>
        </p:cxnSp>
        <p:cxnSp>
          <p:nvCxnSpPr>
            <p:cNvPr id="47158" name="AutoShape 60"/>
            <p:cNvCxnSpPr>
              <a:cxnSpLocks noChangeShapeType="1"/>
              <a:stCxn id="47208" idx="3"/>
              <a:endCxn id="47190" idx="2"/>
            </p:cNvCxnSpPr>
            <p:nvPr/>
          </p:nvCxnSpPr>
          <p:spPr bwMode="auto">
            <a:xfrm>
              <a:off x="2928" y="1824"/>
              <a:ext cx="656" cy="1200"/>
            </a:xfrm>
            <a:prstGeom prst="straightConnector1">
              <a:avLst/>
            </a:prstGeom>
            <a:noFill/>
            <a:ln w="25400">
              <a:solidFill>
                <a:schemeClr val="tx1"/>
              </a:solidFill>
              <a:miter lim="800000"/>
              <a:tailEnd type="triangle" w="med" len="sm"/>
            </a:ln>
            <a:effectLst/>
          </p:spPr>
        </p:cxnSp>
        <p:cxnSp>
          <p:nvCxnSpPr>
            <p:cNvPr id="47159" name="AutoShape 61"/>
            <p:cNvCxnSpPr>
              <a:cxnSpLocks noChangeShapeType="1"/>
              <a:stCxn id="47208" idx="3"/>
              <a:endCxn id="47184" idx="2"/>
            </p:cNvCxnSpPr>
            <p:nvPr/>
          </p:nvCxnSpPr>
          <p:spPr bwMode="auto">
            <a:xfrm>
              <a:off x="2928" y="1824"/>
              <a:ext cx="656" cy="1680"/>
            </a:xfrm>
            <a:prstGeom prst="straightConnector1">
              <a:avLst/>
            </a:prstGeom>
            <a:noFill/>
            <a:ln w="25400">
              <a:solidFill>
                <a:schemeClr val="tx1"/>
              </a:solidFill>
              <a:miter lim="800000"/>
              <a:tailEnd type="triangle" w="med" len="sm"/>
            </a:ln>
            <a:effectLst/>
          </p:spPr>
        </p:cxnSp>
        <p:cxnSp>
          <p:nvCxnSpPr>
            <p:cNvPr id="47160" name="AutoShape 62"/>
            <p:cNvCxnSpPr>
              <a:cxnSpLocks noChangeShapeType="1"/>
              <a:stCxn id="47209" idx="3"/>
              <a:endCxn id="47202" idx="2"/>
            </p:cNvCxnSpPr>
            <p:nvPr/>
          </p:nvCxnSpPr>
          <p:spPr bwMode="auto">
            <a:xfrm flipV="1">
              <a:off x="2928" y="2064"/>
              <a:ext cx="656" cy="144"/>
            </a:xfrm>
            <a:prstGeom prst="straightConnector1">
              <a:avLst/>
            </a:prstGeom>
            <a:noFill/>
            <a:ln w="25400">
              <a:solidFill>
                <a:schemeClr val="tx1"/>
              </a:solidFill>
              <a:miter lim="800000"/>
              <a:tailEnd type="triangle" w="med" len="sm"/>
            </a:ln>
            <a:effectLst/>
          </p:spPr>
        </p:cxnSp>
        <p:cxnSp>
          <p:nvCxnSpPr>
            <p:cNvPr id="47161" name="AutoShape 63"/>
            <p:cNvCxnSpPr>
              <a:cxnSpLocks noChangeShapeType="1"/>
              <a:stCxn id="47209" idx="3"/>
              <a:endCxn id="47196" idx="2"/>
            </p:cNvCxnSpPr>
            <p:nvPr/>
          </p:nvCxnSpPr>
          <p:spPr bwMode="auto">
            <a:xfrm>
              <a:off x="2928" y="2208"/>
              <a:ext cx="656" cy="336"/>
            </a:xfrm>
            <a:prstGeom prst="straightConnector1">
              <a:avLst/>
            </a:prstGeom>
            <a:noFill/>
            <a:ln w="25400">
              <a:solidFill>
                <a:schemeClr val="tx1"/>
              </a:solidFill>
              <a:miter lim="800000"/>
              <a:tailEnd type="triangle" w="med" len="sm"/>
            </a:ln>
            <a:effectLst/>
          </p:spPr>
        </p:cxnSp>
        <p:cxnSp>
          <p:nvCxnSpPr>
            <p:cNvPr id="47162" name="AutoShape 64"/>
            <p:cNvCxnSpPr>
              <a:cxnSpLocks noChangeShapeType="1"/>
              <a:stCxn id="47209" idx="3"/>
              <a:endCxn id="47190" idx="2"/>
            </p:cNvCxnSpPr>
            <p:nvPr/>
          </p:nvCxnSpPr>
          <p:spPr bwMode="auto">
            <a:xfrm>
              <a:off x="2928" y="2208"/>
              <a:ext cx="656" cy="816"/>
            </a:xfrm>
            <a:prstGeom prst="straightConnector1">
              <a:avLst/>
            </a:prstGeom>
            <a:noFill/>
            <a:ln w="25400">
              <a:solidFill>
                <a:schemeClr val="tx1"/>
              </a:solidFill>
              <a:miter lim="800000"/>
              <a:tailEnd type="triangle" w="med" len="sm"/>
            </a:ln>
            <a:effectLst/>
          </p:spPr>
        </p:cxnSp>
        <p:cxnSp>
          <p:nvCxnSpPr>
            <p:cNvPr id="47163" name="AutoShape 65"/>
            <p:cNvCxnSpPr>
              <a:cxnSpLocks noChangeShapeType="1"/>
              <a:stCxn id="47209" idx="3"/>
              <a:endCxn id="47184" idx="2"/>
            </p:cNvCxnSpPr>
            <p:nvPr/>
          </p:nvCxnSpPr>
          <p:spPr bwMode="auto">
            <a:xfrm>
              <a:off x="2928" y="2208"/>
              <a:ext cx="656" cy="1296"/>
            </a:xfrm>
            <a:prstGeom prst="straightConnector1">
              <a:avLst/>
            </a:prstGeom>
            <a:noFill/>
            <a:ln w="25400">
              <a:solidFill>
                <a:schemeClr val="tx1"/>
              </a:solidFill>
              <a:miter lim="800000"/>
              <a:tailEnd type="triangle" w="med" len="sm"/>
            </a:ln>
            <a:effectLst/>
          </p:spPr>
        </p:cxnSp>
        <p:cxnSp>
          <p:nvCxnSpPr>
            <p:cNvPr id="47164" name="AutoShape 66"/>
            <p:cNvCxnSpPr>
              <a:cxnSpLocks noChangeShapeType="1"/>
              <a:stCxn id="47210" idx="3"/>
              <a:endCxn id="47202" idx="2"/>
            </p:cNvCxnSpPr>
            <p:nvPr/>
          </p:nvCxnSpPr>
          <p:spPr bwMode="auto">
            <a:xfrm flipV="1">
              <a:off x="2928" y="2064"/>
              <a:ext cx="656" cy="528"/>
            </a:xfrm>
            <a:prstGeom prst="straightConnector1">
              <a:avLst/>
            </a:prstGeom>
            <a:noFill/>
            <a:ln w="25400">
              <a:solidFill>
                <a:schemeClr val="tx1"/>
              </a:solidFill>
              <a:miter lim="800000"/>
              <a:tailEnd type="triangle" w="med" len="sm"/>
            </a:ln>
            <a:effectLst/>
          </p:spPr>
        </p:cxnSp>
        <p:cxnSp>
          <p:nvCxnSpPr>
            <p:cNvPr id="47165" name="AutoShape 67"/>
            <p:cNvCxnSpPr>
              <a:cxnSpLocks noChangeShapeType="1"/>
              <a:stCxn id="47210" idx="3"/>
              <a:endCxn id="47196" idx="2"/>
            </p:cNvCxnSpPr>
            <p:nvPr/>
          </p:nvCxnSpPr>
          <p:spPr bwMode="auto">
            <a:xfrm flipV="1">
              <a:off x="2928" y="2544"/>
              <a:ext cx="656" cy="48"/>
            </a:xfrm>
            <a:prstGeom prst="straightConnector1">
              <a:avLst/>
            </a:prstGeom>
            <a:noFill/>
            <a:ln w="25400">
              <a:solidFill>
                <a:schemeClr val="tx1"/>
              </a:solidFill>
              <a:miter lim="800000"/>
              <a:tailEnd type="triangle" w="med" len="sm"/>
            </a:ln>
            <a:effectLst/>
          </p:spPr>
        </p:cxnSp>
        <p:cxnSp>
          <p:nvCxnSpPr>
            <p:cNvPr id="47166" name="AutoShape 68"/>
            <p:cNvCxnSpPr>
              <a:cxnSpLocks noChangeShapeType="1"/>
              <a:stCxn id="47210" idx="3"/>
              <a:endCxn id="47184" idx="2"/>
            </p:cNvCxnSpPr>
            <p:nvPr/>
          </p:nvCxnSpPr>
          <p:spPr bwMode="auto">
            <a:xfrm>
              <a:off x="2928" y="2592"/>
              <a:ext cx="656" cy="912"/>
            </a:xfrm>
            <a:prstGeom prst="straightConnector1">
              <a:avLst/>
            </a:prstGeom>
            <a:noFill/>
            <a:ln w="25400">
              <a:solidFill>
                <a:schemeClr val="tx1"/>
              </a:solidFill>
              <a:miter lim="800000"/>
              <a:tailEnd type="triangle" w="med" len="sm"/>
            </a:ln>
            <a:effectLst/>
          </p:spPr>
        </p:cxnSp>
        <p:cxnSp>
          <p:nvCxnSpPr>
            <p:cNvPr id="47167" name="AutoShape 69"/>
            <p:cNvCxnSpPr>
              <a:cxnSpLocks noChangeShapeType="1"/>
              <a:stCxn id="47210" idx="3"/>
              <a:endCxn id="47190" idx="2"/>
            </p:cNvCxnSpPr>
            <p:nvPr/>
          </p:nvCxnSpPr>
          <p:spPr bwMode="auto">
            <a:xfrm>
              <a:off x="2928" y="2592"/>
              <a:ext cx="656" cy="432"/>
            </a:xfrm>
            <a:prstGeom prst="straightConnector1">
              <a:avLst/>
            </a:prstGeom>
            <a:noFill/>
            <a:ln w="25400">
              <a:solidFill>
                <a:schemeClr val="tx1"/>
              </a:solidFill>
              <a:miter lim="800000"/>
              <a:tailEnd type="triangle" w="med" len="sm"/>
            </a:ln>
            <a:effectLst/>
          </p:spPr>
        </p:cxnSp>
        <p:cxnSp>
          <p:nvCxnSpPr>
            <p:cNvPr id="47168" name="AutoShape 70"/>
            <p:cNvCxnSpPr>
              <a:cxnSpLocks noChangeShapeType="1"/>
              <a:stCxn id="47213" idx="3"/>
              <a:endCxn id="47184" idx="2"/>
            </p:cNvCxnSpPr>
            <p:nvPr/>
          </p:nvCxnSpPr>
          <p:spPr bwMode="auto">
            <a:xfrm flipV="1">
              <a:off x="2928" y="3504"/>
              <a:ext cx="656" cy="240"/>
            </a:xfrm>
            <a:prstGeom prst="straightConnector1">
              <a:avLst/>
            </a:prstGeom>
            <a:noFill/>
            <a:ln w="25400">
              <a:solidFill>
                <a:schemeClr val="tx1"/>
              </a:solidFill>
              <a:miter lim="800000"/>
              <a:tailEnd type="triangle" w="med" len="sm"/>
            </a:ln>
            <a:effectLst/>
          </p:spPr>
        </p:cxnSp>
        <p:cxnSp>
          <p:nvCxnSpPr>
            <p:cNvPr id="47169" name="AutoShape 71"/>
            <p:cNvCxnSpPr>
              <a:cxnSpLocks noChangeShapeType="1"/>
              <a:stCxn id="47213" idx="3"/>
              <a:endCxn id="47190" idx="2"/>
            </p:cNvCxnSpPr>
            <p:nvPr/>
          </p:nvCxnSpPr>
          <p:spPr bwMode="auto">
            <a:xfrm flipV="1">
              <a:off x="2928" y="3024"/>
              <a:ext cx="656" cy="720"/>
            </a:xfrm>
            <a:prstGeom prst="straightConnector1">
              <a:avLst/>
            </a:prstGeom>
            <a:noFill/>
            <a:ln w="25400">
              <a:solidFill>
                <a:schemeClr val="tx1"/>
              </a:solidFill>
              <a:miter lim="800000"/>
              <a:tailEnd type="triangle" w="med" len="sm"/>
            </a:ln>
            <a:effectLst/>
          </p:spPr>
        </p:cxnSp>
        <p:cxnSp>
          <p:nvCxnSpPr>
            <p:cNvPr id="47170" name="AutoShape 72"/>
            <p:cNvCxnSpPr>
              <a:cxnSpLocks noChangeShapeType="1"/>
              <a:stCxn id="47213" idx="3"/>
              <a:endCxn id="47196" idx="2"/>
            </p:cNvCxnSpPr>
            <p:nvPr/>
          </p:nvCxnSpPr>
          <p:spPr bwMode="auto">
            <a:xfrm flipV="1">
              <a:off x="2928" y="2544"/>
              <a:ext cx="656" cy="1200"/>
            </a:xfrm>
            <a:prstGeom prst="straightConnector1">
              <a:avLst/>
            </a:prstGeom>
            <a:noFill/>
            <a:ln w="25400">
              <a:solidFill>
                <a:schemeClr val="tx1"/>
              </a:solidFill>
              <a:miter lim="800000"/>
              <a:tailEnd type="triangle" w="med" len="sm"/>
            </a:ln>
            <a:effectLst/>
          </p:spPr>
        </p:cxnSp>
        <p:cxnSp>
          <p:nvCxnSpPr>
            <p:cNvPr id="47171" name="AutoShape 73"/>
            <p:cNvCxnSpPr>
              <a:cxnSpLocks noChangeShapeType="1"/>
              <a:stCxn id="47213" idx="3"/>
              <a:endCxn id="47202" idx="2"/>
            </p:cNvCxnSpPr>
            <p:nvPr/>
          </p:nvCxnSpPr>
          <p:spPr bwMode="auto">
            <a:xfrm flipV="1">
              <a:off x="2928" y="2064"/>
              <a:ext cx="656" cy="1680"/>
            </a:xfrm>
            <a:prstGeom prst="straightConnector1">
              <a:avLst/>
            </a:prstGeom>
            <a:noFill/>
            <a:ln w="25400">
              <a:solidFill>
                <a:schemeClr val="tx1"/>
              </a:solidFill>
              <a:miter lim="800000"/>
              <a:tailEnd type="triangle" w="med" len="sm"/>
            </a:ln>
            <a:effectLst/>
          </p:spPr>
        </p:cxnSp>
        <p:cxnSp>
          <p:nvCxnSpPr>
            <p:cNvPr id="47172" name="AutoShape 74"/>
            <p:cNvCxnSpPr>
              <a:cxnSpLocks noChangeShapeType="1"/>
              <a:stCxn id="47212" idx="3"/>
              <a:endCxn id="47184" idx="2"/>
            </p:cNvCxnSpPr>
            <p:nvPr/>
          </p:nvCxnSpPr>
          <p:spPr bwMode="auto">
            <a:xfrm>
              <a:off x="2928" y="3360"/>
              <a:ext cx="656" cy="144"/>
            </a:xfrm>
            <a:prstGeom prst="straightConnector1">
              <a:avLst/>
            </a:prstGeom>
            <a:noFill/>
            <a:ln w="25400">
              <a:solidFill>
                <a:schemeClr val="tx1"/>
              </a:solidFill>
              <a:miter lim="800000"/>
              <a:tailEnd type="triangle" w="med" len="sm"/>
            </a:ln>
            <a:effectLst/>
          </p:spPr>
        </p:cxnSp>
        <p:cxnSp>
          <p:nvCxnSpPr>
            <p:cNvPr id="47173" name="AutoShape 75"/>
            <p:cNvCxnSpPr>
              <a:cxnSpLocks noChangeShapeType="1"/>
              <a:stCxn id="47212" idx="3"/>
              <a:endCxn id="47190" idx="2"/>
            </p:cNvCxnSpPr>
            <p:nvPr/>
          </p:nvCxnSpPr>
          <p:spPr bwMode="auto">
            <a:xfrm flipV="1">
              <a:off x="2928" y="3024"/>
              <a:ext cx="656" cy="336"/>
            </a:xfrm>
            <a:prstGeom prst="straightConnector1">
              <a:avLst/>
            </a:prstGeom>
            <a:noFill/>
            <a:ln w="25400">
              <a:solidFill>
                <a:schemeClr val="tx1"/>
              </a:solidFill>
              <a:miter lim="800000"/>
              <a:tailEnd type="triangle" w="med" len="sm"/>
            </a:ln>
            <a:effectLst/>
          </p:spPr>
        </p:cxnSp>
        <p:cxnSp>
          <p:nvCxnSpPr>
            <p:cNvPr id="47174" name="AutoShape 76"/>
            <p:cNvCxnSpPr>
              <a:cxnSpLocks noChangeShapeType="1"/>
              <a:stCxn id="47212" idx="3"/>
              <a:endCxn id="47196" idx="2"/>
            </p:cNvCxnSpPr>
            <p:nvPr/>
          </p:nvCxnSpPr>
          <p:spPr bwMode="auto">
            <a:xfrm flipV="1">
              <a:off x="2928" y="2544"/>
              <a:ext cx="656" cy="816"/>
            </a:xfrm>
            <a:prstGeom prst="straightConnector1">
              <a:avLst/>
            </a:prstGeom>
            <a:noFill/>
            <a:ln w="25400">
              <a:solidFill>
                <a:schemeClr val="tx1"/>
              </a:solidFill>
              <a:miter lim="800000"/>
              <a:tailEnd type="triangle" w="med" len="sm"/>
            </a:ln>
            <a:effectLst/>
          </p:spPr>
        </p:cxnSp>
        <p:cxnSp>
          <p:nvCxnSpPr>
            <p:cNvPr id="47175" name="AutoShape 77"/>
            <p:cNvCxnSpPr>
              <a:cxnSpLocks noChangeShapeType="1"/>
              <a:stCxn id="47212" idx="3"/>
              <a:endCxn id="47202" idx="2"/>
            </p:cNvCxnSpPr>
            <p:nvPr/>
          </p:nvCxnSpPr>
          <p:spPr bwMode="auto">
            <a:xfrm flipV="1">
              <a:off x="2928" y="2064"/>
              <a:ext cx="656" cy="1296"/>
            </a:xfrm>
            <a:prstGeom prst="straightConnector1">
              <a:avLst/>
            </a:prstGeom>
            <a:noFill/>
            <a:ln w="25400">
              <a:solidFill>
                <a:schemeClr val="tx1"/>
              </a:solidFill>
              <a:miter lim="800000"/>
              <a:tailEnd type="triangle" w="med" len="sm"/>
            </a:ln>
            <a:effectLst/>
          </p:spPr>
        </p:cxnSp>
        <p:cxnSp>
          <p:nvCxnSpPr>
            <p:cNvPr id="47176" name="AutoShape 78"/>
            <p:cNvCxnSpPr>
              <a:cxnSpLocks noChangeShapeType="1"/>
              <a:stCxn id="47211" idx="3"/>
              <a:endCxn id="47184" idx="2"/>
            </p:cNvCxnSpPr>
            <p:nvPr/>
          </p:nvCxnSpPr>
          <p:spPr bwMode="auto">
            <a:xfrm>
              <a:off x="2928" y="2976"/>
              <a:ext cx="656" cy="528"/>
            </a:xfrm>
            <a:prstGeom prst="straightConnector1">
              <a:avLst/>
            </a:prstGeom>
            <a:noFill/>
            <a:ln w="25400">
              <a:solidFill>
                <a:schemeClr val="tx1"/>
              </a:solidFill>
              <a:miter lim="800000"/>
              <a:tailEnd type="triangle" w="med" len="sm"/>
            </a:ln>
            <a:effectLst/>
          </p:spPr>
        </p:cxnSp>
        <p:cxnSp>
          <p:nvCxnSpPr>
            <p:cNvPr id="47177" name="AutoShape 79"/>
            <p:cNvCxnSpPr>
              <a:cxnSpLocks noChangeShapeType="1"/>
              <a:stCxn id="47211" idx="3"/>
              <a:endCxn id="47190" idx="2"/>
            </p:cNvCxnSpPr>
            <p:nvPr/>
          </p:nvCxnSpPr>
          <p:spPr bwMode="auto">
            <a:xfrm>
              <a:off x="2928" y="2976"/>
              <a:ext cx="656" cy="48"/>
            </a:xfrm>
            <a:prstGeom prst="straightConnector1">
              <a:avLst/>
            </a:prstGeom>
            <a:noFill/>
            <a:ln w="25400">
              <a:solidFill>
                <a:schemeClr val="tx1"/>
              </a:solidFill>
              <a:miter lim="800000"/>
              <a:tailEnd type="triangle" w="med" len="sm"/>
            </a:ln>
            <a:effectLst/>
          </p:spPr>
        </p:cxnSp>
        <p:cxnSp>
          <p:nvCxnSpPr>
            <p:cNvPr id="47178" name="AutoShape 80"/>
            <p:cNvCxnSpPr>
              <a:cxnSpLocks noChangeShapeType="1"/>
              <a:stCxn id="47211" idx="3"/>
              <a:endCxn id="47202" idx="2"/>
            </p:cNvCxnSpPr>
            <p:nvPr/>
          </p:nvCxnSpPr>
          <p:spPr bwMode="auto">
            <a:xfrm flipV="1">
              <a:off x="2928" y="2064"/>
              <a:ext cx="656" cy="912"/>
            </a:xfrm>
            <a:prstGeom prst="straightConnector1">
              <a:avLst/>
            </a:prstGeom>
            <a:noFill/>
            <a:ln w="25400">
              <a:solidFill>
                <a:schemeClr val="tx1"/>
              </a:solidFill>
              <a:miter lim="800000"/>
              <a:tailEnd type="triangle" w="med" len="sm"/>
            </a:ln>
            <a:effectLst/>
          </p:spPr>
        </p:cxnSp>
        <p:cxnSp>
          <p:nvCxnSpPr>
            <p:cNvPr id="47179" name="AutoShape 81"/>
            <p:cNvCxnSpPr>
              <a:cxnSpLocks noChangeShapeType="1"/>
              <a:stCxn id="47211" idx="3"/>
              <a:endCxn id="47196" idx="2"/>
            </p:cNvCxnSpPr>
            <p:nvPr/>
          </p:nvCxnSpPr>
          <p:spPr bwMode="auto">
            <a:xfrm flipV="1">
              <a:off x="2928" y="2544"/>
              <a:ext cx="656" cy="432"/>
            </a:xfrm>
            <a:prstGeom prst="straightConnector1">
              <a:avLst/>
            </a:prstGeom>
            <a:noFill/>
            <a:ln w="25400">
              <a:solidFill>
                <a:schemeClr val="tx1"/>
              </a:solidFill>
              <a:miter lim="800000"/>
              <a:tailEnd type="triangle" w="med" len="sm"/>
            </a:ln>
            <a:effectLst/>
          </p:spPr>
        </p:cxnSp>
      </p:grpSp>
      <p:grpSp>
        <p:nvGrpSpPr>
          <p:cNvPr id="1293426" name="Group 114"/>
          <p:cNvGrpSpPr/>
          <p:nvPr/>
        </p:nvGrpSpPr>
        <p:grpSpPr bwMode="auto">
          <a:xfrm>
            <a:off x="7010400" y="3810000"/>
            <a:ext cx="457200" cy="1565275"/>
            <a:chOff x="4408" y="2304"/>
            <a:chExt cx="288" cy="986"/>
          </a:xfrm>
        </p:grpSpPr>
        <p:grpSp>
          <p:nvGrpSpPr>
            <p:cNvPr id="71717" name="Group 83"/>
            <p:cNvGrpSpPr/>
            <p:nvPr/>
          </p:nvGrpSpPr>
          <p:grpSpPr bwMode="auto">
            <a:xfrm>
              <a:off x="4408" y="2304"/>
              <a:ext cx="288" cy="314"/>
              <a:chOff x="2400" y="3360"/>
              <a:chExt cx="432" cy="471"/>
            </a:xfrm>
          </p:grpSpPr>
          <p:sp>
            <p:nvSpPr>
              <p:cNvPr id="47150" name="Oval 84"/>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1726" name="Group 85"/>
              <p:cNvGrpSpPr/>
              <p:nvPr/>
            </p:nvGrpSpPr>
            <p:grpSpPr bwMode="auto">
              <a:xfrm>
                <a:off x="2424" y="3480"/>
                <a:ext cx="384" cy="192"/>
                <a:chOff x="4032" y="3552"/>
                <a:chExt cx="384" cy="192"/>
              </a:xfrm>
            </p:grpSpPr>
            <p:sp>
              <p:nvSpPr>
                <p:cNvPr id="47153" name="Line 86"/>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54" name="Line 87"/>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55" name="Line 88"/>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152" name="Text Box 89"/>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nvGrpSpPr>
            <p:cNvPr id="71718" name="Group 90"/>
            <p:cNvGrpSpPr/>
            <p:nvPr/>
          </p:nvGrpSpPr>
          <p:grpSpPr bwMode="auto">
            <a:xfrm>
              <a:off x="4408" y="2976"/>
              <a:ext cx="288" cy="314"/>
              <a:chOff x="2400" y="3360"/>
              <a:chExt cx="432" cy="471"/>
            </a:xfrm>
          </p:grpSpPr>
          <p:sp>
            <p:nvSpPr>
              <p:cNvPr id="47144" name="Oval 91"/>
              <p:cNvSpPr>
                <a:spLocks noChangeArrowheads="1"/>
              </p:cNvSpPr>
              <p:nvPr/>
            </p:nvSpPr>
            <p:spPr bwMode="auto">
              <a:xfrm>
                <a:off x="2400" y="3360"/>
                <a:ext cx="432" cy="432"/>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1720" name="Group 92"/>
              <p:cNvGrpSpPr/>
              <p:nvPr/>
            </p:nvGrpSpPr>
            <p:grpSpPr bwMode="auto">
              <a:xfrm>
                <a:off x="2424" y="3480"/>
                <a:ext cx="384" cy="192"/>
                <a:chOff x="4032" y="3552"/>
                <a:chExt cx="384" cy="192"/>
              </a:xfrm>
            </p:grpSpPr>
            <p:sp>
              <p:nvSpPr>
                <p:cNvPr id="47147" name="Line 93"/>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48" name="Line 94"/>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7149" name="Line 95"/>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sp>
            <p:nvSpPr>
              <p:cNvPr id="47146" name="Text Box 96"/>
              <p:cNvSpPr txBox="1">
                <a:spLocks noChangeArrowheads="1"/>
              </p:cNvSpPr>
              <p:nvPr/>
            </p:nvSpPr>
            <p:spPr bwMode="auto">
              <a:xfrm>
                <a:off x="2514" y="3456"/>
                <a:ext cx="17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i="0" smtClean="0">
                  <a:latin typeface="Arial" charset="0"/>
                  <a:cs typeface="+mn-cs"/>
                </a:endParaRPr>
              </a:p>
            </p:txBody>
          </p:sp>
        </p:grpSp>
      </p:grpSp>
      <p:grpSp>
        <p:nvGrpSpPr>
          <p:cNvPr id="1293429" name="Group 117"/>
          <p:cNvGrpSpPr/>
          <p:nvPr/>
        </p:nvGrpSpPr>
        <p:grpSpPr bwMode="auto">
          <a:xfrm>
            <a:off x="6184900" y="3429000"/>
            <a:ext cx="812800" cy="2286000"/>
            <a:chOff x="3888" y="2064"/>
            <a:chExt cx="512" cy="1440"/>
          </a:xfrm>
        </p:grpSpPr>
        <p:cxnSp>
          <p:nvCxnSpPr>
            <p:cNvPr id="47134" name="AutoShape 98"/>
            <p:cNvCxnSpPr>
              <a:cxnSpLocks noChangeShapeType="1"/>
              <a:stCxn id="47202" idx="6"/>
              <a:endCxn id="47150" idx="2"/>
            </p:cNvCxnSpPr>
            <p:nvPr/>
          </p:nvCxnSpPr>
          <p:spPr bwMode="auto">
            <a:xfrm>
              <a:off x="3888" y="2064"/>
              <a:ext cx="512" cy="384"/>
            </a:xfrm>
            <a:prstGeom prst="straightConnector1">
              <a:avLst/>
            </a:prstGeom>
            <a:noFill/>
            <a:ln w="25400">
              <a:solidFill>
                <a:schemeClr val="tx1"/>
              </a:solidFill>
              <a:miter lim="800000"/>
              <a:tailEnd type="triangle" w="med" len="sm"/>
            </a:ln>
            <a:effectLst/>
          </p:spPr>
        </p:cxnSp>
        <p:cxnSp>
          <p:nvCxnSpPr>
            <p:cNvPr id="47135" name="AutoShape 99"/>
            <p:cNvCxnSpPr>
              <a:cxnSpLocks noChangeShapeType="1"/>
              <a:stCxn id="47202" idx="6"/>
              <a:endCxn id="47144" idx="2"/>
            </p:cNvCxnSpPr>
            <p:nvPr/>
          </p:nvCxnSpPr>
          <p:spPr bwMode="auto">
            <a:xfrm>
              <a:off x="3888" y="2064"/>
              <a:ext cx="512" cy="1056"/>
            </a:xfrm>
            <a:prstGeom prst="straightConnector1">
              <a:avLst/>
            </a:prstGeom>
            <a:noFill/>
            <a:ln w="25400">
              <a:solidFill>
                <a:schemeClr val="tx1"/>
              </a:solidFill>
              <a:miter lim="800000"/>
              <a:tailEnd type="triangle" w="med" len="sm"/>
            </a:ln>
            <a:effectLst/>
          </p:spPr>
        </p:cxnSp>
        <p:cxnSp>
          <p:nvCxnSpPr>
            <p:cNvPr id="47136" name="AutoShape 100"/>
            <p:cNvCxnSpPr>
              <a:cxnSpLocks noChangeShapeType="1"/>
              <a:stCxn id="47196" idx="6"/>
              <a:endCxn id="47150" idx="2"/>
            </p:cNvCxnSpPr>
            <p:nvPr/>
          </p:nvCxnSpPr>
          <p:spPr bwMode="auto">
            <a:xfrm flipV="1">
              <a:off x="3888" y="2448"/>
              <a:ext cx="512" cy="96"/>
            </a:xfrm>
            <a:prstGeom prst="straightConnector1">
              <a:avLst/>
            </a:prstGeom>
            <a:noFill/>
            <a:ln w="25400">
              <a:solidFill>
                <a:schemeClr val="tx1"/>
              </a:solidFill>
              <a:miter lim="800000"/>
              <a:tailEnd type="triangle" w="med" len="sm"/>
            </a:ln>
            <a:effectLst/>
          </p:spPr>
        </p:cxnSp>
        <p:cxnSp>
          <p:nvCxnSpPr>
            <p:cNvPr id="47137" name="AutoShape 101"/>
            <p:cNvCxnSpPr>
              <a:cxnSpLocks noChangeShapeType="1"/>
              <a:stCxn id="47196" idx="6"/>
              <a:endCxn id="47144" idx="2"/>
            </p:cNvCxnSpPr>
            <p:nvPr/>
          </p:nvCxnSpPr>
          <p:spPr bwMode="auto">
            <a:xfrm>
              <a:off x="3888" y="2544"/>
              <a:ext cx="512" cy="576"/>
            </a:xfrm>
            <a:prstGeom prst="straightConnector1">
              <a:avLst/>
            </a:prstGeom>
            <a:noFill/>
            <a:ln w="25400">
              <a:solidFill>
                <a:schemeClr val="tx1"/>
              </a:solidFill>
              <a:miter lim="800000"/>
              <a:tailEnd type="triangle" w="med" len="sm"/>
            </a:ln>
            <a:effectLst/>
          </p:spPr>
        </p:cxnSp>
        <p:cxnSp>
          <p:nvCxnSpPr>
            <p:cNvPr id="47138" name="AutoShape 102"/>
            <p:cNvCxnSpPr>
              <a:cxnSpLocks noChangeShapeType="1"/>
              <a:stCxn id="47190" idx="6"/>
              <a:endCxn id="47150" idx="2"/>
            </p:cNvCxnSpPr>
            <p:nvPr/>
          </p:nvCxnSpPr>
          <p:spPr bwMode="auto">
            <a:xfrm flipV="1">
              <a:off x="3888" y="2448"/>
              <a:ext cx="512" cy="576"/>
            </a:xfrm>
            <a:prstGeom prst="straightConnector1">
              <a:avLst/>
            </a:prstGeom>
            <a:noFill/>
            <a:ln w="25400">
              <a:solidFill>
                <a:schemeClr val="tx1"/>
              </a:solidFill>
              <a:miter lim="800000"/>
              <a:tailEnd type="triangle" w="med" len="sm"/>
            </a:ln>
            <a:effectLst/>
          </p:spPr>
        </p:cxnSp>
        <p:cxnSp>
          <p:nvCxnSpPr>
            <p:cNvPr id="47139" name="AutoShape 103"/>
            <p:cNvCxnSpPr>
              <a:cxnSpLocks noChangeShapeType="1"/>
              <a:stCxn id="47184" idx="6"/>
              <a:endCxn id="47150" idx="2"/>
            </p:cNvCxnSpPr>
            <p:nvPr/>
          </p:nvCxnSpPr>
          <p:spPr bwMode="auto">
            <a:xfrm flipV="1">
              <a:off x="3888" y="2448"/>
              <a:ext cx="512" cy="1056"/>
            </a:xfrm>
            <a:prstGeom prst="straightConnector1">
              <a:avLst/>
            </a:prstGeom>
            <a:noFill/>
            <a:ln w="25400">
              <a:solidFill>
                <a:schemeClr val="tx1"/>
              </a:solidFill>
              <a:miter lim="800000"/>
              <a:tailEnd type="triangle" w="med" len="sm"/>
            </a:ln>
            <a:effectLst/>
          </p:spPr>
        </p:cxnSp>
        <p:cxnSp>
          <p:nvCxnSpPr>
            <p:cNvPr id="47140" name="AutoShape 104"/>
            <p:cNvCxnSpPr>
              <a:cxnSpLocks noChangeShapeType="1"/>
              <a:stCxn id="47190" idx="6"/>
              <a:endCxn id="47144" idx="2"/>
            </p:cNvCxnSpPr>
            <p:nvPr/>
          </p:nvCxnSpPr>
          <p:spPr bwMode="auto">
            <a:xfrm>
              <a:off x="3888" y="3024"/>
              <a:ext cx="512" cy="96"/>
            </a:xfrm>
            <a:prstGeom prst="straightConnector1">
              <a:avLst/>
            </a:prstGeom>
            <a:noFill/>
            <a:ln w="25400">
              <a:solidFill>
                <a:schemeClr val="tx1"/>
              </a:solidFill>
              <a:miter lim="800000"/>
              <a:tailEnd type="triangle" w="med" len="sm"/>
            </a:ln>
            <a:effectLst/>
          </p:spPr>
        </p:cxnSp>
        <p:cxnSp>
          <p:nvCxnSpPr>
            <p:cNvPr id="47141" name="AutoShape 105"/>
            <p:cNvCxnSpPr>
              <a:cxnSpLocks noChangeShapeType="1"/>
              <a:stCxn id="47184" idx="6"/>
              <a:endCxn id="47144" idx="2"/>
            </p:cNvCxnSpPr>
            <p:nvPr/>
          </p:nvCxnSpPr>
          <p:spPr bwMode="auto">
            <a:xfrm flipV="1">
              <a:off x="3888" y="3120"/>
              <a:ext cx="512" cy="384"/>
            </a:xfrm>
            <a:prstGeom prst="straightConnector1">
              <a:avLst/>
            </a:prstGeom>
            <a:noFill/>
            <a:ln w="25400">
              <a:solidFill>
                <a:schemeClr val="tx1"/>
              </a:solidFill>
              <a:miter lim="800000"/>
              <a:tailEnd type="triangle" w="med" len="sm"/>
            </a:ln>
            <a:effectLst/>
          </p:spPr>
        </p:cxnSp>
      </p:grpSp>
      <p:grpSp>
        <p:nvGrpSpPr>
          <p:cNvPr id="1293430" name="Group 118"/>
          <p:cNvGrpSpPr/>
          <p:nvPr/>
        </p:nvGrpSpPr>
        <p:grpSpPr bwMode="auto">
          <a:xfrm>
            <a:off x="7480300" y="3810000"/>
            <a:ext cx="1547813" cy="1463675"/>
            <a:chOff x="4704" y="2304"/>
            <a:chExt cx="975" cy="922"/>
          </a:xfrm>
        </p:grpSpPr>
        <p:cxnSp>
          <p:nvCxnSpPr>
            <p:cNvPr id="47130" name="AutoShape 5"/>
            <p:cNvCxnSpPr>
              <a:cxnSpLocks noChangeShapeType="1"/>
              <a:stCxn id="47150" idx="6"/>
            </p:cNvCxnSpPr>
            <p:nvPr/>
          </p:nvCxnSpPr>
          <p:spPr bwMode="auto">
            <a:xfrm>
              <a:off x="4704" y="2448"/>
              <a:ext cx="376" cy="0"/>
            </a:xfrm>
            <a:prstGeom prst="straightConnector1">
              <a:avLst/>
            </a:prstGeom>
            <a:noFill/>
            <a:ln w="25400">
              <a:solidFill>
                <a:schemeClr val="tx1"/>
              </a:solidFill>
              <a:miter lim="800000"/>
              <a:tailEnd type="triangle" w="med" len="sm"/>
            </a:ln>
            <a:effectLst/>
          </p:spPr>
        </p:cxnSp>
        <p:sp>
          <p:nvSpPr>
            <p:cNvPr id="47131" name="Text Box 6"/>
            <p:cNvSpPr txBox="1">
              <a:spLocks noChangeArrowheads="1"/>
            </p:cNvSpPr>
            <p:nvPr/>
          </p:nvSpPr>
          <p:spPr bwMode="auto">
            <a:xfrm>
              <a:off x="5088" y="2304"/>
              <a:ext cx="59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1 </a:t>
              </a:r>
              <a:r>
                <a:rPr lang="en-US" sz="2000" smtClean="0">
                  <a:solidFill>
                    <a:srgbClr val="000000"/>
                  </a:solidFill>
                  <a:latin typeface="Palatino" charset="0"/>
                  <a:cs typeface="+mn-cs"/>
                </a:rPr>
                <a:t>=</a:t>
              </a:r>
              <a:r>
                <a:rPr lang="en-US" sz="2000" baseline="-25000" smtClean="0">
                  <a:solidFill>
                    <a:srgbClr val="000000"/>
                  </a:solidFill>
                  <a:latin typeface="Palatino" charset="0"/>
                  <a:cs typeface="+mn-cs"/>
                </a:rPr>
                <a:t> </a:t>
              </a:r>
              <a:r>
                <a:rPr lang="en-US" sz="2000" smtClean="0">
                  <a:solidFill>
                    <a:srgbClr val="000000"/>
                  </a:solidFill>
                  <a:latin typeface="Palatino" charset="0"/>
                  <a:cs typeface="+mn-cs"/>
                </a:rPr>
                <a:t>O</a:t>
              </a:r>
              <a:r>
                <a:rPr lang="en-US" sz="2000" baseline="-25000" smtClean="0">
                  <a:solidFill>
                    <a:srgbClr val="000000"/>
                  </a:solidFill>
                  <a:latin typeface="Palatino" charset="0"/>
                  <a:cs typeface="+mn-cs"/>
                </a:rPr>
                <a:t>1</a:t>
              </a:r>
            </a:p>
          </p:txBody>
        </p:sp>
        <p:cxnSp>
          <p:nvCxnSpPr>
            <p:cNvPr id="47132" name="AutoShape 106"/>
            <p:cNvCxnSpPr>
              <a:cxnSpLocks noChangeShapeType="1"/>
              <a:stCxn id="47144" idx="6"/>
            </p:cNvCxnSpPr>
            <p:nvPr/>
          </p:nvCxnSpPr>
          <p:spPr bwMode="auto">
            <a:xfrm>
              <a:off x="4704" y="3120"/>
              <a:ext cx="368" cy="1"/>
            </a:xfrm>
            <a:prstGeom prst="straightConnector1">
              <a:avLst/>
            </a:prstGeom>
            <a:noFill/>
            <a:ln w="25400">
              <a:solidFill>
                <a:schemeClr val="tx1"/>
              </a:solidFill>
              <a:miter lim="800000"/>
              <a:tailEnd type="triangle" w="med" len="sm"/>
            </a:ln>
            <a:effectLst/>
          </p:spPr>
        </p:cxnSp>
        <p:sp>
          <p:nvSpPr>
            <p:cNvPr id="47133" name="Text Box 107"/>
            <p:cNvSpPr txBox="1">
              <a:spLocks noChangeArrowheads="1"/>
            </p:cNvSpPr>
            <p:nvPr/>
          </p:nvSpPr>
          <p:spPr bwMode="auto">
            <a:xfrm>
              <a:off x="5088" y="2976"/>
              <a:ext cx="59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2 </a:t>
              </a:r>
              <a:r>
                <a:rPr lang="en-US" sz="2000" smtClean="0">
                  <a:solidFill>
                    <a:srgbClr val="000000"/>
                  </a:solidFill>
                  <a:latin typeface="Palatino" charset="0"/>
                  <a:cs typeface="+mn-cs"/>
                </a:rPr>
                <a:t>=</a:t>
              </a:r>
              <a:r>
                <a:rPr lang="en-US" sz="2000" baseline="-25000" smtClean="0">
                  <a:solidFill>
                    <a:srgbClr val="000000"/>
                  </a:solidFill>
                  <a:latin typeface="Palatino" charset="0"/>
                  <a:cs typeface="+mn-cs"/>
                </a:rPr>
                <a:t> </a:t>
              </a:r>
              <a:r>
                <a:rPr lang="en-US" sz="2000" smtClean="0">
                  <a:solidFill>
                    <a:srgbClr val="000000"/>
                  </a:solidFill>
                  <a:latin typeface="Palatino" charset="0"/>
                  <a:cs typeface="+mn-cs"/>
                </a:rPr>
                <a:t>O</a:t>
              </a:r>
              <a:r>
                <a:rPr lang="en-US" sz="2000" baseline="-25000" smtClean="0">
                  <a:solidFill>
                    <a:srgbClr val="000000"/>
                  </a:solidFill>
                  <a:latin typeface="Palatino" charset="0"/>
                  <a:cs typeface="+mn-cs"/>
                </a:rPr>
                <a:t>2</a:t>
              </a:r>
            </a:p>
          </p:txBody>
        </p:sp>
      </p:grpSp>
      <p:grpSp>
        <p:nvGrpSpPr>
          <p:cNvPr id="1293449" name="Group 137"/>
          <p:cNvGrpSpPr/>
          <p:nvPr/>
        </p:nvGrpSpPr>
        <p:grpSpPr bwMode="auto">
          <a:xfrm>
            <a:off x="838200" y="2438400"/>
            <a:ext cx="3930650" cy="541338"/>
            <a:chOff x="528" y="1536"/>
            <a:chExt cx="2476" cy="341"/>
          </a:xfrm>
        </p:grpSpPr>
        <p:sp>
          <p:nvSpPr>
            <p:cNvPr id="47128" name="Text Box 109"/>
            <p:cNvSpPr txBox="1">
              <a:spLocks noChangeArrowheads="1"/>
            </p:cNvSpPr>
            <p:nvPr/>
          </p:nvSpPr>
          <p:spPr bwMode="auto">
            <a:xfrm>
              <a:off x="528" y="1625"/>
              <a:ext cx="1004"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Input Units </a:t>
              </a:r>
            </a:p>
          </p:txBody>
        </p:sp>
        <p:sp>
          <p:nvSpPr>
            <p:cNvPr id="47129" name="Text Box 120"/>
            <p:cNvSpPr txBox="1">
              <a:spLocks noChangeArrowheads="1"/>
            </p:cNvSpPr>
            <p:nvPr/>
          </p:nvSpPr>
          <p:spPr bwMode="auto">
            <a:xfrm>
              <a:off x="2592" y="1536"/>
              <a:ext cx="412"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i</a:t>
              </a: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i</a:t>
              </a:r>
            </a:p>
          </p:txBody>
        </p:sp>
      </p:grpSp>
      <p:sp>
        <p:nvSpPr>
          <p:cNvPr id="1293423" name="Text Box 111"/>
          <p:cNvSpPr txBox="1">
            <a:spLocks noChangeArrowheads="1"/>
          </p:cNvSpPr>
          <p:nvPr/>
        </p:nvSpPr>
        <p:spPr bwMode="auto">
          <a:xfrm>
            <a:off x="838200" y="2884488"/>
            <a:ext cx="1751013"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Hidden Units</a:t>
            </a:r>
            <a:endParaRPr lang="en-US" sz="2000" baseline="-25000" smtClean="0">
              <a:solidFill>
                <a:srgbClr val="000000"/>
              </a:solidFill>
              <a:latin typeface="Palatino" charset="0"/>
              <a:cs typeface="+mn-cs"/>
            </a:endParaRPr>
          </a:p>
        </p:txBody>
      </p:sp>
      <p:grpSp>
        <p:nvGrpSpPr>
          <p:cNvPr id="1293441" name="Group 129"/>
          <p:cNvGrpSpPr/>
          <p:nvPr/>
        </p:nvGrpSpPr>
        <p:grpSpPr bwMode="auto">
          <a:xfrm>
            <a:off x="838200" y="2520950"/>
            <a:ext cx="6356350" cy="1263650"/>
            <a:chOff x="528" y="1588"/>
            <a:chExt cx="4004" cy="796"/>
          </a:xfrm>
        </p:grpSpPr>
        <p:sp>
          <p:nvSpPr>
            <p:cNvPr id="47126" name="Text Box 112"/>
            <p:cNvSpPr txBox="1">
              <a:spLocks noChangeArrowheads="1"/>
            </p:cNvSpPr>
            <p:nvPr/>
          </p:nvSpPr>
          <p:spPr bwMode="auto">
            <a:xfrm>
              <a:off x="528" y="2009"/>
              <a:ext cx="1084" cy="3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Output Units</a:t>
              </a:r>
              <a:endParaRPr lang="en-US" sz="2000" baseline="-25000" smtClean="0">
                <a:solidFill>
                  <a:srgbClr val="000000"/>
                </a:solidFill>
                <a:latin typeface="Palatino" charset="0"/>
                <a:cs typeface="+mn-cs"/>
              </a:endParaRPr>
            </a:p>
            <a:p>
              <a:pPr>
                <a:defRPr/>
              </a:pPr>
              <a:endParaRPr lang="en-US" sz="2000" baseline="-25000" smtClean="0">
                <a:solidFill>
                  <a:srgbClr val="000000"/>
                </a:solidFill>
                <a:latin typeface="Palatino" charset="0"/>
                <a:cs typeface="+mn-cs"/>
              </a:endParaRPr>
            </a:p>
          </p:txBody>
        </p:sp>
        <p:sp>
          <p:nvSpPr>
            <p:cNvPr id="47127" name="Text Box 124"/>
            <p:cNvSpPr txBox="1">
              <a:spLocks noChangeArrowheads="1"/>
            </p:cNvSpPr>
            <p:nvPr/>
          </p:nvSpPr>
          <p:spPr bwMode="auto">
            <a:xfrm>
              <a:off x="4416" y="1588"/>
              <a:ext cx="116" cy="183"/>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endParaRPr lang="en-US" sz="2000" baseline="-25000" smtClean="0">
                <a:solidFill>
                  <a:srgbClr val="000000"/>
                </a:solidFill>
                <a:latin typeface="Palatino" charset="0"/>
                <a:cs typeface="+mn-cs"/>
              </a:endParaRPr>
            </a:p>
          </p:txBody>
        </p:sp>
      </p:grpSp>
      <p:grpSp>
        <p:nvGrpSpPr>
          <p:cNvPr id="1293439" name="Group 127"/>
          <p:cNvGrpSpPr/>
          <p:nvPr/>
        </p:nvGrpSpPr>
        <p:grpSpPr bwMode="auto">
          <a:xfrm>
            <a:off x="838200" y="2438400"/>
            <a:ext cx="4533900" cy="1985963"/>
            <a:chOff x="528" y="1536"/>
            <a:chExt cx="2856" cy="1251"/>
          </a:xfrm>
        </p:grpSpPr>
        <p:sp>
          <p:nvSpPr>
            <p:cNvPr id="47124" name="Text Box 110"/>
            <p:cNvSpPr txBox="1">
              <a:spLocks noChangeArrowheads="1"/>
            </p:cNvSpPr>
            <p:nvPr/>
          </p:nvSpPr>
          <p:spPr bwMode="auto">
            <a:xfrm>
              <a:off x="528" y="2345"/>
              <a:ext cx="1528" cy="44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Weights on links</a:t>
              </a:r>
              <a:endParaRPr lang="en-US" sz="2000" baseline="-25000" smtClean="0">
                <a:solidFill>
                  <a:srgbClr val="000000"/>
                </a:solidFill>
                <a:latin typeface="Palatino" charset="0"/>
                <a:cs typeface="+mn-cs"/>
              </a:endParaRPr>
            </a:p>
            <a:p>
              <a:pPr>
                <a:defRPr/>
              </a:pPr>
              <a:r>
                <a:rPr lang="en-US" sz="2000" b="0" i="0" smtClean="0">
                  <a:solidFill>
                    <a:srgbClr val="000000"/>
                  </a:solidFill>
                  <a:latin typeface="Arial" charset="0"/>
                  <a:cs typeface="+mn-cs"/>
                </a:rPr>
                <a:t>from input to hidden</a:t>
              </a:r>
            </a:p>
          </p:txBody>
        </p:sp>
        <p:sp>
          <p:nvSpPr>
            <p:cNvPr id="47125" name="Text Box 126"/>
            <p:cNvSpPr txBox="1">
              <a:spLocks noChangeArrowheads="1"/>
            </p:cNvSpPr>
            <p:nvPr/>
          </p:nvSpPr>
          <p:spPr bwMode="auto">
            <a:xfrm>
              <a:off x="3072" y="1536"/>
              <a:ext cx="312"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i,j</a:t>
              </a:r>
              <a:endParaRPr lang="en-US" sz="2000" b="0" i="0" smtClean="0">
                <a:solidFill>
                  <a:srgbClr val="000000"/>
                </a:solidFill>
                <a:latin typeface="Arial" charset="0"/>
                <a:cs typeface="+mn-cs"/>
              </a:endParaRPr>
            </a:p>
          </p:txBody>
        </p:sp>
      </p:grpSp>
      <p:grpSp>
        <p:nvGrpSpPr>
          <p:cNvPr id="1293444" name="Group 132"/>
          <p:cNvGrpSpPr/>
          <p:nvPr/>
        </p:nvGrpSpPr>
        <p:grpSpPr bwMode="auto">
          <a:xfrm>
            <a:off x="838200" y="2667000"/>
            <a:ext cx="6018213" cy="2595563"/>
            <a:chOff x="528" y="1536"/>
            <a:chExt cx="3791" cy="1635"/>
          </a:xfrm>
        </p:grpSpPr>
        <p:sp>
          <p:nvSpPr>
            <p:cNvPr id="47122" name="Text Box 115"/>
            <p:cNvSpPr txBox="1">
              <a:spLocks noChangeArrowheads="1"/>
            </p:cNvSpPr>
            <p:nvPr/>
          </p:nvSpPr>
          <p:spPr bwMode="auto">
            <a:xfrm>
              <a:off x="528" y="2729"/>
              <a:ext cx="1625" cy="44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Weights on links</a:t>
              </a:r>
              <a:br>
                <a:rPr lang="en-US" sz="2000" i="0" smtClean="0">
                  <a:solidFill>
                    <a:srgbClr val="000000"/>
                  </a:solidFill>
                  <a:latin typeface="Arial" charset="0"/>
                  <a:cs typeface="+mn-cs"/>
                </a:rPr>
              </a:br>
              <a:r>
                <a:rPr lang="en-US" sz="2000" b="0" i="0" smtClean="0">
                  <a:solidFill>
                    <a:srgbClr val="000000"/>
                  </a:solidFill>
                  <a:latin typeface="Arial" charset="0"/>
                  <a:cs typeface="+mn-cs"/>
                </a:rPr>
                <a:t>from hidden to output</a:t>
              </a:r>
            </a:p>
          </p:txBody>
        </p:sp>
        <p:sp>
          <p:nvSpPr>
            <p:cNvPr id="47123" name="Text Box 131"/>
            <p:cNvSpPr txBox="1">
              <a:spLocks noChangeArrowheads="1"/>
            </p:cNvSpPr>
            <p:nvPr/>
          </p:nvSpPr>
          <p:spPr bwMode="auto">
            <a:xfrm>
              <a:off x="3984" y="1536"/>
              <a:ext cx="335"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j,k</a:t>
              </a:r>
              <a:endParaRPr lang="en-US" sz="2000" b="0" i="0" smtClean="0">
                <a:solidFill>
                  <a:srgbClr val="000000"/>
                </a:solidFill>
                <a:latin typeface="Arial" charset="0"/>
                <a:cs typeface="+mn-cs"/>
              </a:endParaRPr>
            </a:p>
          </p:txBody>
        </p:sp>
      </p:grpSp>
      <p:grpSp>
        <p:nvGrpSpPr>
          <p:cNvPr id="1293448" name="Group 136"/>
          <p:cNvGrpSpPr/>
          <p:nvPr/>
        </p:nvGrpSpPr>
        <p:grpSpPr bwMode="auto">
          <a:xfrm>
            <a:off x="838200" y="2667000"/>
            <a:ext cx="7637463" cy="3128963"/>
            <a:chOff x="528" y="1536"/>
            <a:chExt cx="4811" cy="1971"/>
          </a:xfrm>
        </p:grpSpPr>
        <p:sp>
          <p:nvSpPr>
            <p:cNvPr id="47119" name="Text Box 122"/>
            <p:cNvSpPr txBox="1">
              <a:spLocks noChangeArrowheads="1"/>
            </p:cNvSpPr>
            <p:nvPr/>
          </p:nvSpPr>
          <p:spPr bwMode="auto">
            <a:xfrm>
              <a:off x="3600" y="1536"/>
              <a:ext cx="227"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j</a:t>
              </a:r>
            </a:p>
          </p:txBody>
        </p:sp>
        <p:sp>
          <p:nvSpPr>
            <p:cNvPr id="47120" name="Text Box 119"/>
            <p:cNvSpPr txBox="1">
              <a:spLocks noChangeArrowheads="1"/>
            </p:cNvSpPr>
            <p:nvPr/>
          </p:nvSpPr>
          <p:spPr bwMode="auto">
            <a:xfrm>
              <a:off x="528" y="3257"/>
              <a:ext cx="1653"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Network Activations</a:t>
              </a:r>
              <a:endParaRPr lang="en-US" sz="2000" baseline="-25000" smtClean="0">
                <a:solidFill>
                  <a:srgbClr val="000000"/>
                </a:solidFill>
                <a:latin typeface="Palatino" charset="0"/>
                <a:cs typeface="+mn-cs"/>
              </a:endParaRPr>
            </a:p>
          </p:txBody>
        </p:sp>
        <p:sp>
          <p:nvSpPr>
            <p:cNvPr id="47121" name="Text Box 133"/>
            <p:cNvSpPr txBox="1">
              <a:spLocks noChangeArrowheads="1"/>
            </p:cNvSpPr>
            <p:nvPr/>
          </p:nvSpPr>
          <p:spPr bwMode="auto">
            <a:xfrm>
              <a:off x="5088" y="1536"/>
              <a:ext cx="251"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k</a:t>
              </a:r>
            </a:p>
          </p:txBody>
        </p: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93449"/>
                                        </p:tgtEl>
                                        <p:attrNameLst>
                                          <p:attrName>style.visibility</p:attrName>
                                        </p:attrNameLst>
                                      </p:cBhvr>
                                      <p:to>
                                        <p:strVal val="visible"/>
                                      </p:to>
                                    </p:set>
                                  </p:childTnLst>
                                </p:cTn>
                              </p:par>
                            </p:childTnLst>
                          </p:cTn>
                        </p:par>
                        <p:par>
                          <p:cTn id="7" fill="hold">
                            <p:stCondLst>
                              <p:cond delay="500"/>
                            </p:stCondLst>
                            <p:childTnLst>
                              <p:par>
                                <p:cTn id="8" presetID="9" presetClass="entr" presetSubtype="0" fill="hold" nodeType="afterEffect">
                                  <p:stCondLst>
                                    <p:cond delay="500"/>
                                  </p:stCondLst>
                                  <p:childTnLst>
                                    <p:set>
                                      <p:cBhvr>
                                        <p:cTn id="9" dur="1" fill="hold">
                                          <p:stCondLst>
                                            <p:cond delay="0"/>
                                          </p:stCondLst>
                                        </p:cTn>
                                        <p:tgtEl>
                                          <p:spTgt spid="1293420"/>
                                        </p:tgtEl>
                                        <p:attrNameLst>
                                          <p:attrName>style.visibility</p:attrName>
                                        </p:attrNameLst>
                                      </p:cBhvr>
                                      <p:to>
                                        <p:strVal val="visible"/>
                                      </p:to>
                                    </p:set>
                                    <p:animEffect transition="in" filter="dissolve">
                                      <p:cBhvr>
                                        <p:cTn id="10" dur="500"/>
                                        <p:tgtEl>
                                          <p:spTgt spid="129342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3423"/>
                                        </p:tgtEl>
                                        <p:attrNameLst>
                                          <p:attrName>style.visibility</p:attrName>
                                        </p:attrNameLst>
                                      </p:cBhvr>
                                      <p:to>
                                        <p:strVal val="visible"/>
                                      </p:to>
                                    </p:set>
                                  </p:childTnLst>
                                </p:cTn>
                              </p:par>
                            </p:childTnLst>
                          </p:cTn>
                        </p:par>
                        <p:par>
                          <p:cTn id="15" fill="hold">
                            <p:stCondLst>
                              <p:cond delay="500"/>
                            </p:stCondLst>
                            <p:childTnLst>
                              <p:par>
                                <p:cTn id="16" presetID="9" presetClass="entr" presetSubtype="0" fill="hold" nodeType="afterEffect">
                                  <p:stCondLst>
                                    <p:cond delay="500"/>
                                  </p:stCondLst>
                                  <p:childTnLst>
                                    <p:set>
                                      <p:cBhvr>
                                        <p:cTn id="17" dur="1" fill="hold">
                                          <p:stCondLst>
                                            <p:cond delay="0"/>
                                          </p:stCondLst>
                                        </p:cTn>
                                        <p:tgtEl>
                                          <p:spTgt spid="1293425"/>
                                        </p:tgtEl>
                                        <p:attrNameLst>
                                          <p:attrName>style.visibility</p:attrName>
                                        </p:attrNameLst>
                                      </p:cBhvr>
                                      <p:to>
                                        <p:strVal val="visible"/>
                                      </p:to>
                                    </p:set>
                                    <p:animEffect transition="in" filter="dissolve">
                                      <p:cBhvr>
                                        <p:cTn id="18" dur="500"/>
                                        <p:tgtEl>
                                          <p:spTgt spid="12934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1293441"/>
                                        </p:tgtEl>
                                        <p:attrNameLst>
                                          <p:attrName>style.visibility</p:attrName>
                                        </p:attrNameLst>
                                      </p:cBhvr>
                                      <p:to>
                                        <p:strVal val="visible"/>
                                      </p:to>
                                    </p:set>
                                  </p:childTnLst>
                                </p:cTn>
                              </p:par>
                            </p:childTnLst>
                          </p:cTn>
                        </p:par>
                        <p:par>
                          <p:cTn id="23" fill="hold">
                            <p:stCondLst>
                              <p:cond delay="500"/>
                            </p:stCondLst>
                            <p:childTnLst>
                              <p:par>
                                <p:cTn id="24" presetID="9" presetClass="entr" presetSubtype="0" fill="hold" nodeType="afterEffect">
                                  <p:stCondLst>
                                    <p:cond delay="500"/>
                                  </p:stCondLst>
                                  <p:childTnLst>
                                    <p:set>
                                      <p:cBhvr>
                                        <p:cTn id="25" dur="1" fill="hold">
                                          <p:stCondLst>
                                            <p:cond delay="0"/>
                                          </p:stCondLst>
                                        </p:cTn>
                                        <p:tgtEl>
                                          <p:spTgt spid="1293426"/>
                                        </p:tgtEl>
                                        <p:attrNameLst>
                                          <p:attrName>style.visibility</p:attrName>
                                        </p:attrNameLst>
                                      </p:cBhvr>
                                      <p:to>
                                        <p:strVal val="visible"/>
                                      </p:to>
                                    </p:set>
                                    <p:animEffect transition="in" filter="dissolve">
                                      <p:cBhvr>
                                        <p:cTn id="26" dur="500"/>
                                        <p:tgtEl>
                                          <p:spTgt spid="129342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1293439"/>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500"/>
                                  </p:stCondLst>
                                  <p:childTnLst>
                                    <p:set>
                                      <p:cBhvr>
                                        <p:cTn id="33" dur="1" fill="hold">
                                          <p:stCondLst>
                                            <p:cond delay="499"/>
                                          </p:stCondLst>
                                        </p:cTn>
                                        <p:tgtEl>
                                          <p:spTgt spid="12934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499"/>
                                          </p:stCondLst>
                                        </p:cTn>
                                        <p:tgtEl>
                                          <p:spTgt spid="129344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500"/>
                                  </p:stCondLst>
                                  <p:childTnLst>
                                    <p:set>
                                      <p:cBhvr>
                                        <p:cTn id="40" dur="1" fill="hold">
                                          <p:stCondLst>
                                            <p:cond delay="499"/>
                                          </p:stCondLst>
                                        </p:cTn>
                                        <p:tgtEl>
                                          <p:spTgt spid="12934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499"/>
                                          </p:stCondLst>
                                        </p:cTn>
                                        <p:tgtEl>
                                          <p:spTgt spid="1293448"/>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nodeType="afterEffect">
                                  <p:stCondLst>
                                    <p:cond delay="500"/>
                                  </p:stCondLst>
                                  <p:childTnLst>
                                    <p:set>
                                      <p:cBhvr>
                                        <p:cTn id="47" dur="1" fill="hold">
                                          <p:stCondLst>
                                            <p:cond delay="499"/>
                                          </p:stCondLst>
                                        </p:cTn>
                                        <p:tgtEl>
                                          <p:spTgt spid="1293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423"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ChangeArrowheads="1"/>
          </p:cNvSpPr>
          <p:nvPr>
            <p:ph type="title"/>
          </p:nvPr>
        </p:nvSpPr>
        <p:spPr/>
        <p:txBody>
          <a:bodyPr rtlCol="0">
            <a:normAutofit fontScale="90000"/>
          </a:bodyPr>
          <a:lstStyle/>
          <a:p>
            <a:pPr eaLnBrk="1" hangingPunct="1">
              <a:spcAft>
                <a:spcPts val="0"/>
              </a:spcAft>
              <a:defRPr/>
            </a:pPr>
            <a:r>
              <a:rPr lang="en-US" smtClean="0">
                <a:ea typeface="+mj-ea"/>
                <a:cs typeface="+mj-cs"/>
              </a:rPr>
              <a:t>Two-Layer, Feed-Forward</a:t>
            </a:r>
            <a:br>
              <a:rPr lang="en-US" smtClean="0">
                <a:ea typeface="+mj-ea"/>
                <a:cs typeface="+mj-cs"/>
              </a:rPr>
            </a:br>
            <a:r>
              <a:rPr lang="en-US" smtClean="0">
                <a:ea typeface="+mj-ea"/>
                <a:cs typeface="+mj-cs"/>
              </a:rPr>
              <a:t>Neural Network</a:t>
            </a:r>
          </a:p>
        </p:txBody>
      </p:sp>
      <p:sp>
        <p:nvSpPr>
          <p:cNvPr id="48131" name="Text Box 315"/>
          <p:cNvSpPr txBox="1">
            <a:spLocks noChangeArrowheads="1"/>
          </p:cNvSpPr>
          <p:nvPr/>
        </p:nvSpPr>
        <p:spPr bwMode="auto">
          <a:xfrm>
            <a:off x="4114800" y="2438400"/>
            <a:ext cx="654050" cy="4000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i</a:t>
            </a: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i</a:t>
            </a:r>
          </a:p>
        </p:txBody>
      </p:sp>
      <p:cxnSp>
        <p:nvCxnSpPr>
          <p:cNvPr id="48132" name="AutoShape 111"/>
          <p:cNvCxnSpPr>
            <a:cxnSpLocks noChangeShapeType="1"/>
            <a:stCxn id="48243" idx="6"/>
          </p:cNvCxnSpPr>
          <p:nvPr/>
        </p:nvCxnSpPr>
        <p:spPr bwMode="auto">
          <a:xfrm>
            <a:off x="7480300" y="4038600"/>
            <a:ext cx="596900" cy="0"/>
          </a:xfrm>
          <a:prstGeom prst="straightConnector1">
            <a:avLst/>
          </a:prstGeom>
          <a:noFill/>
          <a:ln w="25400">
            <a:solidFill>
              <a:schemeClr val="tx1"/>
            </a:solidFill>
            <a:miter lim="800000"/>
            <a:tailEnd type="triangle" w="med" len="sm"/>
          </a:ln>
          <a:effectLst/>
        </p:spPr>
      </p:cxnSp>
      <p:sp>
        <p:nvSpPr>
          <p:cNvPr id="48133" name="Text Box 112"/>
          <p:cNvSpPr txBox="1">
            <a:spLocks noChangeArrowheads="1"/>
          </p:cNvSpPr>
          <p:nvPr/>
        </p:nvSpPr>
        <p:spPr bwMode="auto">
          <a:xfrm>
            <a:off x="8077200" y="3810000"/>
            <a:ext cx="938213"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1 </a:t>
            </a:r>
            <a:r>
              <a:rPr lang="en-US" sz="2000" smtClean="0">
                <a:solidFill>
                  <a:srgbClr val="000000"/>
                </a:solidFill>
                <a:latin typeface="Palatino" charset="0"/>
                <a:cs typeface="+mn-cs"/>
              </a:rPr>
              <a:t>=</a:t>
            </a:r>
            <a:r>
              <a:rPr lang="en-US" sz="2000" baseline="-25000" smtClean="0">
                <a:solidFill>
                  <a:srgbClr val="000000"/>
                </a:solidFill>
                <a:latin typeface="Palatino" charset="0"/>
                <a:cs typeface="+mn-cs"/>
              </a:rPr>
              <a:t> </a:t>
            </a:r>
            <a:r>
              <a:rPr lang="en-US" sz="2000" smtClean="0">
                <a:solidFill>
                  <a:srgbClr val="000000"/>
                </a:solidFill>
                <a:latin typeface="Palatino" charset="0"/>
                <a:cs typeface="+mn-cs"/>
              </a:rPr>
              <a:t>O</a:t>
            </a:r>
            <a:r>
              <a:rPr lang="en-US" sz="2000" baseline="-25000" smtClean="0">
                <a:solidFill>
                  <a:srgbClr val="000000"/>
                </a:solidFill>
                <a:latin typeface="Palatino" charset="0"/>
                <a:cs typeface="+mn-cs"/>
              </a:rPr>
              <a:t>1</a:t>
            </a:r>
          </a:p>
        </p:txBody>
      </p:sp>
      <p:cxnSp>
        <p:nvCxnSpPr>
          <p:cNvPr id="48134" name="AutoShape 113"/>
          <p:cNvCxnSpPr>
            <a:cxnSpLocks noChangeShapeType="1"/>
            <a:stCxn id="48136" idx="3"/>
            <a:endCxn id="48263" idx="2"/>
          </p:cNvCxnSpPr>
          <p:nvPr/>
        </p:nvCxnSpPr>
        <p:spPr bwMode="auto">
          <a:xfrm>
            <a:off x="4660900" y="3048000"/>
            <a:ext cx="1041400" cy="381000"/>
          </a:xfrm>
          <a:prstGeom prst="straightConnector1">
            <a:avLst/>
          </a:prstGeom>
          <a:noFill/>
          <a:ln w="25400">
            <a:solidFill>
              <a:schemeClr val="tx1"/>
            </a:solidFill>
            <a:miter lim="800000"/>
            <a:tailEnd type="triangle" w="med" len="sm"/>
          </a:ln>
          <a:effectLst/>
        </p:spPr>
      </p:cxnSp>
      <p:grpSp>
        <p:nvGrpSpPr>
          <p:cNvPr id="73734" name="Group 225"/>
          <p:cNvGrpSpPr/>
          <p:nvPr/>
        </p:nvGrpSpPr>
        <p:grpSpPr bwMode="auto">
          <a:xfrm>
            <a:off x="5715000" y="3200400"/>
            <a:ext cx="457200" cy="457200"/>
            <a:chOff x="3600" y="2016"/>
            <a:chExt cx="288" cy="288"/>
          </a:xfrm>
        </p:grpSpPr>
        <p:sp>
          <p:nvSpPr>
            <p:cNvPr id="48263" name="Oval 115"/>
            <p:cNvSpPr>
              <a:spLocks noChangeArrowheads="1"/>
            </p:cNvSpPr>
            <p:nvPr/>
          </p:nvSpPr>
          <p:spPr bwMode="auto">
            <a:xfrm>
              <a:off x="3600" y="201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63" name="Group 116"/>
            <p:cNvGrpSpPr/>
            <p:nvPr/>
          </p:nvGrpSpPr>
          <p:grpSpPr bwMode="auto">
            <a:xfrm>
              <a:off x="3616" y="2096"/>
              <a:ext cx="256" cy="128"/>
              <a:chOff x="4032" y="3552"/>
              <a:chExt cx="384" cy="192"/>
            </a:xfrm>
          </p:grpSpPr>
          <p:sp>
            <p:nvSpPr>
              <p:cNvPr id="48265" name="Line 117"/>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66" name="Line 118"/>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67" name="Line 119"/>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sp>
        <p:nvSpPr>
          <p:cNvPr id="48136" name="Rectangle 121"/>
          <p:cNvSpPr>
            <a:spLocks noChangeArrowheads="1"/>
          </p:cNvSpPr>
          <p:nvPr/>
        </p:nvSpPr>
        <p:spPr bwMode="auto">
          <a:xfrm>
            <a:off x="4191000" y="28194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1</a:t>
            </a:r>
          </a:p>
        </p:txBody>
      </p:sp>
      <p:sp>
        <p:nvSpPr>
          <p:cNvPr id="48137" name="Rectangle 122"/>
          <p:cNvSpPr>
            <a:spLocks noChangeArrowheads="1"/>
          </p:cNvSpPr>
          <p:nvPr/>
        </p:nvSpPr>
        <p:spPr bwMode="auto">
          <a:xfrm>
            <a:off x="4191000" y="34290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2</a:t>
            </a:r>
            <a:endParaRPr lang="en-US" sz="2000">
              <a:latin typeface="Palatino" charset="0"/>
              <a:cs typeface="+mn-cs"/>
            </a:endParaRPr>
          </a:p>
        </p:txBody>
      </p:sp>
      <p:sp>
        <p:nvSpPr>
          <p:cNvPr id="48138" name="Rectangle 123"/>
          <p:cNvSpPr>
            <a:spLocks noChangeArrowheads="1"/>
          </p:cNvSpPr>
          <p:nvPr/>
        </p:nvSpPr>
        <p:spPr bwMode="auto">
          <a:xfrm>
            <a:off x="4191000" y="40386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3</a:t>
            </a:r>
            <a:endParaRPr lang="en-US" sz="2000">
              <a:latin typeface="Palatino" charset="0"/>
              <a:cs typeface="+mn-cs"/>
            </a:endParaRPr>
          </a:p>
        </p:txBody>
      </p:sp>
      <p:sp>
        <p:nvSpPr>
          <p:cNvPr id="48139" name="Rectangle 124"/>
          <p:cNvSpPr>
            <a:spLocks noChangeArrowheads="1"/>
          </p:cNvSpPr>
          <p:nvPr/>
        </p:nvSpPr>
        <p:spPr bwMode="auto">
          <a:xfrm>
            <a:off x="4191000" y="46482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4</a:t>
            </a:r>
            <a:endParaRPr lang="en-US" b="0">
              <a:latin typeface="Palatino" charset="0"/>
              <a:cs typeface="+mn-cs"/>
            </a:endParaRPr>
          </a:p>
        </p:txBody>
      </p:sp>
      <p:sp>
        <p:nvSpPr>
          <p:cNvPr id="48140" name="Rectangle 125"/>
          <p:cNvSpPr>
            <a:spLocks noChangeArrowheads="1"/>
          </p:cNvSpPr>
          <p:nvPr/>
        </p:nvSpPr>
        <p:spPr bwMode="auto">
          <a:xfrm>
            <a:off x="4191000" y="52578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5</a:t>
            </a:r>
            <a:endParaRPr lang="en-US" sz="2000">
              <a:latin typeface="Palatino" charset="0"/>
              <a:cs typeface="+mn-cs"/>
            </a:endParaRPr>
          </a:p>
        </p:txBody>
      </p:sp>
      <p:sp>
        <p:nvSpPr>
          <p:cNvPr id="48141" name="Rectangle 126"/>
          <p:cNvSpPr>
            <a:spLocks noChangeArrowheads="1"/>
          </p:cNvSpPr>
          <p:nvPr/>
        </p:nvSpPr>
        <p:spPr bwMode="auto">
          <a:xfrm>
            <a:off x="4191000" y="586740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6</a:t>
            </a:r>
            <a:endParaRPr lang="en-US" sz="2000">
              <a:latin typeface="Palatino" charset="0"/>
              <a:cs typeface="+mn-cs"/>
            </a:endParaRPr>
          </a:p>
        </p:txBody>
      </p:sp>
      <p:grpSp>
        <p:nvGrpSpPr>
          <p:cNvPr id="73741" name="Group 226"/>
          <p:cNvGrpSpPr/>
          <p:nvPr/>
        </p:nvGrpSpPr>
        <p:grpSpPr bwMode="auto">
          <a:xfrm>
            <a:off x="5715000" y="3962400"/>
            <a:ext cx="457200" cy="457200"/>
            <a:chOff x="3600" y="2496"/>
            <a:chExt cx="288" cy="288"/>
          </a:xfrm>
        </p:grpSpPr>
        <p:sp>
          <p:nvSpPr>
            <p:cNvPr id="48258" name="Oval 128"/>
            <p:cNvSpPr>
              <a:spLocks noChangeArrowheads="1"/>
            </p:cNvSpPr>
            <p:nvPr/>
          </p:nvSpPr>
          <p:spPr bwMode="auto">
            <a:xfrm>
              <a:off x="3600" y="249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58" name="Group 129"/>
            <p:cNvGrpSpPr/>
            <p:nvPr/>
          </p:nvGrpSpPr>
          <p:grpSpPr bwMode="auto">
            <a:xfrm>
              <a:off x="3616" y="2576"/>
              <a:ext cx="256" cy="128"/>
              <a:chOff x="4032" y="3552"/>
              <a:chExt cx="384" cy="192"/>
            </a:xfrm>
          </p:grpSpPr>
          <p:sp>
            <p:nvSpPr>
              <p:cNvPr id="48260" name="Line 130"/>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61" name="Line 131"/>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62" name="Line 132"/>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73742" name="Group 227"/>
          <p:cNvGrpSpPr/>
          <p:nvPr/>
        </p:nvGrpSpPr>
        <p:grpSpPr bwMode="auto">
          <a:xfrm>
            <a:off x="5715000" y="4724400"/>
            <a:ext cx="457200" cy="457200"/>
            <a:chOff x="3600" y="2976"/>
            <a:chExt cx="288" cy="288"/>
          </a:xfrm>
        </p:grpSpPr>
        <p:sp>
          <p:nvSpPr>
            <p:cNvPr id="48253" name="Oval 135"/>
            <p:cNvSpPr>
              <a:spLocks noChangeArrowheads="1"/>
            </p:cNvSpPr>
            <p:nvPr/>
          </p:nvSpPr>
          <p:spPr bwMode="auto">
            <a:xfrm>
              <a:off x="3600" y="297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3853" name="Group 136"/>
            <p:cNvGrpSpPr/>
            <p:nvPr/>
          </p:nvGrpSpPr>
          <p:grpSpPr bwMode="auto">
            <a:xfrm>
              <a:off x="3616" y="3056"/>
              <a:ext cx="256" cy="128"/>
              <a:chOff x="4032" y="3552"/>
              <a:chExt cx="384" cy="192"/>
            </a:xfrm>
          </p:grpSpPr>
          <p:sp>
            <p:nvSpPr>
              <p:cNvPr id="48255" name="Line 137"/>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56" name="Line 138"/>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57" name="Line 139"/>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73743" name="Group 228"/>
          <p:cNvGrpSpPr/>
          <p:nvPr/>
        </p:nvGrpSpPr>
        <p:grpSpPr bwMode="auto">
          <a:xfrm>
            <a:off x="5715000" y="5486400"/>
            <a:ext cx="457200" cy="457200"/>
            <a:chOff x="3600" y="3456"/>
            <a:chExt cx="288" cy="288"/>
          </a:xfrm>
        </p:grpSpPr>
        <p:sp>
          <p:nvSpPr>
            <p:cNvPr id="48248" name="Oval 142"/>
            <p:cNvSpPr>
              <a:spLocks noChangeArrowheads="1"/>
            </p:cNvSpPr>
            <p:nvPr/>
          </p:nvSpPr>
          <p:spPr bwMode="auto">
            <a:xfrm>
              <a:off x="3600" y="345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3848" name="Group 143"/>
            <p:cNvGrpSpPr/>
            <p:nvPr/>
          </p:nvGrpSpPr>
          <p:grpSpPr bwMode="auto">
            <a:xfrm>
              <a:off x="3616" y="3536"/>
              <a:ext cx="256" cy="128"/>
              <a:chOff x="4032" y="3552"/>
              <a:chExt cx="384" cy="192"/>
            </a:xfrm>
          </p:grpSpPr>
          <p:sp>
            <p:nvSpPr>
              <p:cNvPr id="48250" name="Line 14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51" name="Line 14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52" name="Line 14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48145" name="AutoShape 148"/>
          <p:cNvCxnSpPr>
            <a:cxnSpLocks noChangeShapeType="1"/>
            <a:stCxn id="48136" idx="3"/>
            <a:endCxn id="48258" idx="2"/>
          </p:cNvCxnSpPr>
          <p:nvPr/>
        </p:nvCxnSpPr>
        <p:spPr bwMode="auto">
          <a:xfrm>
            <a:off x="4660900" y="3048000"/>
            <a:ext cx="1041400" cy="1143000"/>
          </a:xfrm>
          <a:prstGeom prst="straightConnector1">
            <a:avLst/>
          </a:prstGeom>
          <a:noFill/>
          <a:ln w="25400">
            <a:solidFill>
              <a:schemeClr val="tx1"/>
            </a:solidFill>
            <a:miter lim="800000"/>
            <a:tailEnd type="triangle" w="med" len="sm"/>
          </a:ln>
          <a:effectLst/>
        </p:spPr>
      </p:cxnSp>
      <p:cxnSp>
        <p:nvCxnSpPr>
          <p:cNvPr id="48146" name="AutoShape 149"/>
          <p:cNvCxnSpPr>
            <a:cxnSpLocks noChangeShapeType="1"/>
            <a:stCxn id="48136" idx="3"/>
            <a:endCxn id="48253" idx="2"/>
          </p:cNvCxnSpPr>
          <p:nvPr/>
        </p:nvCxnSpPr>
        <p:spPr bwMode="auto">
          <a:xfrm>
            <a:off x="4660900" y="3048000"/>
            <a:ext cx="1041400" cy="1905000"/>
          </a:xfrm>
          <a:prstGeom prst="straightConnector1">
            <a:avLst/>
          </a:prstGeom>
          <a:noFill/>
          <a:ln w="25400">
            <a:solidFill>
              <a:schemeClr val="tx1"/>
            </a:solidFill>
            <a:miter lim="800000"/>
            <a:tailEnd type="triangle" w="med" len="sm"/>
          </a:ln>
          <a:effectLst/>
        </p:spPr>
      </p:cxnSp>
      <p:cxnSp>
        <p:nvCxnSpPr>
          <p:cNvPr id="48147" name="AutoShape 150"/>
          <p:cNvCxnSpPr>
            <a:cxnSpLocks noChangeShapeType="1"/>
            <a:stCxn id="48136" idx="3"/>
            <a:endCxn id="48248" idx="2"/>
          </p:cNvCxnSpPr>
          <p:nvPr/>
        </p:nvCxnSpPr>
        <p:spPr bwMode="auto">
          <a:xfrm>
            <a:off x="4660900" y="3048000"/>
            <a:ext cx="1041400" cy="2667000"/>
          </a:xfrm>
          <a:prstGeom prst="straightConnector1">
            <a:avLst/>
          </a:prstGeom>
          <a:noFill/>
          <a:ln w="25400">
            <a:solidFill>
              <a:schemeClr val="tx1"/>
            </a:solidFill>
            <a:miter lim="800000"/>
            <a:tailEnd type="triangle" w="med" len="sm"/>
          </a:ln>
          <a:effectLst/>
        </p:spPr>
      </p:cxnSp>
      <p:cxnSp>
        <p:nvCxnSpPr>
          <p:cNvPr id="48148" name="AutoShape 151"/>
          <p:cNvCxnSpPr>
            <a:cxnSpLocks noChangeShapeType="1"/>
            <a:stCxn id="48137" idx="3"/>
            <a:endCxn id="48263" idx="2"/>
          </p:cNvCxnSpPr>
          <p:nvPr/>
        </p:nvCxnSpPr>
        <p:spPr bwMode="auto">
          <a:xfrm flipV="1">
            <a:off x="4660900" y="3429000"/>
            <a:ext cx="1041400" cy="228600"/>
          </a:xfrm>
          <a:prstGeom prst="straightConnector1">
            <a:avLst/>
          </a:prstGeom>
          <a:noFill/>
          <a:ln w="25400">
            <a:solidFill>
              <a:schemeClr val="tx1"/>
            </a:solidFill>
            <a:miter lim="800000"/>
            <a:tailEnd type="triangle" w="med" len="sm"/>
          </a:ln>
          <a:effectLst/>
        </p:spPr>
      </p:cxnSp>
      <p:cxnSp>
        <p:nvCxnSpPr>
          <p:cNvPr id="48149" name="AutoShape 152"/>
          <p:cNvCxnSpPr>
            <a:cxnSpLocks noChangeShapeType="1"/>
            <a:stCxn id="48137" idx="3"/>
            <a:endCxn id="48258" idx="2"/>
          </p:cNvCxnSpPr>
          <p:nvPr/>
        </p:nvCxnSpPr>
        <p:spPr bwMode="auto">
          <a:xfrm>
            <a:off x="4660900" y="3657600"/>
            <a:ext cx="1041400" cy="533400"/>
          </a:xfrm>
          <a:prstGeom prst="straightConnector1">
            <a:avLst/>
          </a:prstGeom>
          <a:noFill/>
          <a:ln w="25400">
            <a:solidFill>
              <a:schemeClr val="tx1"/>
            </a:solidFill>
            <a:miter lim="800000"/>
            <a:tailEnd type="triangle" w="med" len="sm"/>
          </a:ln>
          <a:effectLst/>
        </p:spPr>
      </p:cxnSp>
      <p:cxnSp>
        <p:nvCxnSpPr>
          <p:cNvPr id="48150" name="AutoShape 153"/>
          <p:cNvCxnSpPr>
            <a:cxnSpLocks noChangeShapeType="1"/>
            <a:stCxn id="48137" idx="3"/>
            <a:endCxn id="48253" idx="2"/>
          </p:cNvCxnSpPr>
          <p:nvPr/>
        </p:nvCxnSpPr>
        <p:spPr bwMode="auto">
          <a:xfrm>
            <a:off x="4660900" y="3657600"/>
            <a:ext cx="1041400" cy="1295400"/>
          </a:xfrm>
          <a:prstGeom prst="straightConnector1">
            <a:avLst/>
          </a:prstGeom>
          <a:noFill/>
          <a:ln w="25400">
            <a:solidFill>
              <a:schemeClr val="tx1"/>
            </a:solidFill>
            <a:miter lim="800000"/>
            <a:tailEnd type="triangle" w="med" len="sm"/>
          </a:ln>
          <a:effectLst/>
        </p:spPr>
      </p:cxnSp>
      <p:cxnSp>
        <p:nvCxnSpPr>
          <p:cNvPr id="48151" name="AutoShape 154"/>
          <p:cNvCxnSpPr>
            <a:cxnSpLocks noChangeShapeType="1"/>
            <a:stCxn id="48137" idx="3"/>
            <a:endCxn id="48248" idx="2"/>
          </p:cNvCxnSpPr>
          <p:nvPr/>
        </p:nvCxnSpPr>
        <p:spPr bwMode="auto">
          <a:xfrm>
            <a:off x="4660900" y="3657600"/>
            <a:ext cx="1041400" cy="2057400"/>
          </a:xfrm>
          <a:prstGeom prst="straightConnector1">
            <a:avLst/>
          </a:prstGeom>
          <a:noFill/>
          <a:ln w="25400">
            <a:solidFill>
              <a:schemeClr val="tx1"/>
            </a:solidFill>
            <a:miter lim="800000"/>
            <a:tailEnd type="triangle" w="med" len="sm"/>
          </a:ln>
          <a:effectLst/>
        </p:spPr>
      </p:cxnSp>
      <p:cxnSp>
        <p:nvCxnSpPr>
          <p:cNvPr id="48152" name="AutoShape 155"/>
          <p:cNvCxnSpPr>
            <a:cxnSpLocks noChangeShapeType="1"/>
            <a:stCxn id="48138" idx="3"/>
            <a:endCxn id="48263" idx="2"/>
          </p:cNvCxnSpPr>
          <p:nvPr/>
        </p:nvCxnSpPr>
        <p:spPr bwMode="auto">
          <a:xfrm flipV="1">
            <a:off x="4660900" y="3429000"/>
            <a:ext cx="1041400" cy="838200"/>
          </a:xfrm>
          <a:prstGeom prst="straightConnector1">
            <a:avLst/>
          </a:prstGeom>
          <a:noFill/>
          <a:ln w="25400">
            <a:solidFill>
              <a:schemeClr val="tx1"/>
            </a:solidFill>
            <a:miter lim="800000"/>
            <a:tailEnd type="triangle" w="med" len="sm"/>
          </a:ln>
          <a:effectLst/>
        </p:spPr>
      </p:cxnSp>
      <p:cxnSp>
        <p:nvCxnSpPr>
          <p:cNvPr id="48153" name="AutoShape 156"/>
          <p:cNvCxnSpPr>
            <a:cxnSpLocks noChangeShapeType="1"/>
            <a:stCxn id="48138" idx="3"/>
            <a:endCxn id="48258" idx="2"/>
          </p:cNvCxnSpPr>
          <p:nvPr/>
        </p:nvCxnSpPr>
        <p:spPr bwMode="auto">
          <a:xfrm flipV="1">
            <a:off x="4660900" y="4191000"/>
            <a:ext cx="1041400" cy="76200"/>
          </a:xfrm>
          <a:prstGeom prst="straightConnector1">
            <a:avLst/>
          </a:prstGeom>
          <a:noFill/>
          <a:ln w="25400">
            <a:solidFill>
              <a:schemeClr val="tx1"/>
            </a:solidFill>
            <a:miter lim="800000"/>
            <a:tailEnd type="triangle" w="med" len="sm"/>
          </a:ln>
          <a:effectLst/>
        </p:spPr>
      </p:cxnSp>
      <p:cxnSp>
        <p:nvCxnSpPr>
          <p:cNvPr id="48154" name="AutoShape 157"/>
          <p:cNvCxnSpPr>
            <a:cxnSpLocks noChangeShapeType="1"/>
            <a:stCxn id="48138" idx="3"/>
            <a:endCxn id="48248" idx="2"/>
          </p:cNvCxnSpPr>
          <p:nvPr/>
        </p:nvCxnSpPr>
        <p:spPr bwMode="auto">
          <a:xfrm>
            <a:off x="4660900" y="4267200"/>
            <a:ext cx="1041400" cy="1447800"/>
          </a:xfrm>
          <a:prstGeom prst="straightConnector1">
            <a:avLst/>
          </a:prstGeom>
          <a:noFill/>
          <a:ln w="25400">
            <a:solidFill>
              <a:schemeClr val="tx1"/>
            </a:solidFill>
            <a:miter lim="800000"/>
            <a:tailEnd type="triangle" w="med" len="sm"/>
          </a:ln>
          <a:effectLst/>
        </p:spPr>
      </p:cxnSp>
      <p:cxnSp>
        <p:nvCxnSpPr>
          <p:cNvPr id="48155" name="AutoShape 158"/>
          <p:cNvCxnSpPr>
            <a:cxnSpLocks noChangeShapeType="1"/>
            <a:stCxn id="48138" idx="3"/>
            <a:endCxn id="48253" idx="2"/>
          </p:cNvCxnSpPr>
          <p:nvPr/>
        </p:nvCxnSpPr>
        <p:spPr bwMode="auto">
          <a:xfrm>
            <a:off x="4660900" y="4267200"/>
            <a:ext cx="1041400" cy="685800"/>
          </a:xfrm>
          <a:prstGeom prst="straightConnector1">
            <a:avLst/>
          </a:prstGeom>
          <a:noFill/>
          <a:ln w="25400">
            <a:solidFill>
              <a:schemeClr val="tx1"/>
            </a:solidFill>
            <a:miter lim="800000"/>
            <a:tailEnd type="triangle" w="med" len="sm"/>
          </a:ln>
          <a:effectLst/>
        </p:spPr>
      </p:cxnSp>
      <p:cxnSp>
        <p:nvCxnSpPr>
          <p:cNvPr id="48156" name="AutoShape 159"/>
          <p:cNvCxnSpPr>
            <a:cxnSpLocks noChangeShapeType="1"/>
            <a:stCxn id="48141" idx="3"/>
            <a:endCxn id="48248" idx="2"/>
          </p:cNvCxnSpPr>
          <p:nvPr/>
        </p:nvCxnSpPr>
        <p:spPr bwMode="auto">
          <a:xfrm flipV="1">
            <a:off x="4660900" y="5715000"/>
            <a:ext cx="1041400" cy="381000"/>
          </a:xfrm>
          <a:prstGeom prst="straightConnector1">
            <a:avLst/>
          </a:prstGeom>
          <a:noFill/>
          <a:ln w="25400">
            <a:solidFill>
              <a:schemeClr val="tx1"/>
            </a:solidFill>
            <a:miter lim="800000"/>
            <a:tailEnd type="triangle" w="med" len="sm"/>
          </a:ln>
          <a:effectLst/>
        </p:spPr>
      </p:cxnSp>
      <p:cxnSp>
        <p:nvCxnSpPr>
          <p:cNvPr id="48157" name="AutoShape 160"/>
          <p:cNvCxnSpPr>
            <a:cxnSpLocks noChangeShapeType="1"/>
            <a:stCxn id="48141" idx="3"/>
            <a:endCxn id="48253" idx="2"/>
          </p:cNvCxnSpPr>
          <p:nvPr/>
        </p:nvCxnSpPr>
        <p:spPr bwMode="auto">
          <a:xfrm flipV="1">
            <a:off x="4660900" y="4953000"/>
            <a:ext cx="1041400" cy="1143000"/>
          </a:xfrm>
          <a:prstGeom prst="straightConnector1">
            <a:avLst/>
          </a:prstGeom>
          <a:noFill/>
          <a:ln w="25400">
            <a:solidFill>
              <a:schemeClr val="tx1"/>
            </a:solidFill>
            <a:miter lim="800000"/>
            <a:tailEnd type="triangle" w="med" len="sm"/>
          </a:ln>
          <a:effectLst/>
        </p:spPr>
      </p:cxnSp>
      <p:cxnSp>
        <p:nvCxnSpPr>
          <p:cNvPr id="48158" name="AutoShape 161"/>
          <p:cNvCxnSpPr>
            <a:cxnSpLocks noChangeShapeType="1"/>
            <a:stCxn id="48141" idx="3"/>
            <a:endCxn id="48258" idx="2"/>
          </p:cNvCxnSpPr>
          <p:nvPr/>
        </p:nvCxnSpPr>
        <p:spPr bwMode="auto">
          <a:xfrm flipV="1">
            <a:off x="4660900" y="4191000"/>
            <a:ext cx="1041400" cy="1905000"/>
          </a:xfrm>
          <a:prstGeom prst="straightConnector1">
            <a:avLst/>
          </a:prstGeom>
          <a:noFill/>
          <a:ln w="25400">
            <a:solidFill>
              <a:schemeClr val="tx1"/>
            </a:solidFill>
            <a:miter lim="800000"/>
            <a:tailEnd type="triangle" w="med" len="sm"/>
          </a:ln>
          <a:effectLst/>
        </p:spPr>
      </p:cxnSp>
      <p:cxnSp>
        <p:nvCxnSpPr>
          <p:cNvPr id="48159" name="AutoShape 162"/>
          <p:cNvCxnSpPr>
            <a:cxnSpLocks noChangeShapeType="1"/>
            <a:stCxn id="48141" idx="3"/>
            <a:endCxn id="48263" idx="2"/>
          </p:cNvCxnSpPr>
          <p:nvPr/>
        </p:nvCxnSpPr>
        <p:spPr bwMode="auto">
          <a:xfrm flipV="1">
            <a:off x="4660900" y="3429000"/>
            <a:ext cx="1041400" cy="2667000"/>
          </a:xfrm>
          <a:prstGeom prst="straightConnector1">
            <a:avLst/>
          </a:prstGeom>
          <a:noFill/>
          <a:ln w="25400">
            <a:solidFill>
              <a:schemeClr val="tx1"/>
            </a:solidFill>
            <a:miter lim="800000"/>
            <a:tailEnd type="triangle" w="med" len="sm"/>
          </a:ln>
          <a:effectLst/>
        </p:spPr>
      </p:cxnSp>
      <p:cxnSp>
        <p:nvCxnSpPr>
          <p:cNvPr id="48160" name="AutoShape 163"/>
          <p:cNvCxnSpPr>
            <a:cxnSpLocks noChangeShapeType="1"/>
            <a:stCxn id="48140" idx="3"/>
            <a:endCxn id="48248" idx="2"/>
          </p:cNvCxnSpPr>
          <p:nvPr/>
        </p:nvCxnSpPr>
        <p:spPr bwMode="auto">
          <a:xfrm>
            <a:off x="4660900" y="5486400"/>
            <a:ext cx="1041400" cy="228600"/>
          </a:xfrm>
          <a:prstGeom prst="straightConnector1">
            <a:avLst/>
          </a:prstGeom>
          <a:noFill/>
          <a:ln w="25400">
            <a:solidFill>
              <a:schemeClr val="tx1"/>
            </a:solidFill>
            <a:miter lim="800000"/>
            <a:tailEnd type="triangle" w="med" len="sm"/>
          </a:ln>
          <a:effectLst/>
        </p:spPr>
      </p:cxnSp>
      <p:cxnSp>
        <p:nvCxnSpPr>
          <p:cNvPr id="48161" name="AutoShape 164"/>
          <p:cNvCxnSpPr>
            <a:cxnSpLocks noChangeShapeType="1"/>
            <a:stCxn id="48140" idx="3"/>
            <a:endCxn id="48253" idx="2"/>
          </p:cNvCxnSpPr>
          <p:nvPr/>
        </p:nvCxnSpPr>
        <p:spPr bwMode="auto">
          <a:xfrm flipV="1">
            <a:off x="4660900" y="4953000"/>
            <a:ext cx="1041400" cy="533400"/>
          </a:xfrm>
          <a:prstGeom prst="straightConnector1">
            <a:avLst/>
          </a:prstGeom>
          <a:noFill/>
          <a:ln w="25400">
            <a:solidFill>
              <a:schemeClr val="tx1"/>
            </a:solidFill>
            <a:miter lim="800000"/>
            <a:tailEnd type="triangle" w="med" len="sm"/>
          </a:ln>
          <a:effectLst/>
        </p:spPr>
      </p:cxnSp>
      <p:cxnSp>
        <p:nvCxnSpPr>
          <p:cNvPr id="48162" name="AutoShape 165"/>
          <p:cNvCxnSpPr>
            <a:cxnSpLocks noChangeShapeType="1"/>
            <a:stCxn id="48140" idx="3"/>
            <a:endCxn id="48258" idx="2"/>
          </p:cNvCxnSpPr>
          <p:nvPr/>
        </p:nvCxnSpPr>
        <p:spPr bwMode="auto">
          <a:xfrm flipV="1">
            <a:off x="4660900" y="4191000"/>
            <a:ext cx="1041400" cy="1295400"/>
          </a:xfrm>
          <a:prstGeom prst="straightConnector1">
            <a:avLst/>
          </a:prstGeom>
          <a:noFill/>
          <a:ln w="25400">
            <a:solidFill>
              <a:schemeClr val="tx1"/>
            </a:solidFill>
            <a:miter lim="800000"/>
            <a:tailEnd type="triangle" w="med" len="sm"/>
          </a:ln>
          <a:effectLst/>
        </p:spPr>
      </p:cxnSp>
      <p:cxnSp>
        <p:nvCxnSpPr>
          <p:cNvPr id="48163" name="AutoShape 166"/>
          <p:cNvCxnSpPr>
            <a:cxnSpLocks noChangeShapeType="1"/>
            <a:stCxn id="48140" idx="3"/>
            <a:endCxn id="48263" idx="2"/>
          </p:cNvCxnSpPr>
          <p:nvPr/>
        </p:nvCxnSpPr>
        <p:spPr bwMode="auto">
          <a:xfrm flipV="1">
            <a:off x="4660900" y="3429000"/>
            <a:ext cx="1041400" cy="2057400"/>
          </a:xfrm>
          <a:prstGeom prst="straightConnector1">
            <a:avLst/>
          </a:prstGeom>
          <a:noFill/>
          <a:ln w="25400">
            <a:solidFill>
              <a:schemeClr val="tx1"/>
            </a:solidFill>
            <a:miter lim="800000"/>
            <a:tailEnd type="triangle" w="med" len="sm"/>
          </a:ln>
          <a:effectLst/>
        </p:spPr>
      </p:cxnSp>
      <p:cxnSp>
        <p:nvCxnSpPr>
          <p:cNvPr id="48164" name="AutoShape 167"/>
          <p:cNvCxnSpPr>
            <a:cxnSpLocks noChangeShapeType="1"/>
            <a:stCxn id="48139" idx="3"/>
            <a:endCxn id="48248" idx="2"/>
          </p:cNvCxnSpPr>
          <p:nvPr/>
        </p:nvCxnSpPr>
        <p:spPr bwMode="auto">
          <a:xfrm>
            <a:off x="4660900" y="4876800"/>
            <a:ext cx="1041400" cy="838200"/>
          </a:xfrm>
          <a:prstGeom prst="straightConnector1">
            <a:avLst/>
          </a:prstGeom>
          <a:noFill/>
          <a:ln w="25400">
            <a:solidFill>
              <a:schemeClr val="tx1"/>
            </a:solidFill>
            <a:miter lim="800000"/>
            <a:tailEnd type="triangle" w="med" len="sm"/>
          </a:ln>
          <a:effectLst/>
        </p:spPr>
      </p:cxnSp>
      <p:cxnSp>
        <p:nvCxnSpPr>
          <p:cNvPr id="48165" name="AutoShape 168"/>
          <p:cNvCxnSpPr>
            <a:cxnSpLocks noChangeShapeType="1"/>
            <a:stCxn id="48139" idx="3"/>
            <a:endCxn id="48253" idx="2"/>
          </p:cNvCxnSpPr>
          <p:nvPr/>
        </p:nvCxnSpPr>
        <p:spPr bwMode="auto">
          <a:xfrm>
            <a:off x="4660900" y="4876800"/>
            <a:ext cx="1041400" cy="76200"/>
          </a:xfrm>
          <a:prstGeom prst="straightConnector1">
            <a:avLst/>
          </a:prstGeom>
          <a:noFill/>
          <a:ln w="25400">
            <a:solidFill>
              <a:schemeClr val="tx1"/>
            </a:solidFill>
            <a:miter lim="800000"/>
            <a:tailEnd type="triangle" w="med" len="sm"/>
          </a:ln>
          <a:effectLst/>
        </p:spPr>
      </p:cxnSp>
      <p:cxnSp>
        <p:nvCxnSpPr>
          <p:cNvPr id="48166" name="AutoShape 169"/>
          <p:cNvCxnSpPr>
            <a:cxnSpLocks noChangeShapeType="1"/>
            <a:stCxn id="48139" idx="3"/>
            <a:endCxn id="48263" idx="2"/>
          </p:cNvCxnSpPr>
          <p:nvPr/>
        </p:nvCxnSpPr>
        <p:spPr bwMode="auto">
          <a:xfrm flipV="1">
            <a:off x="4660900" y="3429000"/>
            <a:ext cx="1041400" cy="1447800"/>
          </a:xfrm>
          <a:prstGeom prst="straightConnector1">
            <a:avLst/>
          </a:prstGeom>
          <a:noFill/>
          <a:ln w="25400">
            <a:solidFill>
              <a:schemeClr val="tx1"/>
            </a:solidFill>
            <a:miter lim="800000"/>
            <a:tailEnd type="triangle" w="med" len="sm"/>
          </a:ln>
          <a:effectLst/>
        </p:spPr>
      </p:cxnSp>
      <p:cxnSp>
        <p:nvCxnSpPr>
          <p:cNvPr id="48167" name="AutoShape 170"/>
          <p:cNvCxnSpPr>
            <a:cxnSpLocks noChangeShapeType="1"/>
            <a:stCxn id="48139" idx="3"/>
            <a:endCxn id="48258" idx="2"/>
          </p:cNvCxnSpPr>
          <p:nvPr/>
        </p:nvCxnSpPr>
        <p:spPr bwMode="auto">
          <a:xfrm flipV="1">
            <a:off x="4660900" y="4191000"/>
            <a:ext cx="1041400" cy="685800"/>
          </a:xfrm>
          <a:prstGeom prst="straightConnector1">
            <a:avLst/>
          </a:prstGeom>
          <a:noFill/>
          <a:ln w="25400">
            <a:solidFill>
              <a:schemeClr val="tx1"/>
            </a:solidFill>
            <a:miter lim="800000"/>
            <a:tailEnd type="triangle" w="med" len="sm"/>
          </a:ln>
          <a:effectLst/>
        </p:spPr>
      </p:cxnSp>
      <p:grpSp>
        <p:nvGrpSpPr>
          <p:cNvPr id="73767" name="Group 229"/>
          <p:cNvGrpSpPr/>
          <p:nvPr/>
        </p:nvGrpSpPr>
        <p:grpSpPr bwMode="auto">
          <a:xfrm>
            <a:off x="7010400" y="3810000"/>
            <a:ext cx="457200" cy="457200"/>
            <a:chOff x="4416" y="2400"/>
            <a:chExt cx="288" cy="288"/>
          </a:xfrm>
        </p:grpSpPr>
        <p:sp>
          <p:nvSpPr>
            <p:cNvPr id="48243" name="Oval 172"/>
            <p:cNvSpPr>
              <a:spLocks noChangeArrowheads="1"/>
            </p:cNvSpPr>
            <p:nvPr/>
          </p:nvSpPr>
          <p:spPr bwMode="auto">
            <a:xfrm>
              <a:off x="4416" y="2400"/>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43" name="Group 173"/>
            <p:cNvGrpSpPr/>
            <p:nvPr/>
          </p:nvGrpSpPr>
          <p:grpSpPr bwMode="auto">
            <a:xfrm>
              <a:off x="4432" y="2480"/>
              <a:ext cx="256" cy="128"/>
              <a:chOff x="4032" y="3552"/>
              <a:chExt cx="384" cy="192"/>
            </a:xfrm>
          </p:grpSpPr>
          <p:sp>
            <p:nvSpPr>
              <p:cNvPr id="48245" name="Line 17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46" name="Line 17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47" name="Line 17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73768" name="Group 230"/>
          <p:cNvGrpSpPr/>
          <p:nvPr/>
        </p:nvGrpSpPr>
        <p:grpSpPr bwMode="auto">
          <a:xfrm>
            <a:off x="7010400" y="4876800"/>
            <a:ext cx="457200" cy="457200"/>
            <a:chOff x="4416" y="3072"/>
            <a:chExt cx="288" cy="288"/>
          </a:xfrm>
        </p:grpSpPr>
        <p:sp>
          <p:nvSpPr>
            <p:cNvPr id="48238" name="Oval 179"/>
            <p:cNvSpPr>
              <a:spLocks noChangeArrowheads="1"/>
            </p:cNvSpPr>
            <p:nvPr/>
          </p:nvSpPr>
          <p:spPr bwMode="auto">
            <a:xfrm>
              <a:off x="4416" y="3072"/>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38" name="Group 180"/>
            <p:cNvGrpSpPr/>
            <p:nvPr/>
          </p:nvGrpSpPr>
          <p:grpSpPr bwMode="auto">
            <a:xfrm>
              <a:off x="4432" y="3152"/>
              <a:ext cx="256" cy="128"/>
              <a:chOff x="4032" y="3552"/>
              <a:chExt cx="384" cy="192"/>
            </a:xfrm>
          </p:grpSpPr>
          <p:sp>
            <p:nvSpPr>
              <p:cNvPr id="48240" name="Line 181"/>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41" name="Line 182"/>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8242" name="Line 183"/>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48170" name="AutoShape 185"/>
          <p:cNvCxnSpPr>
            <a:cxnSpLocks noChangeShapeType="1"/>
            <a:stCxn id="48263" idx="6"/>
            <a:endCxn id="48243" idx="2"/>
          </p:cNvCxnSpPr>
          <p:nvPr/>
        </p:nvCxnSpPr>
        <p:spPr bwMode="auto">
          <a:xfrm>
            <a:off x="6184900" y="3429000"/>
            <a:ext cx="812800" cy="609600"/>
          </a:xfrm>
          <a:prstGeom prst="straightConnector1">
            <a:avLst/>
          </a:prstGeom>
          <a:noFill/>
          <a:ln w="25400">
            <a:solidFill>
              <a:schemeClr val="tx1"/>
            </a:solidFill>
            <a:miter lim="800000"/>
            <a:tailEnd type="triangle" w="med" len="sm"/>
          </a:ln>
          <a:effectLst/>
        </p:spPr>
      </p:cxnSp>
      <p:cxnSp>
        <p:nvCxnSpPr>
          <p:cNvPr id="48171" name="AutoShape 186"/>
          <p:cNvCxnSpPr>
            <a:cxnSpLocks noChangeShapeType="1"/>
            <a:stCxn id="48263" idx="6"/>
            <a:endCxn id="48238" idx="2"/>
          </p:cNvCxnSpPr>
          <p:nvPr/>
        </p:nvCxnSpPr>
        <p:spPr bwMode="auto">
          <a:xfrm>
            <a:off x="6184900" y="3429000"/>
            <a:ext cx="812800" cy="1676400"/>
          </a:xfrm>
          <a:prstGeom prst="straightConnector1">
            <a:avLst/>
          </a:prstGeom>
          <a:noFill/>
          <a:ln w="25400">
            <a:solidFill>
              <a:schemeClr val="tx1"/>
            </a:solidFill>
            <a:miter lim="800000"/>
            <a:tailEnd type="triangle" w="med" len="sm"/>
          </a:ln>
          <a:effectLst/>
        </p:spPr>
      </p:cxnSp>
      <p:cxnSp>
        <p:nvCxnSpPr>
          <p:cNvPr id="48172" name="AutoShape 187"/>
          <p:cNvCxnSpPr>
            <a:cxnSpLocks noChangeShapeType="1"/>
            <a:stCxn id="48258" idx="6"/>
            <a:endCxn id="48243" idx="2"/>
          </p:cNvCxnSpPr>
          <p:nvPr/>
        </p:nvCxnSpPr>
        <p:spPr bwMode="auto">
          <a:xfrm flipV="1">
            <a:off x="6184900" y="4038600"/>
            <a:ext cx="812800" cy="152400"/>
          </a:xfrm>
          <a:prstGeom prst="straightConnector1">
            <a:avLst/>
          </a:prstGeom>
          <a:noFill/>
          <a:ln w="25400">
            <a:solidFill>
              <a:schemeClr val="tx1"/>
            </a:solidFill>
            <a:miter lim="800000"/>
            <a:tailEnd type="triangle" w="med" len="sm"/>
          </a:ln>
          <a:effectLst/>
        </p:spPr>
      </p:cxnSp>
      <p:cxnSp>
        <p:nvCxnSpPr>
          <p:cNvPr id="48173" name="AutoShape 188"/>
          <p:cNvCxnSpPr>
            <a:cxnSpLocks noChangeShapeType="1"/>
            <a:stCxn id="48258" idx="6"/>
            <a:endCxn id="48238" idx="2"/>
          </p:cNvCxnSpPr>
          <p:nvPr/>
        </p:nvCxnSpPr>
        <p:spPr bwMode="auto">
          <a:xfrm>
            <a:off x="6184900" y="4191000"/>
            <a:ext cx="812800" cy="914400"/>
          </a:xfrm>
          <a:prstGeom prst="straightConnector1">
            <a:avLst/>
          </a:prstGeom>
          <a:noFill/>
          <a:ln w="25400">
            <a:solidFill>
              <a:schemeClr val="tx1"/>
            </a:solidFill>
            <a:miter lim="800000"/>
            <a:tailEnd type="triangle" w="med" len="sm"/>
          </a:ln>
          <a:effectLst/>
        </p:spPr>
      </p:cxnSp>
      <p:cxnSp>
        <p:nvCxnSpPr>
          <p:cNvPr id="48174" name="AutoShape 189"/>
          <p:cNvCxnSpPr>
            <a:cxnSpLocks noChangeShapeType="1"/>
            <a:stCxn id="48253" idx="6"/>
            <a:endCxn id="48243" idx="2"/>
          </p:cNvCxnSpPr>
          <p:nvPr/>
        </p:nvCxnSpPr>
        <p:spPr bwMode="auto">
          <a:xfrm flipV="1">
            <a:off x="6184900" y="4038600"/>
            <a:ext cx="812800" cy="914400"/>
          </a:xfrm>
          <a:prstGeom prst="straightConnector1">
            <a:avLst/>
          </a:prstGeom>
          <a:noFill/>
          <a:ln w="25400">
            <a:solidFill>
              <a:schemeClr val="tx1"/>
            </a:solidFill>
            <a:miter lim="800000"/>
            <a:tailEnd type="triangle" w="med" len="sm"/>
          </a:ln>
          <a:effectLst/>
        </p:spPr>
      </p:cxnSp>
      <p:cxnSp>
        <p:nvCxnSpPr>
          <p:cNvPr id="48175" name="AutoShape 190"/>
          <p:cNvCxnSpPr>
            <a:cxnSpLocks noChangeShapeType="1"/>
            <a:stCxn id="48248" idx="6"/>
            <a:endCxn id="48243" idx="2"/>
          </p:cNvCxnSpPr>
          <p:nvPr/>
        </p:nvCxnSpPr>
        <p:spPr bwMode="auto">
          <a:xfrm flipV="1">
            <a:off x="6184900" y="4038600"/>
            <a:ext cx="812800" cy="1676400"/>
          </a:xfrm>
          <a:prstGeom prst="straightConnector1">
            <a:avLst/>
          </a:prstGeom>
          <a:noFill/>
          <a:ln w="25400">
            <a:solidFill>
              <a:schemeClr val="tx1"/>
            </a:solidFill>
            <a:miter lim="800000"/>
            <a:tailEnd type="triangle" w="med" len="sm"/>
          </a:ln>
          <a:effectLst/>
        </p:spPr>
      </p:cxnSp>
      <p:cxnSp>
        <p:nvCxnSpPr>
          <p:cNvPr id="48176" name="AutoShape 191"/>
          <p:cNvCxnSpPr>
            <a:cxnSpLocks noChangeShapeType="1"/>
            <a:stCxn id="48253" idx="6"/>
            <a:endCxn id="48238" idx="2"/>
          </p:cNvCxnSpPr>
          <p:nvPr/>
        </p:nvCxnSpPr>
        <p:spPr bwMode="auto">
          <a:xfrm>
            <a:off x="6184900" y="4953000"/>
            <a:ext cx="812800" cy="152400"/>
          </a:xfrm>
          <a:prstGeom prst="straightConnector1">
            <a:avLst/>
          </a:prstGeom>
          <a:noFill/>
          <a:ln w="25400">
            <a:solidFill>
              <a:schemeClr val="tx1"/>
            </a:solidFill>
            <a:miter lim="800000"/>
            <a:tailEnd type="triangle" w="med" len="sm"/>
          </a:ln>
          <a:effectLst/>
        </p:spPr>
      </p:cxnSp>
      <p:cxnSp>
        <p:nvCxnSpPr>
          <p:cNvPr id="48177" name="AutoShape 192"/>
          <p:cNvCxnSpPr>
            <a:cxnSpLocks noChangeShapeType="1"/>
            <a:stCxn id="48248" idx="6"/>
            <a:endCxn id="48238" idx="2"/>
          </p:cNvCxnSpPr>
          <p:nvPr/>
        </p:nvCxnSpPr>
        <p:spPr bwMode="auto">
          <a:xfrm flipV="1">
            <a:off x="6184900" y="5105400"/>
            <a:ext cx="812800" cy="609600"/>
          </a:xfrm>
          <a:prstGeom prst="straightConnector1">
            <a:avLst/>
          </a:prstGeom>
          <a:noFill/>
          <a:ln w="25400">
            <a:solidFill>
              <a:schemeClr val="tx1"/>
            </a:solidFill>
            <a:miter lim="800000"/>
            <a:tailEnd type="triangle" w="med" len="sm"/>
          </a:ln>
          <a:effectLst/>
        </p:spPr>
      </p:cxnSp>
      <p:cxnSp>
        <p:nvCxnSpPr>
          <p:cNvPr id="48178" name="AutoShape 193"/>
          <p:cNvCxnSpPr>
            <a:cxnSpLocks noChangeShapeType="1"/>
            <a:stCxn id="48238" idx="6"/>
          </p:cNvCxnSpPr>
          <p:nvPr/>
        </p:nvCxnSpPr>
        <p:spPr bwMode="auto">
          <a:xfrm>
            <a:off x="7480300" y="5105400"/>
            <a:ext cx="584200" cy="1588"/>
          </a:xfrm>
          <a:prstGeom prst="straightConnector1">
            <a:avLst/>
          </a:prstGeom>
          <a:noFill/>
          <a:ln w="25400">
            <a:solidFill>
              <a:schemeClr val="tx1"/>
            </a:solidFill>
            <a:miter lim="800000"/>
            <a:tailEnd type="triangle" w="med" len="sm"/>
          </a:ln>
          <a:effectLst/>
        </p:spPr>
      </p:cxnSp>
      <p:sp>
        <p:nvSpPr>
          <p:cNvPr id="48179" name="Text Box 194"/>
          <p:cNvSpPr txBox="1">
            <a:spLocks noChangeArrowheads="1"/>
          </p:cNvSpPr>
          <p:nvPr/>
        </p:nvSpPr>
        <p:spPr bwMode="auto">
          <a:xfrm>
            <a:off x="8077200" y="4876800"/>
            <a:ext cx="938213"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2 </a:t>
            </a:r>
            <a:r>
              <a:rPr lang="en-US" sz="2000" smtClean="0">
                <a:solidFill>
                  <a:srgbClr val="000000"/>
                </a:solidFill>
                <a:latin typeface="Palatino" charset="0"/>
                <a:cs typeface="+mn-cs"/>
              </a:rPr>
              <a:t>=</a:t>
            </a:r>
            <a:r>
              <a:rPr lang="en-US" sz="2000" baseline="-25000" smtClean="0">
                <a:solidFill>
                  <a:srgbClr val="000000"/>
                </a:solidFill>
                <a:latin typeface="Palatino" charset="0"/>
                <a:cs typeface="+mn-cs"/>
              </a:rPr>
              <a:t> </a:t>
            </a:r>
            <a:r>
              <a:rPr lang="en-US" sz="2000" smtClean="0">
                <a:solidFill>
                  <a:srgbClr val="000000"/>
                </a:solidFill>
                <a:latin typeface="Palatino" charset="0"/>
                <a:cs typeface="+mn-cs"/>
              </a:rPr>
              <a:t>O</a:t>
            </a:r>
            <a:r>
              <a:rPr lang="en-US" sz="2000" baseline="-25000" smtClean="0">
                <a:solidFill>
                  <a:srgbClr val="000000"/>
                </a:solidFill>
                <a:latin typeface="Palatino" charset="0"/>
                <a:cs typeface="+mn-cs"/>
              </a:rPr>
              <a:t>2</a:t>
            </a:r>
          </a:p>
        </p:txBody>
      </p:sp>
      <p:sp>
        <p:nvSpPr>
          <p:cNvPr id="1295454" name="Text Box 94"/>
          <p:cNvSpPr txBox="1">
            <a:spLocks noChangeArrowheads="1"/>
          </p:cNvSpPr>
          <p:nvPr/>
        </p:nvSpPr>
        <p:spPr bwMode="auto">
          <a:xfrm>
            <a:off x="838200" y="3733800"/>
            <a:ext cx="2736697" cy="1323439"/>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Feed-Forward:</a:t>
            </a:r>
          </a:p>
          <a:p>
            <a:pPr>
              <a:defRPr/>
            </a:pPr>
            <a:r>
              <a:rPr lang="en-US" sz="2000" b="0" i="0" smtClean="0">
                <a:solidFill>
                  <a:srgbClr val="000000"/>
                </a:solidFill>
                <a:latin typeface="Arial" charset="0"/>
                <a:cs typeface="+mn-cs"/>
              </a:rPr>
              <a:t>each unit in a layer</a:t>
            </a:r>
            <a:br>
              <a:rPr lang="en-US" sz="2000" b="0" i="0" smtClean="0">
                <a:solidFill>
                  <a:srgbClr val="000000"/>
                </a:solidFill>
                <a:latin typeface="Arial" charset="0"/>
                <a:cs typeface="+mn-cs"/>
              </a:rPr>
            </a:br>
            <a:r>
              <a:rPr lang="en-US" sz="2000" b="0" i="0" smtClean="0">
                <a:solidFill>
                  <a:srgbClr val="000000"/>
                </a:solidFill>
                <a:latin typeface="Arial" charset="0"/>
                <a:cs typeface="+mn-cs"/>
              </a:rPr>
              <a:t>connects to </a:t>
            </a:r>
            <a:r>
              <a:rPr lang="en-US" sz="2000" smtClean="0">
                <a:solidFill>
                  <a:srgbClr val="000000"/>
                </a:solidFill>
                <a:latin typeface="Arial" charset="0"/>
                <a:cs typeface="+mn-cs"/>
              </a:rPr>
              <a:t>all</a:t>
            </a:r>
            <a:r>
              <a:rPr lang="en-US" sz="2000" b="0" i="0" smtClean="0">
                <a:solidFill>
                  <a:srgbClr val="000000"/>
                </a:solidFill>
                <a:latin typeface="Arial" charset="0"/>
                <a:cs typeface="+mn-cs"/>
              </a:rPr>
              <a:t> units in </a:t>
            </a:r>
          </a:p>
          <a:p>
            <a:pPr>
              <a:defRPr/>
            </a:pPr>
            <a:r>
              <a:rPr lang="en-US" sz="2000" b="0" i="0" smtClean="0">
                <a:solidFill>
                  <a:srgbClr val="000000"/>
                </a:solidFill>
                <a:latin typeface="Arial" charset="0"/>
                <a:cs typeface="+mn-cs"/>
              </a:rPr>
              <a:t>the next layer</a:t>
            </a:r>
          </a:p>
        </p:txBody>
      </p:sp>
      <p:sp>
        <p:nvSpPr>
          <p:cNvPr id="48181" name="Text Box 98"/>
          <p:cNvSpPr txBox="1">
            <a:spLocks noChangeArrowheads="1"/>
          </p:cNvSpPr>
          <p:nvPr/>
        </p:nvSpPr>
        <p:spPr bwMode="auto">
          <a:xfrm>
            <a:off x="5715000" y="2438400"/>
            <a:ext cx="360363" cy="4000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j</a:t>
            </a:r>
          </a:p>
        </p:txBody>
      </p:sp>
      <p:sp>
        <p:nvSpPr>
          <p:cNvPr id="48182" name="Text Box 104"/>
          <p:cNvSpPr txBox="1">
            <a:spLocks noChangeArrowheads="1"/>
          </p:cNvSpPr>
          <p:nvPr/>
        </p:nvSpPr>
        <p:spPr bwMode="auto">
          <a:xfrm>
            <a:off x="4876800" y="2438400"/>
            <a:ext cx="495300" cy="4000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i,j</a:t>
            </a:r>
            <a:endParaRPr lang="en-US" sz="2000" b="0" i="0" smtClean="0">
              <a:solidFill>
                <a:srgbClr val="000000"/>
              </a:solidFill>
              <a:latin typeface="Arial" charset="0"/>
              <a:cs typeface="+mn-cs"/>
            </a:endParaRPr>
          </a:p>
        </p:txBody>
      </p:sp>
      <p:sp>
        <p:nvSpPr>
          <p:cNvPr id="48183" name="Text Box 107"/>
          <p:cNvSpPr txBox="1">
            <a:spLocks noChangeArrowheads="1"/>
          </p:cNvSpPr>
          <p:nvPr/>
        </p:nvSpPr>
        <p:spPr bwMode="auto">
          <a:xfrm>
            <a:off x="6324600" y="2438400"/>
            <a:ext cx="531813" cy="4000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w</a:t>
            </a:r>
            <a:r>
              <a:rPr lang="en-US" sz="2000" baseline="-25000" smtClean="0">
                <a:solidFill>
                  <a:srgbClr val="000000"/>
                </a:solidFill>
                <a:latin typeface="Palatino" charset="0"/>
                <a:cs typeface="+mn-cs"/>
              </a:rPr>
              <a:t>j,k</a:t>
            </a:r>
            <a:endParaRPr lang="en-US" sz="2000" b="0" i="0" smtClean="0">
              <a:solidFill>
                <a:srgbClr val="000000"/>
              </a:solidFill>
              <a:latin typeface="Arial" charset="0"/>
              <a:cs typeface="+mn-cs"/>
            </a:endParaRPr>
          </a:p>
        </p:txBody>
      </p:sp>
      <p:sp>
        <p:nvSpPr>
          <p:cNvPr id="48184" name="Text Box 195"/>
          <p:cNvSpPr txBox="1">
            <a:spLocks noChangeArrowheads="1"/>
          </p:cNvSpPr>
          <p:nvPr/>
        </p:nvSpPr>
        <p:spPr bwMode="auto">
          <a:xfrm>
            <a:off x="838200" y="2743200"/>
            <a:ext cx="2851150" cy="10064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Two Layers:</a:t>
            </a:r>
          </a:p>
          <a:p>
            <a:pPr>
              <a:defRPr/>
            </a:pPr>
            <a:r>
              <a:rPr lang="en-US" sz="2000" b="0" i="0" smtClean="0">
                <a:solidFill>
                  <a:srgbClr val="000000"/>
                </a:solidFill>
                <a:latin typeface="Arial" charset="0"/>
                <a:cs typeface="+mn-cs"/>
              </a:rPr>
              <a:t>count layers with units</a:t>
            </a:r>
            <a:br>
              <a:rPr lang="en-US" sz="2000" b="0" i="0" smtClean="0">
                <a:solidFill>
                  <a:srgbClr val="000000"/>
                </a:solidFill>
                <a:latin typeface="Arial" charset="0"/>
                <a:cs typeface="+mn-cs"/>
              </a:rPr>
            </a:br>
            <a:r>
              <a:rPr lang="en-US" sz="2000" b="0" i="0" smtClean="0">
                <a:solidFill>
                  <a:srgbClr val="000000"/>
                </a:solidFill>
                <a:latin typeface="Arial" charset="0"/>
                <a:cs typeface="+mn-cs"/>
              </a:rPr>
              <a:t>computing an activation</a:t>
            </a:r>
            <a:endParaRPr lang="en-US" sz="2000" b="0" baseline="-25000" smtClean="0">
              <a:solidFill>
                <a:srgbClr val="000000"/>
              </a:solidFill>
              <a:latin typeface="Palatino" charset="0"/>
              <a:cs typeface="+mn-cs"/>
            </a:endParaRPr>
          </a:p>
        </p:txBody>
      </p:sp>
      <p:grpSp>
        <p:nvGrpSpPr>
          <p:cNvPr id="1295617" name="Group 257"/>
          <p:cNvGrpSpPr/>
          <p:nvPr/>
        </p:nvGrpSpPr>
        <p:grpSpPr bwMode="auto">
          <a:xfrm>
            <a:off x="5410200" y="3200400"/>
            <a:ext cx="1073150" cy="3216275"/>
            <a:chOff x="3408" y="2016"/>
            <a:chExt cx="676" cy="2026"/>
          </a:xfrm>
        </p:grpSpPr>
        <p:grpSp>
          <p:nvGrpSpPr>
            <p:cNvPr id="73811" name="Group 255"/>
            <p:cNvGrpSpPr/>
            <p:nvPr/>
          </p:nvGrpSpPr>
          <p:grpSpPr bwMode="auto">
            <a:xfrm>
              <a:off x="3600" y="2016"/>
              <a:ext cx="288" cy="1728"/>
              <a:chOff x="3696" y="2112"/>
              <a:chExt cx="288" cy="1728"/>
            </a:xfrm>
          </p:grpSpPr>
          <p:grpSp>
            <p:nvGrpSpPr>
              <p:cNvPr id="73813" name="Group 231"/>
              <p:cNvGrpSpPr/>
              <p:nvPr/>
            </p:nvGrpSpPr>
            <p:grpSpPr bwMode="auto">
              <a:xfrm>
                <a:off x="3696" y="2112"/>
                <a:ext cx="288" cy="288"/>
                <a:chOff x="3600" y="2016"/>
                <a:chExt cx="288" cy="288"/>
              </a:xfrm>
            </p:grpSpPr>
            <p:sp>
              <p:nvSpPr>
                <p:cNvPr id="48233" name="Oval 232"/>
                <p:cNvSpPr>
                  <a:spLocks noChangeArrowheads="1"/>
                </p:cNvSpPr>
                <p:nvPr/>
              </p:nvSpPr>
              <p:spPr bwMode="auto">
                <a:xfrm>
                  <a:off x="3600" y="2016"/>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33" name="Group 233"/>
                <p:cNvGrpSpPr/>
                <p:nvPr/>
              </p:nvGrpSpPr>
              <p:grpSpPr bwMode="auto">
                <a:xfrm>
                  <a:off x="3616" y="2096"/>
                  <a:ext cx="256" cy="128"/>
                  <a:chOff x="4032" y="3552"/>
                  <a:chExt cx="384" cy="192"/>
                </a:xfrm>
              </p:grpSpPr>
              <p:sp>
                <p:nvSpPr>
                  <p:cNvPr id="48235" name="Line 234"/>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36" name="Line 235"/>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37" name="Line 236"/>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nvGrpSpPr>
              <p:cNvPr id="73814" name="Group 237"/>
              <p:cNvGrpSpPr/>
              <p:nvPr/>
            </p:nvGrpSpPr>
            <p:grpSpPr bwMode="auto">
              <a:xfrm>
                <a:off x="3696" y="2592"/>
                <a:ext cx="288" cy="288"/>
                <a:chOff x="3600" y="2496"/>
                <a:chExt cx="288" cy="288"/>
              </a:xfrm>
            </p:grpSpPr>
            <p:sp>
              <p:nvSpPr>
                <p:cNvPr id="48228" name="Oval 238"/>
                <p:cNvSpPr>
                  <a:spLocks noChangeArrowheads="1"/>
                </p:cNvSpPr>
                <p:nvPr/>
              </p:nvSpPr>
              <p:spPr bwMode="auto">
                <a:xfrm>
                  <a:off x="3600" y="2496"/>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28" name="Group 239"/>
                <p:cNvGrpSpPr/>
                <p:nvPr/>
              </p:nvGrpSpPr>
              <p:grpSpPr bwMode="auto">
                <a:xfrm>
                  <a:off x="3616" y="2576"/>
                  <a:ext cx="256" cy="128"/>
                  <a:chOff x="4032" y="3552"/>
                  <a:chExt cx="384" cy="192"/>
                </a:xfrm>
              </p:grpSpPr>
              <p:sp>
                <p:nvSpPr>
                  <p:cNvPr id="48230" name="Line 240"/>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31" name="Line 241"/>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32" name="Line 242"/>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nvGrpSpPr>
              <p:cNvPr id="73815" name="Group 243"/>
              <p:cNvGrpSpPr/>
              <p:nvPr/>
            </p:nvGrpSpPr>
            <p:grpSpPr bwMode="auto">
              <a:xfrm>
                <a:off x="3696" y="3072"/>
                <a:ext cx="288" cy="288"/>
                <a:chOff x="3600" y="2976"/>
                <a:chExt cx="288" cy="288"/>
              </a:xfrm>
            </p:grpSpPr>
            <p:sp>
              <p:nvSpPr>
                <p:cNvPr id="48223" name="Oval 244"/>
                <p:cNvSpPr>
                  <a:spLocks noChangeArrowheads="1"/>
                </p:cNvSpPr>
                <p:nvPr/>
              </p:nvSpPr>
              <p:spPr bwMode="auto">
                <a:xfrm>
                  <a:off x="3600" y="2976"/>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3823" name="Group 245"/>
                <p:cNvGrpSpPr/>
                <p:nvPr/>
              </p:nvGrpSpPr>
              <p:grpSpPr bwMode="auto">
                <a:xfrm>
                  <a:off x="3616" y="3056"/>
                  <a:ext cx="256" cy="128"/>
                  <a:chOff x="4032" y="3552"/>
                  <a:chExt cx="384" cy="192"/>
                </a:xfrm>
              </p:grpSpPr>
              <p:sp>
                <p:nvSpPr>
                  <p:cNvPr id="48225" name="Line 246"/>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26" name="Line 247"/>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27" name="Line 248"/>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nvGrpSpPr>
              <p:cNvPr id="73816" name="Group 249"/>
              <p:cNvGrpSpPr/>
              <p:nvPr/>
            </p:nvGrpSpPr>
            <p:grpSpPr bwMode="auto">
              <a:xfrm>
                <a:off x="3696" y="3552"/>
                <a:ext cx="288" cy="288"/>
                <a:chOff x="3600" y="3456"/>
                <a:chExt cx="288" cy="288"/>
              </a:xfrm>
            </p:grpSpPr>
            <p:sp>
              <p:nvSpPr>
                <p:cNvPr id="48218" name="Oval 250"/>
                <p:cNvSpPr>
                  <a:spLocks noChangeArrowheads="1"/>
                </p:cNvSpPr>
                <p:nvPr/>
              </p:nvSpPr>
              <p:spPr bwMode="auto">
                <a:xfrm>
                  <a:off x="3600" y="3456"/>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73818" name="Group 251"/>
                <p:cNvGrpSpPr/>
                <p:nvPr/>
              </p:nvGrpSpPr>
              <p:grpSpPr bwMode="auto">
                <a:xfrm>
                  <a:off x="3616" y="3536"/>
                  <a:ext cx="256" cy="128"/>
                  <a:chOff x="4032" y="3552"/>
                  <a:chExt cx="384" cy="192"/>
                </a:xfrm>
              </p:grpSpPr>
              <p:sp>
                <p:nvSpPr>
                  <p:cNvPr id="48220" name="Line 252"/>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21" name="Line 253"/>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22" name="Line 254"/>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sp>
          <p:nvSpPr>
            <p:cNvPr id="48213" name="Text Box 256"/>
            <p:cNvSpPr txBox="1">
              <a:spLocks noChangeArrowheads="1"/>
            </p:cNvSpPr>
            <p:nvPr/>
          </p:nvSpPr>
          <p:spPr bwMode="auto">
            <a:xfrm>
              <a:off x="3408" y="3792"/>
              <a:ext cx="67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CC3300"/>
                  </a:solidFill>
                  <a:latin typeface="Arial" charset="0"/>
                  <a:cs typeface="+mn-cs"/>
                </a:rPr>
                <a:t>Layer 1</a:t>
              </a:r>
            </a:p>
          </p:txBody>
        </p:sp>
      </p:grpSp>
      <p:grpSp>
        <p:nvGrpSpPr>
          <p:cNvPr id="1295658" name="Group 298"/>
          <p:cNvGrpSpPr/>
          <p:nvPr/>
        </p:nvGrpSpPr>
        <p:grpSpPr bwMode="auto">
          <a:xfrm>
            <a:off x="6705600" y="3810000"/>
            <a:ext cx="1073150" cy="2606675"/>
            <a:chOff x="4224" y="2400"/>
            <a:chExt cx="676" cy="1642"/>
          </a:xfrm>
        </p:grpSpPr>
        <p:sp>
          <p:nvSpPr>
            <p:cNvPr id="48198" name="Text Box 284"/>
            <p:cNvSpPr txBox="1">
              <a:spLocks noChangeArrowheads="1"/>
            </p:cNvSpPr>
            <p:nvPr/>
          </p:nvSpPr>
          <p:spPr bwMode="auto">
            <a:xfrm>
              <a:off x="4224" y="3792"/>
              <a:ext cx="67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CC3300"/>
                  </a:solidFill>
                  <a:latin typeface="Arial" charset="0"/>
                  <a:cs typeface="+mn-cs"/>
                </a:rPr>
                <a:t>Layer 2</a:t>
              </a:r>
            </a:p>
          </p:txBody>
        </p:sp>
        <p:grpSp>
          <p:nvGrpSpPr>
            <p:cNvPr id="73798" name="Group 297"/>
            <p:cNvGrpSpPr/>
            <p:nvPr/>
          </p:nvGrpSpPr>
          <p:grpSpPr bwMode="auto">
            <a:xfrm>
              <a:off x="4416" y="2400"/>
              <a:ext cx="288" cy="960"/>
              <a:chOff x="4416" y="2400"/>
              <a:chExt cx="288" cy="960"/>
            </a:xfrm>
          </p:grpSpPr>
          <p:grpSp>
            <p:nvGrpSpPr>
              <p:cNvPr id="73799" name="Group 285"/>
              <p:cNvGrpSpPr/>
              <p:nvPr/>
            </p:nvGrpSpPr>
            <p:grpSpPr bwMode="auto">
              <a:xfrm>
                <a:off x="4416" y="2400"/>
                <a:ext cx="288" cy="288"/>
                <a:chOff x="4416" y="2400"/>
                <a:chExt cx="288" cy="288"/>
              </a:xfrm>
            </p:grpSpPr>
            <p:sp>
              <p:nvSpPr>
                <p:cNvPr id="48207" name="Oval 286"/>
                <p:cNvSpPr>
                  <a:spLocks noChangeArrowheads="1"/>
                </p:cNvSpPr>
                <p:nvPr/>
              </p:nvSpPr>
              <p:spPr bwMode="auto">
                <a:xfrm>
                  <a:off x="4416" y="2400"/>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07" name="Group 287"/>
                <p:cNvGrpSpPr/>
                <p:nvPr/>
              </p:nvGrpSpPr>
              <p:grpSpPr bwMode="auto">
                <a:xfrm>
                  <a:off x="4432" y="2480"/>
                  <a:ext cx="256" cy="128"/>
                  <a:chOff x="4032" y="3552"/>
                  <a:chExt cx="384" cy="192"/>
                </a:xfrm>
              </p:grpSpPr>
              <p:sp>
                <p:nvSpPr>
                  <p:cNvPr id="48209" name="Line 288"/>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10" name="Line 289"/>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11" name="Line 290"/>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nvGrpSpPr>
              <p:cNvPr id="73800" name="Group 291"/>
              <p:cNvGrpSpPr/>
              <p:nvPr/>
            </p:nvGrpSpPr>
            <p:grpSpPr bwMode="auto">
              <a:xfrm>
                <a:off x="4416" y="3072"/>
                <a:ext cx="288" cy="288"/>
                <a:chOff x="4416" y="3072"/>
                <a:chExt cx="288" cy="288"/>
              </a:xfrm>
            </p:grpSpPr>
            <p:sp>
              <p:nvSpPr>
                <p:cNvPr id="48202" name="Oval 292"/>
                <p:cNvSpPr>
                  <a:spLocks noChangeArrowheads="1"/>
                </p:cNvSpPr>
                <p:nvPr/>
              </p:nvSpPr>
              <p:spPr bwMode="auto">
                <a:xfrm>
                  <a:off x="4416" y="3072"/>
                  <a:ext cx="288" cy="288"/>
                </a:xfrm>
                <a:prstGeom prst="ellipse">
                  <a:avLst/>
                </a:prstGeom>
                <a:solidFill>
                  <a:schemeClr val="accent2"/>
                </a:solidFill>
                <a:ln w="25400">
                  <a:solidFill>
                    <a:srgbClr val="CC3300"/>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3802" name="Group 293"/>
                <p:cNvGrpSpPr/>
                <p:nvPr/>
              </p:nvGrpSpPr>
              <p:grpSpPr bwMode="auto">
                <a:xfrm>
                  <a:off x="4432" y="3152"/>
                  <a:ext cx="256" cy="128"/>
                  <a:chOff x="4032" y="3552"/>
                  <a:chExt cx="384" cy="192"/>
                </a:xfrm>
              </p:grpSpPr>
              <p:sp>
                <p:nvSpPr>
                  <p:cNvPr id="48204" name="Line 294"/>
                  <p:cNvSpPr>
                    <a:spLocks noChangeShapeType="1"/>
                  </p:cNvSpPr>
                  <p:nvPr/>
                </p:nvSpPr>
                <p:spPr bwMode="auto">
                  <a:xfrm>
                    <a:off x="4032" y="3744"/>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05" name="Line 295"/>
                  <p:cNvSpPr>
                    <a:spLocks noChangeShapeType="1"/>
                  </p:cNvSpPr>
                  <p:nvPr/>
                </p:nvSpPr>
                <p:spPr bwMode="auto">
                  <a:xfrm>
                    <a:off x="4224" y="3552"/>
                    <a:ext cx="192" cy="0"/>
                  </a:xfrm>
                  <a:prstGeom prst="line">
                    <a:avLst/>
                  </a:prstGeom>
                  <a:noFill/>
                  <a:ln w="38100">
                    <a:solidFill>
                      <a:srgbClr val="CC3300"/>
                    </a:solidFill>
                    <a:miter lim="800000"/>
                  </a:ln>
                  <a:effectLst/>
                </p:spPr>
                <p:txBody>
                  <a:bodyPr wrap="none"/>
                  <a:lstStyle/>
                  <a:p>
                    <a:pPr>
                      <a:defRPr/>
                    </a:pPr>
                    <a:endParaRPr lang="en-US">
                      <a:cs typeface="+mn-cs"/>
                    </a:endParaRPr>
                  </a:p>
                </p:txBody>
              </p:sp>
              <p:sp>
                <p:nvSpPr>
                  <p:cNvPr id="48206" name="Line 296"/>
                  <p:cNvSpPr>
                    <a:spLocks noChangeShapeType="1"/>
                  </p:cNvSpPr>
                  <p:nvPr/>
                </p:nvSpPr>
                <p:spPr bwMode="auto">
                  <a:xfrm flipV="1">
                    <a:off x="4224" y="3552"/>
                    <a:ext cx="0" cy="192"/>
                  </a:xfrm>
                  <a:prstGeom prst="line">
                    <a:avLst/>
                  </a:prstGeom>
                  <a:noFill/>
                  <a:ln w="38100">
                    <a:solidFill>
                      <a:srgbClr val="CC3300"/>
                    </a:solidFill>
                    <a:miter lim="800000"/>
                  </a:ln>
                  <a:effectLst/>
                </p:spPr>
                <p:txBody>
                  <a:bodyPr wrap="none"/>
                  <a:lstStyle/>
                  <a:p>
                    <a:pPr>
                      <a:defRPr/>
                    </a:pPr>
                    <a:endParaRPr lang="en-US">
                      <a:cs typeface="+mn-cs"/>
                    </a:endParaRPr>
                  </a:p>
                </p:txBody>
              </p:sp>
            </p:grpSp>
          </p:grpSp>
        </p:grpSp>
      </p:grpSp>
      <p:sp>
        <p:nvSpPr>
          <p:cNvPr id="1295659" name="Text Box 299"/>
          <p:cNvSpPr txBox="1">
            <a:spLocks noChangeArrowheads="1"/>
          </p:cNvSpPr>
          <p:nvPr/>
        </p:nvSpPr>
        <p:spPr bwMode="auto">
          <a:xfrm>
            <a:off x="838200" y="4953000"/>
            <a:ext cx="3124200" cy="946150"/>
          </a:xfrm>
          <a:prstGeom prst="rect">
            <a:avLst/>
          </a:prstGeom>
          <a:noFill/>
          <a:ln>
            <a:noFill/>
          </a:ln>
          <a:effectLst/>
        </p:spPr>
        <p:txBody>
          <a:bodyPr>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b="0" i="0" smtClean="0">
                <a:solidFill>
                  <a:srgbClr val="FF0000"/>
                </a:solidFill>
                <a:latin typeface="Arial" charset="0"/>
                <a:cs typeface="+mn-cs"/>
              </a:rPr>
              <a:t>no cycles</a:t>
            </a:r>
          </a:p>
          <a:p>
            <a:pPr>
              <a:defRPr/>
            </a:pPr>
            <a:r>
              <a:rPr lang="en-US" sz="1800" b="0" i="0" smtClean="0">
                <a:solidFill>
                  <a:srgbClr val="FF0000"/>
                </a:solidFill>
                <a:latin typeface="Arial" charset="0"/>
                <a:cs typeface="+mn-cs"/>
              </a:rPr>
              <a:t> - links within the same layer</a:t>
            </a:r>
          </a:p>
          <a:p>
            <a:pPr>
              <a:defRPr/>
            </a:pPr>
            <a:r>
              <a:rPr lang="en-US" sz="1800" b="0" i="0" smtClean="0">
                <a:solidFill>
                  <a:srgbClr val="FF0000"/>
                </a:solidFill>
                <a:latin typeface="Arial" charset="0"/>
                <a:cs typeface="+mn-cs"/>
              </a:rPr>
              <a:t> - links to prior layers</a:t>
            </a:r>
          </a:p>
        </p:txBody>
      </p:sp>
      <p:sp>
        <p:nvSpPr>
          <p:cNvPr id="1295662" name="Text Box 302"/>
          <p:cNvSpPr txBox="1">
            <a:spLocks noChangeArrowheads="1"/>
          </p:cNvSpPr>
          <p:nvPr/>
        </p:nvSpPr>
        <p:spPr bwMode="auto">
          <a:xfrm>
            <a:off x="838200" y="5867400"/>
            <a:ext cx="2217738"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b="0" i="0" smtClean="0">
                <a:solidFill>
                  <a:srgbClr val="FF0000"/>
                </a:solidFill>
                <a:latin typeface="Arial" charset="0"/>
                <a:cs typeface="+mn-cs"/>
              </a:rPr>
              <a:t>no skipping layers</a:t>
            </a:r>
          </a:p>
        </p:txBody>
      </p:sp>
      <p:grpSp>
        <p:nvGrpSpPr>
          <p:cNvPr id="1295668" name="Group 308"/>
          <p:cNvGrpSpPr/>
          <p:nvPr/>
        </p:nvGrpSpPr>
        <p:grpSpPr bwMode="auto">
          <a:xfrm>
            <a:off x="4660900" y="3048000"/>
            <a:ext cx="3492500" cy="1524000"/>
            <a:chOff x="2936" y="1920"/>
            <a:chExt cx="2200" cy="960"/>
          </a:xfrm>
        </p:grpSpPr>
        <p:cxnSp>
          <p:nvCxnSpPr>
            <p:cNvPr id="48196" name="AutoShape 306"/>
            <p:cNvCxnSpPr>
              <a:cxnSpLocks noChangeShapeType="1"/>
              <a:stCxn id="48228" idx="6"/>
            </p:cNvCxnSpPr>
            <p:nvPr/>
          </p:nvCxnSpPr>
          <p:spPr bwMode="auto">
            <a:xfrm>
              <a:off x="3896" y="2640"/>
              <a:ext cx="1240" cy="240"/>
            </a:xfrm>
            <a:prstGeom prst="bentConnector3">
              <a:avLst>
                <a:gd name="adj1" fmla="val 27097"/>
              </a:avLst>
            </a:prstGeom>
            <a:noFill/>
            <a:ln w="38100">
              <a:solidFill>
                <a:srgbClr val="FF0000"/>
              </a:solidFill>
              <a:miter lim="800000"/>
              <a:tailEnd type="triangle" w="med" len="med"/>
            </a:ln>
            <a:effectLst/>
          </p:spPr>
        </p:cxnSp>
        <p:cxnSp>
          <p:nvCxnSpPr>
            <p:cNvPr id="48197" name="AutoShape 307"/>
            <p:cNvCxnSpPr>
              <a:cxnSpLocks noChangeShapeType="1"/>
              <a:stCxn id="48136" idx="3"/>
              <a:endCxn id="48207" idx="2"/>
            </p:cNvCxnSpPr>
            <p:nvPr/>
          </p:nvCxnSpPr>
          <p:spPr bwMode="auto">
            <a:xfrm>
              <a:off x="2936" y="1920"/>
              <a:ext cx="1472" cy="624"/>
            </a:xfrm>
            <a:prstGeom prst="bentConnector3">
              <a:avLst>
                <a:gd name="adj1" fmla="val 28259"/>
              </a:avLst>
            </a:prstGeom>
            <a:noFill/>
            <a:ln w="38100">
              <a:solidFill>
                <a:srgbClr val="FF0000"/>
              </a:solidFill>
              <a:miter lim="800000"/>
              <a:tailEnd type="triangle" w="med" len="med"/>
            </a:ln>
            <a:effectLst/>
          </p:spPr>
        </p:cxnSp>
      </p:grpSp>
      <p:sp>
        <p:nvSpPr>
          <p:cNvPr id="1295672" name="Text Box 312"/>
          <p:cNvSpPr txBox="1">
            <a:spLocks noChangeArrowheads="1"/>
          </p:cNvSpPr>
          <p:nvPr/>
        </p:nvSpPr>
        <p:spPr bwMode="auto">
          <a:xfrm>
            <a:off x="8077200" y="2438400"/>
            <a:ext cx="398463" cy="4000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r>
              <a:rPr lang="en-US" sz="2000" baseline="-25000" smtClean="0">
                <a:solidFill>
                  <a:srgbClr val="000000"/>
                </a:solidFill>
                <a:latin typeface="Palatino" charset="0"/>
                <a:cs typeface="+mn-cs"/>
              </a:rPr>
              <a:t>k</a:t>
            </a:r>
          </a:p>
        </p:txBody>
      </p:sp>
      <p:cxnSp>
        <p:nvCxnSpPr>
          <p:cNvPr id="1295676" name="AutoShape 316"/>
          <p:cNvCxnSpPr>
            <a:cxnSpLocks noChangeShapeType="1"/>
            <a:stCxn id="48139" idx="3"/>
            <a:endCxn id="48223" idx="2"/>
          </p:cNvCxnSpPr>
          <p:nvPr/>
        </p:nvCxnSpPr>
        <p:spPr bwMode="auto">
          <a:xfrm>
            <a:off x="4660900" y="4876800"/>
            <a:ext cx="1041400" cy="76200"/>
          </a:xfrm>
          <a:prstGeom prst="straightConnector1">
            <a:avLst/>
          </a:prstGeom>
          <a:noFill/>
          <a:ln w="25400">
            <a:solidFill>
              <a:srgbClr val="CC3300"/>
            </a:solidFill>
            <a:miter lim="800000"/>
            <a:tailEnd type="triangle" w="med" len="sm"/>
          </a:ln>
          <a:effectLst/>
        </p:spPr>
      </p:cxnSp>
      <p:cxnSp>
        <p:nvCxnSpPr>
          <p:cNvPr id="1295677" name="AutoShape 317"/>
          <p:cNvCxnSpPr>
            <a:cxnSpLocks noChangeShapeType="1"/>
            <a:stCxn id="48223" idx="6"/>
            <a:endCxn id="48202" idx="2"/>
          </p:cNvCxnSpPr>
          <p:nvPr/>
        </p:nvCxnSpPr>
        <p:spPr bwMode="auto">
          <a:xfrm>
            <a:off x="6184900" y="4953000"/>
            <a:ext cx="812800" cy="152400"/>
          </a:xfrm>
          <a:prstGeom prst="straightConnector1">
            <a:avLst/>
          </a:prstGeom>
          <a:noFill/>
          <a:ln w="25400">
            <a:solidFill>
              <a:srgbClr val="CC3300"/>
            </a:solidFill>
            <a:miter lim="800000"/>
            <a:tailEnd type="triangle" w="med" len="sm"/>
          </a:ln>
          <a:effectLst/>
        </p:spPr>
      </p:cxnSp>
      <p:grpSp>
        <p:nvGrpSpPr>
          <p:cNvPr id="1295664" name="Group 304"/>
          <p:cNvGrpSpPr/>
          <p:nvPr/>
        </p:nvGrpSpPr>
        <p:grpSpPr bwMode="auto">
          <a:xfrm>
            <a:off x="5702300" y="4191000"/>
            <a:ext cx="1778000" cy="1524000"/>
            <a:chOff x="3592" y="2640"/>
            <a:chExt cx="1120" cy="960"/>
          </a:xfrm>
        </p:grpSpPr>
        <p:cxnSp>
          <p:nvCxnSpPr>
            <p:cNvPr id="48194" name="AutoShape 301"/>
            <p:cNvCxnSpPr>
              <a:cxnSpLocks noChangeShapeType="1"/>
              <a:stCxn id="48202" idx="6"/>
              <a:endCxn id="48228" idx="2"/>
            </p:cNvCxnSpPr>
            <p:nvPr/>
          </p:nvCxnSpPr>
          <p:spPr bwMode="auto">
            <a:xfrm flipH="1" flipV="1">
              <a:off x="3592" y="2640"/>
              <a:ext cx="1120" cy="576"/>
            </a:xfrm>
            <a:prstGeom prst="curvedConnector5">
              <a:avLst>
                <a:gd name="adj1" fmla="val -12144"/>
                <a:gd name="adj2" fmla="val 50000"/>
                <a:gd name="adj3" fmla="val 112144"/>
              </a:avLst>
            </a:prstGeom>
            <a:noFill/>
            <a:ln w="38100">
              <a:solidFill>
                <a:srgbClr val="FF0000"/>
              </a:solidFill>
              <a:miter lim="800000"/>
              <a:tailEnd type="triangle" w="med" len="med"/>
            </a:ln>
            <a:effectLst/>
          </p:spPr>
        </p:cxnSp>
        <p:cxnSp>
          <p:nvCxnSpPr>
            <p:cNvPr id="48195" name="AutoShape 303"/>
            <p:cNvCxnSpPr>
              <a:cxnSpLocks noChangeShapeType="1"/>
              <a:stCxn id="48218" idx="6"/>
              <a:endCxn id="48223" idx="2"/>
            </p:cNvCxnSpPr>
            <p:nvPr/>
          </p:nvCxnSpPr>
          <p:spPr bwMode="auto">
            <a:xfrm flipH="1" flipV="1">
              <a:off x="3592" y="3120"/>
              <a:ext cx="304" cy="480"/>
            </a:xfrm>
            <a:prstGeom prst="curvedConnector5">
              <a:avLst>
                <a:gd name="adj1" fmla="val -44736"/>
                <a:gd name="adj2" fmla="val 50000"/>
                <a:gd name="adj3" fmla="val 144736"/>
              </a:avLst>
            </a:prstGeom>
            <a:noFill/>
            <a:ln w="38100">
              <a:solidFill>
                <a:srgbClr val="FF0000"/>
              </a:solidFill>
              <a:miter lim="800000"/>
              <a:tailEnd type="triangle" w="med" len="med"/>
            </a:ln>
            <a:effectLst/>
          </p:spPr>
        </p:cxn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499"/>
                                          </p:stCondLst>
                                        </p:cTn>
                                        <p:tgtEl>
                                          <p:spTgt spid="129561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500"/>
                                  </p:stCondLst>
                                  <p:childTnLst>
                                    <p:set>
                                      <p:cBhvr>
                                        <p:cTn id="9" dur="1" fill="hold">
                                          <p:stCondLst>
                                            <p:cond delay="499"/>
                                          </p:stCondLst>
                                        </p:cTn>
                                        <p:tgtEl>
                                          <p:spTgt spid="12956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295454"/>
                                        </p:tgtEl>
                                        <p:attrNameLst>
                                          <p:attrName>style.visibility</p:attrName>
                                        </p:attrNameLst>
                                      </p:cBhvr>
                                      <p:to>
                                        <p:strVal val="visible"/>
                                      </p:to>
                                    </p:set>
                                  </p:childTnLst>
                                </p:cTn>
                              </p:par>
                            </p:childTnLst>
                          </p:cTn>
                        </p:par>
                        <p:par>
                          <p:cTn id="14" fill="hold">
                            <p:stCondLst>
                              <p:cond delay="500"/>
                            </p:stCondLst>
                            <p:childTnLst>
                              <p:par>
                                <p:cTn id="15" presetID="17" presetClass="entr" presetSubtype="10" fill="hold" nodeType="afterEffect">
                                  <p:stCondLst>
                                    <p:cond delay="500"/>
                                  </p:stCondLst>
                                  <p:childTnLst>
                                    <p:set>
                                      <p:cBhvr>
                                        <p:cTn id="16" dur="1" fill="hold">
                                          <p:stCondLst>
                                            <p:cond delay="0"/>
                                          </p:stCondLst>
                                        </p:cTn>
                                        <p:tgtEl>
                                          <p:spTgt spid="1295676"/>
                                        </p:tgtEl>
                                        <p:attrNameLst>
                                          <p:attrName>style.visibility</p:attrName>
                                        </p:attrNameLst>
                                      </p:cBhvr>
                                      <p:to>
                                        <p:strVal val="visible"/>
                                      </p:to>
                                    </p:set>
                                    <p:anim calcmode="lin" valueType="num">
                                      <p:cBhvr>
                                        <p:cTn id="17" dur="500" fill="hold"/>
                                        <p:tgtEl>
                                          <p:spTgt spid="1295676"/>
                                        </p:tgtEl>
                                        <p:attrNameLst>
                                          <p:attrName>ppt_w</p:attrName>
                                        </p:attrNameLst>
                                      </p:cBhvr>
                                      <p:tavLst>
                                        <p:tav tm="0">
                                          <p:val>
                                            <p:fltVal val="0"/>
                                          </p:val>
                                        </p:tav>
                                        <p:tav tm="100000">
                                          <p:val>
                                            <p:strVal val="#ppt_w"/>
                                          </p:val>
                                        </p:tav>
                                      </p:tavLst>
                                    </p:anim>
                                    <p:anim calcmode="lin" valueType="num">
                                      <p:cBhvr>
                                        <p:cTn id="18" dur="500" fill="hold"/>
                                        <p:tgtEl>
                                          <p:spTgt spid="1295676"/>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500"/>
                                  </p:stCondLst>
                                  <p:childTnLst>
                                    <p:set>
                                      <p:cBhvr>
                                        <p:cTn id="21" dur="1" fill="hold">
                                          <p:stCondLst>
                                            <p:cond delay="0"/>
                                          </p:stCondLst>
                                        </p:cTn>
                                        <p:tgtEl>
                                          <p:spTgt spid="1295677"/>
                                        </p:tgtEl>
                                        <p:attrNameLst>
                                          <p:attrName>style.visibility</p:attrName>
                                        </p:attrNameLst>
                                      </p:cBhvr>
                                      <p:to>
                                        <p:strVal val="visible"/>
                                      </p:to>
                                    </p:set>
                                    <p:anim calcmode="lin" valueType="num">
                                      <p:cBhvr>
                                        <p:cTn id="22" dur="500" fill="hold"/>
                                        <p:tgtEl>
                                          <p:spTgt spid="1295677"/>
                                        </p:tgtEl>
                                        <p:attrNameLst>
                                          <p:attrName>ppt_w</p:attrName>
                                        </p:attrNameLst>
                                      </p:cBhvr>
                                      <p:tavLst>
                                        <p:tav tm="0">
                                          <p:val>
                                            <p:fltVal val="0"/>
                                          </p:val>
                                        </p:tav>
                                        <p:tav tm="100000">
                                          <p:val>
                                            <p:strVal val="#ppt_w"/>
                                          </p:val>
                                        </p:tav>
                                      </p:tavLst>
                                    </p:anim>
                                    <p:anim calcmode="lin" valueType="num">
                                      <p:cBhvr>
                                        <p:cTn id="23" dur="500" fill="hold"/>
                                        <p:tgtEl>
                                          <p:spTgt spid="1295677"/>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29565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nodeType="afterEffect">
                                  <p:stCondLst>
                                    <p:cond delay="500"/>
                                  </p:stCondLst>
                                  <p:childTnLst>
                                    <p:set>
                                      <p:cBhvr>
                                        <p:cTn id="30" dur="1" fill="hold">
                                          <p:stCondLst>
                                            <p:cond delay="499"/>
                                          </p:stCondLst>
                                        </p:cTn>
                                        <p:tgtEl>
                                          <p:spTgt spid="1295664"/>
                                        </p:tgtEl>
                                        <p:attrNameLst>
                                          <p:attrName>style.visibility</p:attrName>
                                        </p:attrNameLst>
                                      </p:cBhvr>
                                      <p:to>
                                        <p:strVal val="visible"/>
                                      </p:to>
                                    </p:set>
                                  </p:childTnLst>
                                  <p:subTnLst>
                                    <p:set>
                                      <p:cBhvr override="childStyle">
                                        <p:cTn dur="1" fill="hold" display="0" masterRel="nextClick" afterEffect="1"/>
                                        <p:tgtEl>
                                          <p:spTgt spid="129566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95662"/>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nodeType="afterEffect">
                                  <p:stCondLst>
                                    <p:cond delay="500"/>
                                  </p:stCondLst>
                                  <p:childTnLst>
                                    <p:set>
                                      <p:cBhvr>
                                        <p:cTn id="37" dur="1" fill="hold">
                                          <p:stCondLst>
                                            <p:cond delay="499"/>
                                          </p:stCondLst>
                                        </p:cTn>
                                        <p:tgtEl>
                                          <p:spTgt spid="1295668"/>
                                        </p:tgtEl>
                                        <p:attrNameLst>
                                          <p:attrName>style.visibility</p:attrName>
                                        </p:attrNameLst>
                                      </p:cBhvr>
                                      <p:to>
                                        <p:strVal val="visible"/>
                                      </p:to>
                                    </p:set>
                                  </p:childTnLst>
                                  <p:subTnLst>
                                    <p:set>
                                      <p:cBhvr override="childStyle">
                                        <p:cTn dur="1" fill="hold" display="0" masterRel="nextClick" afterEffect="1"/>
                                        <p:tgtEl>
                                          <p:spTgt spid="129566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5454" grpId="0" autoUpdateAnimBg="0"/>
      <p:bldP spid="1295659" grpId="0" autoUpdateAnimBg="0"/>
      <p:bldP spid="1295662"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Beyond </a:t>
            </a:r>
            <a:r>
              <a:rPr lang="en-US" err="1">
                <a:latin typeface="Calibri" pitchFamily="34" charset="0"/>
              </a:rPr>
              <a:t>Perceptrons</a:t>
            </a:r>
            <a:endParaRPr lang="en-US">
              <a:latin typeface="Calibri" pitchFamily="34" charset="0"/>
            </a:endParaRPr>
          </a:p>
        </p:txBody>
      </p:sp>
      <p:sp>
        <p:nvSpPr>
          <p:cNvPr id="1289219" name="Rectangle 3"/>
          <p:cNvSpPr>
            <a:spLocks noGrp="1" noChangeArrowheads="1"/>
          </p:cNvSpPr>
          <p:nvPr>
            <p:ph idx="1"/>
          </p:nvPr>
        </p:nvSpPr>
        <p:spPr>
          <a:xfrm>
            <a:off x="838200" y="1371600"/>
            <a:ext cx="7620000" cy="4953000"/>
          </a:xfrm>
        </p:spPr>
        <p:txBody>
          <a:bodyPr/>
          <a:lstStyle/>
          <a:p>
            <a:pPr eaLnBrk="1" hangingPunct="1">
              <a:lnSpc>
                <a:spcPct val="80000"/>
              </a:lnSpc>
            </a:pPr>
            <a:r>
              <a:rPr lang="en-US" sz="2800">
                <a:solidFill>
                  <a:srgbClr val="000000"/>
                </a:solidFill>
                <a:latin typeface="Calibri" pitchFamily="34" charset="0"/>
              </a:rPr>
              <a:t>NN's with </a:t>
            </a:r>
            <a:r>
              <a:rPr lang="en-US" sz="2800">
                <a:solidFill>
                  <a:schemeClr val="hlink"/>
                </a:solidFill>
                <a:latin typeface="Calibri" pitchFamily="34" charset="0"/>
              </a:rPr>
              <a:t>one hidden layer</a:t>
            </a:r>
            <a:r>
              <a:rPr lang="en-US" sz="2800">
                <a:solidFill>
                  <a:srgbClr val="000000"/>
                </a:solidFill>
                <a:latin typeface="Calibri" pitchFamily="34" charset="0"/>
              </a:rPr>
              <a:t> of a sufficient </a:t>
            </a:r>
            <a:r>
              <a:rPr lang="en-US" sz="2800" smtClean="0">
                <a:solidFill>
                  <a:srgbClr val="000000"/>
                </a:solidFill>
                <a:latin typeface="Calibri" pitchFamily="34" charset="0"/>
              </a:rPr>
              <a:t>number of </a:t>
            </a:r>
            <a:r>
              <a:rPr lang="en-US" sz="2800">
                <a:solidFill>
                  <a:srgbClr val="000000"/>
                </a:solidFill>
                <a:latin typeface="Calibri" pitchFamily="34" charset="0"/>
              </a:rPr>
              <a:t>units, can compute functions associated with convex classification regions in input </a:t>
            </a:r>
            <a:r>
              <a:rPr lang="en-US" sz="2800" smtClean="0">
                <a:solidFill>
                  <a:srgbClr val="000000"/>
                </a:solidFill>
                <a:latin typeface="Calibri" pitchFamily="34" charset="0"/>
              </a:rPr>
              <a:t>space</a:t>
            </a:r>
          </a:p>
          <a:p>
            <a:pPr lvl="1" eaLnBrk="1" hangingPunct="1">
              <a:lnSpc>
                <a:spcPct val="80000"/>
              </a:lnSpc>
            </a:pPr>
            <a:r>
              <a:rPr lang="en-US" sz="2400" smtClean="0">
                <a:solidFill>
                  <a:srgbClr val="000000"/>
                </a:solidFill>
                <a:latin typeface="Calibri" pitchFamily="34" charset="0"/>
              </a:rPr>
              <a:t>And can </a:t>
            </a:r>
            <a:r>
              <a:rPr lang="en-US" sz="2400" i="1" smtClean="0">
                <a:solidFill>
                  <a:srgbClr val="000000"/>
                </a:solidFill>
                <a:latin typeface="Calibri" pitchFamily="34" charset="0"/>
              </a:rPr>
              <a:t>approximate</a:t>
            </a:r>
            <a:r>
              <a:rPr lang="en-US" sz="2400" smtClean="0">
                <a:solidFill>
                  <a:srgbClr val="000000"/>
                </a:solidFill>
                <a:latin typeface="Calibri" pitchFamily="34" charset="0"/>
              </a:rPr>
              <a:t> any continuous function</a:t>
            </a:r>
            <a:endParaRPr lang="en-US" sz="2400">
              <a:solidFill>
                <a:srgbClr val="000000"/>
              </a:solidFill>
              <a:latin typeface="Calibri" pitchFamily="34" charset="0"/>
            </a:endParaRPr>
          </a:p>
          <a:p>
            <a:pPr eaLnBrk="1" hangingPunct="1">
              <a:lnSpc>
                <a:spcPct val="80000"/>
              </a:lnSpc>
              <a:buFont typeface="Arial" charset="0"/>
              <a:buNone/>
            </a:pPr>
            <a:endParaRPr lang="en-US" sz="2800">
              <a:solidFill>
                <a:srgbClr val="000000"/>
              </a:solidFill>
              <a:latin typeface="Calibri" pitchFamily="34" charset="0"/>
            </a:endParaRPr>
          </a:p>
          <a:p>
            <a:pPr eaLnBrk="1" hangingPunct="1">
              <a:lnSpc>
                <a:spcPct val="80000"/>
              </a:lnSpc>
            </a:pPr>
            <a:r>
              <a:rPr lang="en-US" sz="2800">
                <a:solidFill>
                  <a:srgbClr val="000000"/>
                </a:solidFill>
                <a:latin typeface="Calibri" pitchFamily="34" charset="0"/>
              </a:rPr>
              <a:t>NN's with </a:t>
            </a:r>
            <a:r>
              <a:rPr lang="en-US" sz="2800">
                <a:solidFill>
                  <a:schemeClr val="hlink"/>
                </a:solidFill>
                <a:latin typeface="Calibri" pitchFamily="34" charset="0"/>
              </a:rPr>
              <a:t>two hidden layers</a:t>
            </a:r>
            <a:r>
              <a:rPr lang="en-US" sz="2800">
                <a:solidFill>
                  <a:srgbClr val="000000"/>
                </a:solidFill>
                <a:latin typeface="Calibri" pitchFamily="34" charset="0"/>
              </a:rPr>
              <a:t> are universal computing devices, although the complexity</a:t>
            </a:r>
            <a:br>
              <a:rPr lang="en-US" sz="2800">
                <a:solidFill>
                  <a:srgbClr val="000000"/>
                </a:solidFill>
                <a:latin typeface="Calibri" pitchFamily="34" charset="0"/>
              </a:rPr>
            </a:br>
            <a:r>
              <a:rPr lang="en-US" sz="2800">
                <a:solidFill>
                  <a:srgbClr val="000000"/>
                </a:solidFill>
                <a:latin typeface="Calibri" pitchFamily="34" charset="0"/>
              </a:rPr>
              <a:t>of the function is limited by the number of units</a:t>
            </a:r>
          </a:p>
          <a:p>
            <a:pPr lvl="1" eaLnBrk="1" hangingPunct="1">
              <a:lnSpc>
                <a:spcPct val="80000"/>
              </a:lnSpc>
            </a:pPr>
            <a:r>
              <a:rPr lang="en-US" b="1">
                <a:solidFill>
                  <a:srgbClr val="000000"/>
                </a:solidFill>
                <a:latin typeface="Calibri" pitchFamily="34" charset="0"/>
              </a:rPr>
              <a:t>If too few</a:t>
            </a:r>
            <a:r>
              <a:rPr lang="en-US">
                <a:solidFill>
                  <a:srgbClr val="000000"/>
                </a:solidFill>
                <a:latin typeface="Calibri" pitchFamily="34" charset="0"/>
              </a:rPr>
              <a:t>, the network will be unable to represent the function</a:t>
            </a:r>
          </a:p>
          <a:p>
            <a:pPr lvl="1" eaLnBrk="1" hangingPunct="1">
              <a:lnSpc>
                <a:spcPct val="80000"/>
              </a:lnSpc>
            </a:pPr>
            <a:r>
              <a:rPr lang="en-US" b="1">
                <a:solidFill>
                  <a:srgbClr val="000000"/>
                </a:solidFill>
                <a:latin typeface="Calibri" pitchFamily="34" charset="0"/>
              </a:rPr>
              <a:t>If too many</a:t>
            </a:r>
            <a:r>
              <a:rPr lang="en-US">
                <a:solidFill>
                  <a:srgbClr val="000000"/>
                </a:solidFill>
                <a:latin typeface="Calibri" pitchFamily="34" charset="0"/>
              </a:rPr>
              <a:t>, the network can memorize examples and is subject to </a:t>
            </a:r>
            <a:r>
              <a:rPr lang="ja-JP" altLang="en-US">
                <a:solidFill>
                  <a:srgbClr val="000000"/>
                </a:solidFill>
                <a:latin typeface="Calibri" pitchFamily="34" charset="0"/>
              </a:rPr>
              <a:t>“</a:t>
            </a:r>
            <a:r>
              <a:rPr lang="en-US" altLang="ja-JP" err="1">
                <a:solidFill>
                  <a:srgbClr val="000000"/>
                </a:solidFill>
                <a:latin typeface="Calibri" pitchFamily="34" charset="0"/>
              </a:rPr>
              <a:t>overfitting</a:t>
            </a:r>
            <a:r>
              <a:rPr lang="ja-JP" altLang="en-US">
                <a:solidFill>
                  <a:srgbClr val="000000"/>
                </a:solidFill>
                <a:latin typeface="Calibri" pitchFamily="34" charset="0"/>
              </a:rPr>
              <a:t>”</a:t>
            </a:r>
            <a:endParaRPr lang="en-US">
              <a:solidFill>
                <a:srgbClr val="000000"/>
              </a:solidFill>
              <a:latin typeface="Calibr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921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2892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28921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28921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28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9219" grpId="0" build="p" bldLvl="2"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p:nvPr/>
        </p:nvGrpSpPr>
        <p:grpSpPr bwMode="auto">
          <a:xfrm>
            <a:off x="393700" y="309158"/>
            <a:ext cx="8445500" cy="5943600"/>
            <a:chOff x="340" y="754"/>
            <a:chExt cx="5080" cy="3357"/>
          </a:xfrm>
        </p:grpSpPr>
        <p:pic>
          <p:nvPicPr>
            <p:cNvPr id="4" name="Picture 5"/>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40" y="2478"/>
              <a:ext cx="5080" cy="163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0" y="754"/>
              <a:ext cx="4896" cy="18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gr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7" name="Rectangle 3"/>
          <p:cNvSpPr>
            <a:spLocks noGrp="1" noChangeArrowheads="1"/>
          </p:cNvSpPr>
          <p:nvPr>
            <p:ph type="title"/>
          </p:nvPr>
        </p:nvSpPr>
        <p:spPr/>
        <p:txBody>
          <a:bodyPr/>
          <a:lstStyle/>
          <a:p>
            <a:pPr eaLnBrk="1" hangingPunct="1"/>
            <a:r>
              <a:rPr lang="en-US">
                <a:latin typeface="Calibri" pitchFamily="34" charset="0"/>
              </a:rPr>
              <a:t>XOR Example</a:t>
            </a:r>
          </a:p>
        </p:txBody>
      </p:sp>
      <p:sp>
        <p:nvSpPr>
          <p:cNvPr id="1369092" name="Rectangle 4"/>
          <p:cNvSpPr>
            <a:spLocks noGrp="1" noChangeArrowheads="1"/>
          </p:cNvSpPr>
          <p:nvPr>
            <p:ph idx="1"/>
          </p:nvPr>
        </p:nvSpPr>
        <p:spPr>
          <a:xfrm>
            <a:off x="838200" y="1600200"/>
            <a:ext cx="5638800" cy="2133600"/>
          </a:xfrm>
        </p:spPr>
        <p:txBody>
          <a:bodyPr rtlCol="0">
            <a:noAutofit/>
          </a:bodyPr>
          <a:lstStyle/>
          <a:p>
            <a:pPr marL="0" indent="0" eaLnBrk="1" hangingPunct="1">
              <a:spcAft>
                <a:spcPts val="0"/>
              </a:spcAft>
              <a:buNone/>
              <a:defRPr/>
            </a:pPr>
            <a:r>
              <a:rPr lang="en-US" sz="2800" smtClean="0">
                <a:ea typeface="+mn-ea"/>
                <a:cs typeface="+mn-cs"/>
              </a:rPr>
              <a:t>XOR  2-Layer Feed-Forward Network</a:t>
            </a:r>
          </a:p>
          <a:p>
            <a:pPr lvl="1" eaLnBrk="1" hangingPunct="1">
              <a:spcAft>
                <a:spcPts val="0"/>
              </a:spcAft>
              <a:buFont typeface="Arial" pitchFamily="34" charset="0"/>
              <a:buChar char="–"/>
              <a:defRPr/>
            </a:pPr>
            <a:r>
              <a:rPr lang="en-US" sz="2400" smtClean="0">
                <a:ea typeface="+mn-ea"/>
              </a:rPr>
              <a:t>inputs are 0 or 1</a:t>
            </a:r>
          </a:p>
          <a:p>
            <a:pPr lvl="1" eaLnBrk="1" hangingPunct="1">
              <a:spcAft>
                <a:spcPts val="0"/>
              </a:spcAft>
              <a:buFont typeface="Arial" pitchFamily="34" charset="0"/>
              <a:buChar char="–"/>
              <a:defRPr/>
            </a:pPr>
            <a:r>
              <a:rPr lang="en-US" sz="2400" smtClean="0">
                <a:ea typeface="+mn-ea"/>
              </a:rPr>
              <a:t>output is 1 when</a:t>
            </a:r>
            <a:br>
              <a:rPr lang="en-US" sz="2400" smtClean="0">
                <a:ea typeface="+mn-ea"/>
              </a:rPr>
            </a:br>
            <a:r>
              <a:rPr lang="en-US" sz="2400" b="1" i="1" smtClean="0">
                <a:latin typeface="Palatino" pitchFamily="18" charset="0"/>
                <a:ea typeface="+mn-ea"/>
              </a:rPr>
              <a:t>I</a:t>
            </a:r>
            <a:r>
              <a:rPr lang="en-US" sz="2400" b="1" i="1" baseline="-25000" smtClean="0">
                <a:latin typeface="Palatino" pitchFamily="18" charset="0"/>
                <a:ea typeface="+mn-ea"/>
              </a:rPr>
              <a:t>1</a:t>
            </a:r>
            <a:r>
              <a:rPr lang="en-US" sz="2400" smtClean="0">
                <a:ea typeface="+mn-ea"/>
              </a:rPr>
              <a:t> is 1 and </a:t>
            </a:r>
            <a:r>
              <a:rPr lang="en-US" sz="2400" b="1" i="1" smtClean="0">
                <a:latin typeface="Palatino" pitchFamily="18" charset="0"/>
                <a:ea typeface="+mn-ea"/>
              </a:rPr>
              <a:t>I</a:t>
            </a:r>
            <a:r>
              <a:rPr lang="en-US" sz="2400" b="1" i="1" baseline="-25000" smtClean="0">
                <a:latin typeface="Palatino" pitchFamily="18" charset="0"/>
                <a:ea typeface="+mn-ea"/>
              </a:rPr>
              <a:t>2</a:t>
            </a:r>
            <a:r>
              <a:rPr lang="en-US" sz="2400" smtClean="0">
                <a:ea typeface="+mn-ea"/>
              </a:rPr>
              <a:t> is 0, </a:t>
            </a:r>
            <a:r>
              <a:rPr lang="en-US" sz="2400" smtClean="0">
                <a:solidFill>
                  <a:srgbClr val="CC3300"/>
                </a:solidFill>
                <a:ea typeface="+mn-ea"/>
              </a:rPr>
              <a:t>or</a:t>
            </a:r>
            <a:r>
              <a:rPr lang="en-US" sz="2400" smtClean="0">
                <a:ea typeface="+mn-ea"/>
              </a:rPr>
              <a:t/>
            </a:r>
            <a:br>
              <a:rPr lang="en-US" sz="2400" smtClean="0">
                <a:ea typeface="+mn-ea"/>
              </a:rPr>
            </a:br>
            <a:r>
              <a:rPr lang="en-US" sz="2400" b="1" i="1" smtClean="0">
                <a:latin typeface="Palatino" pitchFamily="18" charset="0"/>
                <a:ea typeface="+mn-ea"/>
              </a:rPr>
              <a:t>I</a:t>
            </a:r>
            <a:r>
              <a:rPr lang="en-US" sz="2400" b="1" i="1" baseline="-25000" smtClean="0">
                <a:latin typeface="Palatino" pitchFamily="18" charset="0"/>
                <a:ea typeface="+mn-ea"/>
              </a:rPr>
              <a:t>1</a:t>
            </a:r>
            <a:r>
              <a:rPr lang="en-US" sz="2400" smtClean="0">
                <a:ea typeface="+mn-ea"/>
              </a:rPr>
              <a:t> is 0 and </a:t>
            </a:r>
            <a:r>
              <a:rPr lang="en-US" sz="2400" b="1" i="1" smtClean="0">
                <a:latin typeface="Palatino" pitchFamily="18" charset="0"/>
                <a:ea typeface="+mn-ea"/>
              </a:rPr>
              <a:t>I</a:t>
            </a:r>
            <a:r>
              <a:rPr lang="en-US" sz="2400" b="1" i="1" baseline="-25000" smtClean="0">
                <a:latin typeface="Palatino" pitchFamily="18" charset="0"/>
                <a:ea typeface="+mn-ea"/>
              </a:rPr>
              <a:t>2</a:t>
            </a:r>
            <a:r>
              <a:rPr lang="en-US" sz="2400" smtClean="0">
                <a:ea typeface="+mn-ea"/>
              </a:rPr>
              <a:t> is 1</a:t>
            </a:r>
          </a:p>
        </p:txBody>
      </p:sp>
      <p:sp>
        <p:nvSpPr>
          <p:cNvPr id="1369093" name="Rectangle 5"/>
          <p:cNvSpPr>
            <a:spLocks noChangeArrowheads="1"/>
          </p:cNvSpPr>
          <p:nvPr/>
        </p:nvSpPr>
        <p:spPr bwMode="auto">
          <a:xfrm>
            <a:off x="838200" y="3962400"/>
            <a:ext cx="4343400" cy="1143000"/>
          </a:xfrm>
          <a:prstGeom prst="rect">
            <a:avLst/>
          </a:prstGeom>
          <a:noFill/>
          <a:ln>
            <a:noFill/>
          </a:ln>
          <a:effectLst/>
        </p:spPr>
        <p:txBody>
          <a:bodyPr/>
          <a:lstStyle/>
          <a:p>
            <a:pPr>
              <a:spcBef>
                <a:spcPct val="20000"/>
              </a:spcBef>
              <a:buClr>
                <a:schemeClr val="tx1"/>
              </a:buClr>
              <a:buSzPct val="75000"/>
              <a:defRPr/>
            </a:pPr>
            <a:r>
              <a:rPr lang="en-US">
                <a:solidFill>
                  <a:srgbClr val="000000"/>
                </a:solidFill>
                <a:latin typeface="Arial" charset="0"/>
                <a:cs typeface="+mn-cs"/>
              </a:rPr>
              <a:t>Each unit in hidden layer</a:t>
            </a:r>
            <a:br>
              <a:rPr lang="en-US">
                <a:solidFill>
                  <a:srgbClr val="000000"/>
                </a:solidFill>
                <a:latin typeface="Arial" charset="0"/>
                <a:cs typeface="+mn-cs"/>
              </a:rPr>
            </a:br>
            <a:r>
              <a:rPr lang="en-US">
                <a:solidFill>
                  <a:srgbClr val="000000"/>
                </a:solidFill>
                <a:latin typeface="Arial" charset="0"/>
                <a:cs typeface="+mn-cs"/>
              </a:rPr>
              <a:t>acts like a Perceptron</a:t>
            </a:r>
            <a:br>
              <a:rPr lang="en-US">
                <a:solidFill>
                  <a:srgbClr val="000000"/>
                </a:solidFill>
                <a:latin typeface="Arial" charset="0"/>
                <a:cs typeface="+mn-cs"/>
              </a:rPr>
            </a:br>
            <a:r>
              <a:rPr lang="en-US">
                <a:solidFill>
                  <a:srgbClr val="000000"/>
                </a:solidFill>
                <a:latin typeface="Arial" charset="0"/>
                <a:cs typeface="+mn-cs"/>
              </a:rPr>
              <a:t>learning a </a:t>
            </a:r>
            <a:r>
              <a:rPr lang="en-US" smtClean="0">
                <a:solidFill>
                  <a:srgbClr val="000000"/>
                </a:solidFill>
                <a:latin typeface="Arial" charset="0"/>
                <a:cs typeface="+mn-cs"/>
              </a:rPr>
              <a:t>decision </a:t>
            </a:r>
            <a:r>
              <a:rPr lang="en-US">
                <a:solidFill>
                  <a:srgbClr val="000000"/>
                </a:solidFill>
                <a:latin typeface="Arial" charset="0"/>
                <a:cs typeface="+mn-cs"/>
              </a:rPr>
              <a:t>line</a:t>
            </a:r>
          </a:p>
        </p:txBody>
      </p:sp>
      <p:grpSp>
        <p:nvGrpSpPr>
          <p:cNvPr id="1369180" name="Group 92"/>
          <p:cNvGrpSpPr/>
          <p:nvPr/>
        </p:nvGrpSpPr>
        <p:grpSpPr bwMode="auto">
          <a:xfrm>
            <a:off x="5943600" y="4419600"/>
            <a:ext cx="2193925" cy="2225675"/>
            <a:chOff x="3744" y="2784"/>
            <a:chExt cx="1382" cy="1402"/>
          </a:xfrm>
        </p:grpSpPr>
        <p:grpSp>
          <p:nvGrpSpPr>
            <p:cNvPr id="75839" name="Group 6"/>
            <p:cNvGrpSpPr/>
            <p:nvPr/>
          </p:nvGrpSpPr>
          <p:grpSpPr bwMode="auto">
            <a:xfrm>
              <a:off x="3744" y="2784"/>
              <a:ext cx="1382" cy="1402"/>
              <a:chOff x="3744" y="2688"/>
              <a:chExt cx="1382" cy="1402"/>
            </a:xfrm>
          </p:grpSpPr>
          <p:sp>
            <p:nvSpPr>
              <p:cNvPr id="49222" name="Line 7"/>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9223" name="Line 8"/>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49224" name="Line 9"/>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9225" name="Line 10"/>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9226" name="Text Box 11"/>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9227" name="Text Box 12"/>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9228" name="Text Box 13"/>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49229" name="Text Box 14"/>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49230" name="Text Box 15"/>
              <p:cNvSpPr txBox="1">
                <a:spLocks noChangeArrowheads="1"/>
              </p:cNvSpPr>
              <p:nvPr/>
            </p:nvSpPr>
            <p:spPr bwMode="auto">
              <a:xfrm>
                <a:off x="3888" y="2688"/>
                <a:ext cx="230"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1</a:t>
                </a:r>
              </a:p>
            </p:txBody>
          </p:sp>
          <p:sp>
            <p:nvSpPr>
              <p:cNvPr id="49231" name="Text Box 16"/>
              <p:cNvSpPr txBox="1">
                <a:spLocks noChangeArrowheads="1"/>
              </p:cNvSpPr>
              <p:nvPr/>
            </p:nvSpPr>
            <p:spPr bwMode="auto">
              <a:xfrm>
                <a:off x="4896" y="3600"/>
                <a:ext cx="230"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2</a:t>
                </a:r>
              </a:p>
            </p:txBody>
          </p:sp>
          <p:sp>
            <p:nvSpPr>
              <p:cNvPr id="49232" name="Line 17"/>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49233" name="Line 18"/>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grpSp>
          <p:nvGrpSpPr>
            <p:cNvPr id="75840" name="Group 91"/>
            <p:cNvGrpSpPr/>
            <p:nvPr/>
          </p:nvGrpSpPr>
          <p:grpSpPr bwMode="auto">
            <a:xfrm>
              <a:off x="4032" y="3360"/>
              <a:ext cx="528" cy="480"/>
              <a:chOff x="4032" y="3264"/>
              <a:chExt cx="528" cy="480"/>
            </a:xfrm>
          </p:grpSpPr>
          <p:sp>
            <p:nvSpPr>
              <p:cNvPr id="49218" name="Oval 19"/>
              <p:cNvSpPr>
                <a:spLocks noChangeArrowheads="1"/>
              </p:cNvSpPr>
              <p:nvPr/>
            </p:nvSpPr>
            <p:spPr bwMode="auto">
              <a:xfrm>
                <a:off x="4512" y="3264"/>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49219" name="Oval 20"/>
              <p:cNvSpPr>
                <a:spLocks noChangeArrowheads="1"/>
              </p:cNvSpPr>
              <p:nvPr/>
            </p:nvSpPr>
            <p:spPr bwMode="auto">
              <a:xfrm>
                <a:off x="403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49220" name="Oval 21"/>
              <p:cNvSpPr>
                <a:spLocks noChangeArrowheads="1"/>
              </p:cNvSpPr>
              <p:nvPr/>
            </p:nvSpPr>
            <p:spPr bwMode="auto">
              <a:xfrm>
                <a:off x="4512" y="3696"/>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49221" name="Oval 22"/>
              <p:cNvSpPr>
                <a:spLocks noChangeArrowheads="1"/>
              </p:cNvSpPr>
              <p:nvPr/>
            </p:nvSpPr>
            <p:spPr bwMode="auto">
              <a:xfrm>
                <a:off x="403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grpSp>
      <p:grpSp>
        <p:nvGrpSpPr>
          <p:cNvPr id="1369178" name="Group 90"/>
          <p:cNvGrpSpPr/>
          <p:nvPr/>
        </p:nvGrpSpPr>
        <p:grpSpPr bwMode="auto">
          <a:xfrm>
            <a:off x="4953000" y="2276475"/>
            <a:ext cx="3887788" cy="2528888"/>
            <a:chOff x="3120" y="1434"/>
            <a:chExt cx="2449" cy="1593"/>
          </a:xfrm>
        </p:grpSpPr>
        <p:cxnSp>
          <p:nvCxnSpPr>
            <p:cNvPr id="49177" name="AutoShape 25"/>
            <p:cNvCxnSpPr>
              <a:cxnSpLocks noChangeShapeType="1"/>
              <a:stCxn id="49199" idx="6"/>
            </p:cNvCxnSpPr>
            <p:nvPr/>
          </p:nvCxnSpPr>
          <p:spPr bwMode="auto">
            <a:xfrm flipV="1">
              <a:off x="5144" y="2178"/>
              <a:ext cx="221" cy="6"/>
            </a:xfrm>
            <a:prstGeom prst="straightConnector1">
              <a:avLst/>
            </a:prstGeom>
            <a:noFill/>
            <a:ln w="25400">
              <a:solidFill>
                <a:schemeClr val="tx1"/>
              </a:solidFill>
              <a:miter lim="800000"/>
              <a:tailEnd type="triangle" w="med" len="sm"/>
            </a:ln>
            <a:effectLst/>
          </p:spPr>
        </p:cxnSp>
        <p:sp>
          <p:nvSpPr>
            <p:cNvPr id="49178" name="Text Box 26"/>
            <p:cNvSpPr txBox="1">
              <a:spLocks noChangeArrowheads="1"/>
            </p:cNvSpPr>
            <p:nvPr/>
          </p:nvSpPr>
          <p:spPr bwMode="auto">
            <a:xfrm>
              <a:off x="5364" y="2023"/>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nvGrpSpPr>
            <p:cNvPr id="75802" name="Group 27"/>
            <p:cNvGrpSpPr/>
            <p:nvPr/>
          </p:nvGrpSpPr>
          <p:grpSpPr bwMode="auto">
            <a:xfrm>
              <a:off x="4512" y="1776"/>
              <a:ext cx="298" cy="778"/>
              <a:chOff x="1872" y="3216"/>
              <a:chExt cx="298" cy="778"/>
            </a:xfrm>
          </p:grpSpPr>
          <p:sp>
            <p:nvSpPr>
              <p:cNvPr id="49214" name="Text Box 28"/>
              <p:cNvSpPr txBox="1">
                <a:spLocks noChangeArrowheads="1"/>
              </p:cNvSpPr>
              <p:nvPr/>
            </p:nvSpPr>
            <p:spPr bwMode="auto">
              <a:xfrm>
                <a:off x="1872" y="3216"/>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49215" name="Text Box 29"/>
              <p:cNvSpPr txBox="1">
                <a:spLocks noChangeArrowheads="1"/>
              </p:cNvSpPr>
              <p:nvPr/>
            </p:nvSpPr>
            <p:spPr bwMode="auto">
              <a:xfrm>
                <a:off x="1872" y="3744"/>
                <a:ext cx="29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grpSp>
        <p:cxnSp>
          <p:nvCxnSpPr>
            <p:cNvPr id="49180" name="AutoShape 31"/>
            <p:cNvCxnSpPr>
              <a:cxnSpLocks noChangeShapeType="1"/>
              <a:stCxn id="49189" idx="3"/>
              <a:endCxn id="49209" idx="2"/>
            </p:cNvCxnSpPr>
            <p:nvPr/>
          </p:nvCxnSpPr>
          <p:spPr bwMode="auto">
            <a:xfrm flipV="1">
              <a:off x="3416" y="1896"/>
              <a:ext cx="560" cy="624"/>
            </a:xfrm>
            <a:prstGeom prst="straightConnector1">
              <a:avLst/>
            </a:prstGeom>
            <a:noFill/>
            <a:ln w="25400">
              <a:solidFill>
                <a:schemeClr val="tx1"/>
              </a:solidFill>
              <a:miter lim="800000"/>
              <a:tailEnd type="triangle" w="med" len="sm"/>
            </a:ln>
            <a:effectLst/>
          </p:spPr>
        </p:cxnSp>
        <p:cxnSp>
          <p:nvCxnSpPr>
            <p:cNvPr id="49181" name="AutoShape 32"/>
            <p:cNvCxnSpPr>
              <a:cxnSpLocks noChangeShapeType="1"/>
              <a:stCxn id="49204" idx="6"/>
              <a:endCxn id="49199" idx="2"/>
            </p:cNvCxnSpPr>
            <p:nvPr/>
          </p:nvCxnSpPr>
          <p:spPr bwMode="auto">
            <a:xfrm flipV="1">
              <a:off x="4328" y="2184"/>
              <a:ext cx="464" cy="336"/>
            </a:xfrm>
            <a:prstGeom prst="straightConnector1">
              <a:avLst/>
            </a:prstGeom>
            <a:noFill/>
            <a:ln w="25400">
              <a:solidFill>
                <a:schemeClr val="tx1"/>
              </a:solidFill>
              <a:miter lim="800000"/>
              <a:tailEnd type="triangle" w="med" len="sm"/>
            </a:ln>
            <a:effectLst/>
          </p:spPr>
        </p:cxnSp>
        <p:grpSp>
          <p:nvGrpSpPr>
            <p:cNvPr id="75805" name="Group 64"/>
            <p:cNvGrpSpPr/>
            <p:nvPr/>
          </p:nvGrpSpPr>
          <p:grpSpPr bwMode="auto">
            <a:xfrm>
              <a:off x="3984" y="1728"/>
              <a:ext cx="336" cy="336"/>
              <a:chOff x="3456" y="1584"/>
              <a:chExt cx="336" cy="336"/>
            </a:xfrm>
          </p:grpSpPr>
          <p:sp>
            <p:nvSpPr>
              <p:cNvPr id="49209" name="Oval 36"/>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5833" name="Group 37"/>
              <p:cNvGrpSpPr/>
              <p:nvPr/>
            </p:nvGrpSpPr>
            <p:grpSpPr bwMode="auto">
              <a:xfrm>
                <a:off x="3475" y="1677"/>
                <a:ext cx="298" cy="150"/>
                <a:chOff x="4032" y="3552"/>
                <a:chExt cx="384" cy="192"/>
              </a:xfrm>
            </p:grpSpPr>
            <p:sp>
              <p:nvSpPr>
                <p:cNvPr id="49211" name="Line 3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12" name="Line 3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13" name="Line 4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49183" name="AutoShape 43"/>
            <p:cNvCxnSpPr>
              <a:cxnSpLocks noChangeShapeType="1"/>
              <a:endCxn id="49204" idx="3"/>
            </p:cNvCxnSpPr>
            <p:nvPr/>
          </p:nvCxnSpPr>
          <p:spPr bwMode="auto">
            <a:xfrm flipV="1">
              <a:off x="3792" y="2647"/>
              <a:ext cx="241" cy="137"/>
            </a:xfrm>
            <a:prstGeom prst="straightConnector1">
              <a:avLst/>
            </a:prstGeom>
            <a:noFill/>
            <a:ln w="25400">
              <a:solidFill>
                <a:schemeClr val="folHlink"/>
              </a:solidFill>
              <a:miter lim="800000"/>
              <a:tailEnd type="triangle" w="med" len="sm"/>
            </a:ln>
            <a:effectLst/>
          </p:spPr>
        </p:cxnSp>
        <p:sp>
          <p:nvSpPr>
            <p:cNvPr id="49184" name="Text Box 44"/>
            <p:cNvSpPr txBox="1">
              <a:spLocks noChangeArrowheads="1"/>
            </p:cNvSpPr>
            <p:nvPr/>
          </p:nvSpPr>
          <p:spPr bwMode="auto">
            <a:xfrm>
              <a:off x="3379" y="2659"/>
              <a:ext cx="404" cy="368"/>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altLang="zh-CN">
                  <a:solidFill>
                    <a:schemeClr val="folHlink"/>
                  </a:solidFill>
                  <a:latin typeface="Times New Roman" panose="02020603050405020304" pitchFamily="18" charset="0"/>
                  <a:cs typeface="Times New Roman" panose="02020603050405020304" pitchFamily="18" charset="0"/>
                </a:rPr>
                <a:t>-</a:t>
              </a:r>
              <a:r>
                <a:rPr lang="en-US" sz="2000" smtClean="0">
                  <a:solidFill>
                    <a:schemeClr val="folHlink"/>
                  </a:solidFill>
                  <a:latin typeface="Palatino" charset="0"/>
                  <a:cs typeface="+mn-cs"/>
                </a:rPr>
                <a:t>.75</a:t>
              </a:r>
              <a:endParaRPr lang="en-US" sz="2000" baseline="-25000" smtClean="0">
                <a:solidFill>
                  <a:schemeClr val="folHlink"/>
                </a:solidFill>
                <a:latin typeface="Palatino" charset="0"/>
                <a:cs typeface="+mn-cs"/>
              </a:endParaRPr>
            </a:p>
          </p:txBody>
        </p:sp>
        <p:grpSp>
          <p:nvGrpSpPr>
            <p:cNvPr id="75808" name="Group 65"/>
            <p:cNvGrpSpPr/>
            <p:nvPr/>
          </p:nvGrpSpPr>
          <p:grpSpPr bwMode="auto">
            <a:xfrm>
              <a:off x="3984" y="2352"/>
              <a:ext cx="336" cy="336"/>
              <a:chOff x="3456" y="1584"/>
              <a:chExt cx="336" cy="336"/>
            </a:xfrm>
          </p:grpSpPr>
          <p:sp>
            <p:nvSpPr>
              <p:cNvPr id="49204" name="Oval 66"/>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5828" name="Group 67"/>
              <p:cNvGrpSpPr/>
              <p:nvPr/>
            </p:nvGrpSpPr>
            <p:grpSpPr bwMode="auto">
              <a:xfrm>
                <a:off x="3475" y="1677"/>
                <a:ext cx="298" cy="150"/>
                <a:chOff x="4032" y="3552"/>
                <a:chExt cx="384" cy="192"/>
              </a:xfrm>
            </p:grpSpPr>
            <p:sp>
              <p:nvSpPr>
                <p:cNvPr id="49206" name="Line 6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07" name="Line 6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08" name="Line 7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75809" name="Group 71"/>
            <p:cNvGrpSpPr/>
            <p:nvPr/>
          </p:nvGrpSpPr>
          <p:grpSpPr bwMode="auto">
            <a:xfrm>
              <a:off x="4800" y="2016"/>
              <a:ext cx="336" cy="336"/>
              <a:chOff x="3456" y="1584"/>
              <a:chExt cx="336" cy="336"/>
            </a:xfrm>
          </p:grpSpPr>
          <p:sp>
            <p:nvSpPr>
              <p:cNvPr id="49199" name="Oval 72"/>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75823" name="Group 73"/>
              <p:cNvGrpSpPr/>
              <p:nvPr/>
            </p:nvGrpSpPr>
            <p:grpSpPr bwMode="auto">
              <a:xfrm>
                <a:off x="3475" y="1677"/>
                <a:ext cx="298" cy="150"/>
                <a:chOff x="4032" y="3552"/>
                <a:chExt cx="384" cy="192"/>
              </a:xfrm>
            </p:grpSpPr>
            <p:sp>
              <p:nvSpPr>
                <p:cNvPr id="49201" name="Line 7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02" name="Line 7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49203" name="Line 7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49187" name="AutoShape 77"/>
            <p:cNvCxnSpPr>
              <a:cxnSpLocks noChangeShapeType="1"/>
              <a:stCxn id="49209" idx="6"/>
              <a:endCxn id="49199" idx="2"/>
            </p:cNvCxnSpPr>
            <p:nvPr/>
          </p:nvCxnSpPr>
          <p:spPr bwMode="auto">
            <a:xfrm>
              <a:off x="4328" y="1896"/>
              <a:ext cx="464" cy="288"/>
            </a:xfrm>
            <a:prstGeom prst="straightConnector1">
              <a:avLst/>
            </a:prstGeom>
            <a:noFill/>
            <a:ln w="25400">
              <a:solidFill>
                <a:schemeClr val="tx1"/>
              </a:solidFill>
              <a:miter lim="800000"/>
              <a:tailEnd type="triangle" w="med" len="sm"/>
            </a:ln>
            <a:effectLst/>
          </p:spPr>
        </p:cxnSp>
        <p:sp>
          <p:nvSpPr>
            <p:cNvPr id="49188" name="Rectangle 78"/>
            <p:cNvSpPr>
              <a:spLocks noChangeArrowheads="1"/>
            </p:cNvSpPr>
            <p:nvPr/>
          </p:nvSpPr>
          <p:spPr bwMode="auto">
            <a:xfrm>
              <a:off x="3120" y="1752"/>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1</a:t>
              </a:r>
            </a:p>
          </p:txBody>
        </p:sp>
        <p:sp>
          <p:nvSpPr>
            <p:cNvPr id="49189" name="Rectangle 79"/>
            <p:cNvSpPr>
              <a:spLocks noChangeArrowheads="1"/>
            </p:cNvSpPr>
            <p:nvPr/>
          </p:nvSpPr>
          <p:spPr bwMode="auto">
            <a:xfrm>
              <a:off x="3120" y="2376"/>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2</a:t>
              </a:r>
              <a:endParaRPr lang="en-US" sz="2000">
                <a:latin typeface="Palatino" charset="0"/>
                <a:cs typeface="+mn-cs"/>
              </a:endParaRPr>
            </a:p>
          </p:txBody>
        </p:sp>
        <p:cxnSp>
          <p:nvCxnSpPr>
            <p:cNvPr id="49190" name="AutoShape 80"/>
            <p:cNvCxnSpPr>
              <a:cxnSpLocks noChangeShapeType="1"/>
              <a:stCxn id="49189" idx="3"/>
              <a:endCxn id="49204" idx="2"/>
            </p:cNvCxnSpPr>
            <p:nvPr/>
          </p:nvCxnSpPr>
          <p:spPr bwMode="auto">
            <a:xfrm>
              <a:off x="3416" y="2520"/>
              <a:ext cx="560" cy="0"/>
            </a:xfrm>
            <a:prstGeom prst="straightConnector1">
              <a:avLst/>
            </a:prstGeom>
            <a:noFill/>
            <a:ln w="25400">
              <a:solidFill>
                <a:schemeClr val="tx1"/>
              </a:solidFill>
              <a:miter lim="800000"/>
              <a:tailEnd type="triangle" w="med" len="sm"/>
            </a:ln>
            <a:effectLst/>
          </p:spPr>
        </p:cxnSp>
        <p:cxnSp>
          <p:nvCxnSpPr>
            <p:cNvPr id="49191" name="AutoShape 81"/>
            <p:cNvCxnSpPr>
              <a:cxnSpLocks noChangeShapeType="1"/>
              <a:stCxn id="49188" idx="3"/>
              <a:endCxn id="49209" idx="2"/>
            </p:cNvCxnSpPr>
            <p:nvPr/>
          </p:nvCxnSpPr>
          <p:spPr bwMode="auto">
            <a:xfrm>
              <a:off x="3416" y="1896"/>
              <a:ext cx="560" cy="0"/>
            </a:xfrm>
            <a:prstGeom prst="straightConnector1">
              <a:avLst/>
            </a:prstGeom>
            <a:noFill/>
            <a:ln w="25400">
              <a:solidFill>
                <a:schemeClr val="tx1"/>
              </a:solidFill>
              <a:miter lim="800000"/>
              <a:tailEnd type="triangle" w="med" len="sm"/>
            </a:ln>
            <a:effectLst/>
          </p:spPr>
        </p:cxnSp>
        <p:cxnSp>
          <p:nvCxnSpPr>
            <p:cNvPr id="49192" name="AutoShape 82"/>
            <p:cNvCxnSpPr>
              <a:cxnSpLocks noChangeShapeType="1"/>
              <a:stCxn id="49188" idx="3"/>
              <a:endCxn id="49204" idx="2"/>
            </p:cNvCxnSpPr>
            <p:nvPr/>
          </p:nvCxnSpPr>
          <p:spPr bwMode="auto">
            <a:xfrm>
              <a:off x="3416" y="1896"/>
              <a:ext cx="560" cy="624"/>
            </a:xfrm>
            <a:prstGeom prst="straightConnector1">
              <a:avLst/>
            </a:prstGeom>
            <a:noFill/>
            <a:ln w="25400">
              <a:solidFill>
                <a:schemeClr val="tx1"/>
              </a:solidFill>
              <a:miter lim="800000"/>
              <a:tailEnd type="triangle" w="med" len="sm"/>
            </a:ln>
            <a:effectLst/>
          </p:spPr>
        </p:cxnSp>
        <p:sp>
          <p:nvSpPr>
            <p:cNvPr id="49193" name="Text Box 84"/>
            <p:cNvSpPr txBox="1">
              <a:spLocks noChangeArrowheads="1"/>
            </p:cNvSpPr>
            <p:nvPr/>
          </p:nvSpPr>
          <p:spPr bwMode="auto">
            <a:xfrm>
              <a:off x="3552" y="1680"/>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49194" name="Text Box 85"/>
            <p:cNvSpPr txBox="1">
              <a:spLocks noChangeArrowheads="1"/>
            </p:cNvSpPr>
            <p:nvPr/>
          </p:nvSpPr>
          <p:spPr bwMode="auto">
            <a:xfrm>
              <a:off x="3552" y="2496"/>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49195" name="Text Box 86"/>
            <p:cNvSpPr txBox="1">
              <a:spLocks noChangeArrowheads="1"/>
            </p:cNvSpPr>
            <p:nvPr/>
          </p:nvSpPr>
          <p:spPr bwMode="auto">
            <a:xfrm>
              <a:off x="3792" y="2160"/>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49196" name="Text Box 87"/>
            <p:cNvSpPr txBox="1">
              <a:spLocks noChangeArrowheads="1"/>
            </p:cNvSpPr>
            <p:nvPr/>
          </p:nvSpPr>
          <p:spPr bwMode="auto">
            <a:xfrm>
              <a:off x="3792" y="1968"/>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cxnSp>
          <p:nvCxnSpPr>
            <p:cNvPr id="49197" name="AutoShape 88"/>
            <p:cNvCxnSpPr>
              <a:cxnSpLocks noChangeShapeType="1"/>
              <a:endCxn id="49209" idx="1"/>
            </p:cNvCxnSpPr>
            <p:nvPr/>
          </p:nvCxnSpPr>
          <p:spPr bwMode="auto">
            <a:xfrm>
              <a:off x="3744" y="1673"/>
              <a:ext cx="289" cy="96"/>
            </a:xfrm>
            <a:prstGeom prst="straightConnector1">
              <a:avLst/>
            </a:prstGeom>
            <a:noFill/>
            <a:ln w="25400">
              <a:solidFill>
                <a:schemeClr val="folHlink"/>
              </a:solidFill>
              <a:miter lim="800000"/>
              <a:tailEnd type="triangle" w="med" len="sm"/>
            </a:ln>
            <a:effectLst/>
          </p:spPr>
        </p:cxnSp>
        <p:sp>
          <p:nvSpPr>
            <p:cNvPr id="49198" name="Text Box 89"/>
            <p:cNvSpPr txBox="1">
              <a:spLocks noChangeArrowheads="1"/>
            </p:cNvSpPr>
            <p:nvPr/>
          </p:nvSpPr>
          <p:spPr bwMode="auto">
            <a:xfrm>
              <a:off x="3379" y="1434"/>
              <a:ext cx="484" cy="368"/>
            </a:xfrm>
            <a:prstGeom prst="rect">
              <a:avLst/>
            </a:prstGeom>
            <a:noFill/>
            <a:ln>
              <a:noFill/>
            </a:ln>
            <a:effectLst/>
          </p:spPr>
          <p:txBody>
            <a:bodyPr wrap="squar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altLang="zh-CN">
                  <a:solidFill>
                    <a:schemeClr val="folHlink"/>
                  </a:solidFill>
                  <a:latin typeface="Times New Roman" panose="02020603050405020304" pitchFamily="18" charset="0"/>
                  <a:cs typeface="Times New Roman" panose="02020603050405020304" pitchFamily="18" charset="0"/>
                </a:rPr>
                <a:t>-</a:t>
              </a:r>
              <a:r>
                <a:rPr lang="en-US" sz="2000" smtClean="0">
                  <a:solidFill>
                    <a:schemeClr val="folHlink"/>
                  </a:solidFill>
                  <a:latin typeface="Palatino" charset="0"/>
                  <a:cs typeface="+mn-cs"/>
                </a:rPr>
                <a:t>.25</a:t>
              </a:r>
              <a:endParaRPr lang="en-US" sz="2000" baseline="-25000" smtClean="0">
                <a:solidFill>
                  <a:schemeClr val="folHlink"/>
                </a:solidFill>
                <a:latin typeface="Palatino" charset="0"/>
                <a:cs typeface="+mn-cs"/>
              </a:endParaRPr>
            </a:p>
          </p:txBody>
        </p:sp>
      </p:grpSp>
      <p:grpSp>
        <p:nvGrpSpPr>
          <p:cNvPr id="1369202" name="Group 114"/>
          <p:cNvGrpSpPr/>
          <p:nvPr/>
        </p:nvGrpSpPr>
        <p:grpSpPr bwMode="auto">
          <a:xfrm>
            <a:off x="838200" y="2819400"/>
            <a:ext cx="6051550" cy="3886200"/>
            <a:chOff x="528" y="1776"/>
            <a:chExt cx="3812" cy="2448"/>
          </a:xfrm>
        </p:grpSpPr>
        <p:sp>
          <p:nvSpPr>
            <p:cNvPr id="49175" name="Rectangle 93"/>
            <p:cNvSpPr>
              <a:spLocks noChangeArrowheads="1"/>
            </p:cNvSpPr>
            <p:nvPr/>
          </p:nvSpPr>
          <p:spPr bwMode="auto">
            <a:xfrm>
              <a:off x="528" y="3216"/>
              <a:ext cx="2592" cy="1008"/>
            </a:xfrm>
            <a:prstGeom prst="rect">
              <a:avLst/>
            </a:prstGeom>
            <a:noFill/>
            <a:ln>
              <a:noFill/>
            </a:ln>
            <a:effectLst/>
          </p:spPr>
          <p:txBody>
            <a:bodyPr/>
            <a:lstStyle/>
            <a:p>
              <a:pPr marL="742950" lvl="1" indent="-285750">
                <a:buClr>
                  <a:schemeClr val="tx1"/>
                </a:buClr>
                <a:buSzPct val="75000"/>
                <a:buFontTx/>
                <a:buChar char="–"/>
                <a:defRPr/>
              </a:pPr>
              <a:r>
                <a:rPr lang="en-US" sz="2000" b="0" i="0">
                  <a:solidFill>
                    <a:srgbClr val="000000"/>
                  </a:solidFill>
                  <a:latin typeface="Arial" charset="0"/>
                  <a:cs typeface="+mn-cs"/>
                </a:rPr>
                <a:t>top hidden unit acts like</a:t>
              </a:r>
              <a:br>
                <a:rPr lang="en-US" sz="2000" b="0" i="0">
                  <a:solidFill>
                    <a:srgbClr val="000000"/>
                  </a:solidFill>
                  <a:latin typeface="Arial" charset="0"/>
                  <a:cs typeface="+mn-cs"/>
                </a:rPr>
              </a:br>
              <a:r>
                <a:rPr lang="en-US" sz="2000" b="0" i="0">
                  <a:solidFill>
                    <a:srgbClr val="000000"/>
                  </a:solidFill>
                  <a:latin typeface="Arial" charset="0"/>
                  <a:cs typeface="+mn-cs"/>
                </a:rPr>
                <a:t>an </a:t>
              </a:r>
              <a:r>
                <a:rPr lang="en-US" sz="2000" i="0">
                  <a:solidFill>
                    <a:srgbClr val="6666FF"/>
                  </a:solidFill>
                  <a:latin typeface="Arial" charset="0"/>
                  <a:cs typeface="+mn-cs"/>
                </a:rPr>
                <a:t>OR</a:t>
              </a:r>
              <a:r>
                <a:rPr lang="en-US" sz="2000" i="0">
                  <a:solidFill>
                    <a:srgbClr val="FF6600"/>
                  </a:solidFill>
                  <a:latin typeface="Arial" charset="0"/>
                  <a:cs typeface="+mn-cs"/>
                </a:rPr>
                <a:t> </a:t>
              </a:r>
              <a:r>
                <a:rPr lang="en-US" sz="2000" b="0" i="0">
                  <a:solidFill>
                    <a:srgbClr val="000000"/>
                  </a:solidFill>
                  <a:latin typeface="Arial" charset="0"/>
                  <a:cs typeface="+mn-cs"/>
                </a:rPr>
                <a:t>Perceptron</a:t>
              </a:r>
            </a:p>
          </p:txBody>
        </p:sp>
        <p:sp>
          <p:nvSpPr>
            <p:cNvPr id="49176" name="Text Box 94"/>
            <p:cNvSpPr txBox="1">
              <a:spLocks noChangeArrowheads="1"/>
            </p:cNvSpPr>
            <p:nvPr/>
          </p:nvSpPr>
          <p:spPr bwMode="auto">
            <a:xfrm>
              <a:off x="3984" y="1776"/>
              <a:ext cx="35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6666FF"/>
                  </a:solidFill>
                  <a:latin typeface="Arial" charset="0"/>
                  <a:cs typeface="+mn-cs"/>
                </a:rPr>
                <a:t>OR</a:t>
              </a:r>
            </a:p>
          </p:txBody>
        </p:sp>
      </p:grpSp>
      <p:grpSp>
        <p:nvGrpSpPr>
          <p:cNvPr id="1369193" name="Group 105"/>
          <p:cNvGrpSpPr/>
          <p:nvPr/>
        </p:nvGrpSpPr>
        <p:grpSpPr bwMode="auto">
          <a:xfrm>
            <a:off x="6248400" y="5334000"/>
            <a:ext cx="990600" cy="914400"/>
            <a:chOff x="3936" y="3360"/>
            <a:chExt cx="624" cy="576"/>
          </a:xfrm>
        </p:grpSpPr>
        <p:sp>
          <p:nvSpPr>
            <p:cNvPr id="49170" name="Line 46"/>
            <p:cNvSpPr>
              <a:spLocks noChangeShapeType="1"/>
            </p:cNvSpPr>
            <p:nvPr/>
          </p:nvSpPr>
          <p:spPr bwMode="auto">
            <a:xfrm>
              <a:off x="3936" y="3504"/>
              <a:ext cx="480" cy="432"/>
            </a:xfrm>
            <a:prstGeom prst="line">
              <a:avLst/>
            </a:prstGeom>
            <a:noFill/>
            <a:ln w="28575">
              <a:solidFill>
                <a:srgbClr val="6666FF"/>
              </a:solidFill>
              <a:miter lim="800000"/>
            </a:ln>
            <a:effectLst/>
          </p:spPr>
          <p:txBody>
            <a:bodyPr wrap="none"/>
            <a:lstStyle/>
            <a:p>
              <a:pPr>
                <a:defRPr/>
              </a:pPr>
              <a:endParaRPr lang="en-US">
                <a:cs typeface="+mn-cs"/>
              </a:endParaRPr>
            </a:p>
          </p:txBody>
        </p:sp>
        <p:grpSp>
          <p:nvGrpSpPr>
            <p:cNvPr id="75794" name="Group 100"/>
            <p:cNvGrpSpPr/>
            <p:nvPr/>
          </p:nvGrpSpPr>
          <p:grpSpPr bwMode="auto">
            <a:xfrm>
              <a:off x="4032" y="3360"/>
              <a:ext cx="528" cy="480"/>
              <a:chOff x="4032" y="3264"/>
              <a:chExt cx="528" cy="480"/>
            </a:xfrm>
          </p:grpSpPr>
          <p:sp>
            <p:nvSpPr>
              <p:cNvPr id="49172" name="Oval 97"/>
              <p:cNvSpPr>
                <a:spLocks noChangeArrowheads="1"/>
              </p:cNvSpPr>
              <p:nvPr/>
            </p:nvSpPr>
            <p:spPr bwMode="auto">
              <a:xfrm>
                <a:off x="4512" y="3264"/>
                <a:ext cx="48" cy="48"/>
              </a:xfrm>
              <a:prstGeom prst="ellipse">
                <a:avLst/>
              </a:prstGeom>
              <a:solidFill>
                <a:srgbClr val="6666FF"/>
              </a:solidFill>
              <a:ln w="9525">
                <a:solidFill>
                  <a:schemeClr val="tx1"/>
                </a:solidFill>
                <a:miter lim="800000"/>
              </a:ln>
              <a:effectLst/>
            </p:spPr>
            <p:txBody>
              <a:bodyPr wrap="none" anchor="ctr"/>
              <a:lstStyle/>
              <a:p>
                <a:pPr>
                  <a:defRPr/>
                </a:pPr>
                <a:endParaRPr lang="en-US">
                  <a:cs typeface="+mn-cs"/>
                </a:endParaRPr>
              </a:p>
            </p:txBody>
          </p:sp>
          <p:sp>
            <p:nvSpPr>
              <p:cNvPr id="49173" name="Oval 98"/>
              <p:cNvSpPr>
                <a:spLocks noChangeArrowheads="1"/>
              </p:cNvSpPr>
              <p:nvPr/>
            </p:nvSpPr>
            <p:spPr bwMode="auto">
              <a:xfrm>
                <a:off x="4032" y="3264"/>
                <a:ext cx="48" cy="48"/>
              </a:xfrm>
              <a:prstGeom prst="ellipse">
                <a:avLst/>
              </a:prstGeom>
              <a:solidFill>
                <a:srgbClr val="6666FF"/>
              </a:solidFill>
              <a:ln w="9525">
                <a:solidFill>
                  <a:schemeClr val="tx1"/>
                </a:solidFill>
                <a:miter lim="800000"/>
              </a:ln>
              <a:effectLst/>
            </p:spPr>
            <p:txBody>
              <a:bodyPr wrap="none" anchor="ctr"/>
              <a:lstStyle/>
              <a:p>
                <a:pPr>
                  <a:defRPr/>
                </a:pPr>
                <a:endParaRPr lang="en-US">
                  <a:cs typeface="+mn-cs"/>
                </a:endParaRPr>
              </a:p>
            </p:txBody>
          </p:sp>
          <p:sp>
            <p:nvSpPr>
              <p:cNvPr id="49174" name="Oval 99"/>
              <p:cNvSpPr>
                <a:spLocks noChangeArrowheads="1"/>
              </p:cNvSpPr>
              <p:nvPr/>
            </p:nvSpPr>
            <p:spPr bwMode="auto">
              <a:xfrm>
                <a:off x="4512" y="3696"/>
                <a:ext cx="48" cy="48"/>
              </a:xfrm>
              <a:prstGeom prst="ellipse">
                <a:avLst/>
              </a:prstGeom>
              <a:solidFill>
                <a:srgbClr val="6666FF"/>
              </a:solidFill>
              <a:ln w="9525">
                <a:solidFill>
                  <a:schemeClr val="tx1"/>
                </a:solidFill>
                <a:miter lim="800000"/>
              </a:ln>
              <a:effectLst/>
            </p:spPr>
            <p:txBody>
              <a:bodyPr wrap="none" anchor="ctr"/>
              <a:lstStyle/>
              <a:p>
                <a:pPr>
                  <a:defRPr/>
                </a:pPr>
                <a:endParaRPr lang="en-US">
                  <a:cs typeface="+mn-cs"/>
                </a:endParaRPr>
              </a:p>
            </p:txBody>
          </p:sp>
        </p:grpSp>
      </p:grpSp>
      <p:grpSp>
        <p:nvGrpSpPr>
          <p:cNvPr id="1369200" name="Group 112"/>
          <p:cNvGrpSpPr/>
          <p:nvPr/>
        </p:nvGrpSpPr>
        <p:grpSpPr bwMode="auto">
          <a:xfrm>
            <a:off x="838200" y="3810000"/>
            <a:ext cx="6146800" cy="2895600"/>
            <a:chOff x="528" y="2400"/>
            <a:chExt cx="3872" cy="1824"/>
          </a:xfrm>
        </p:grpSpPr>
        <p:sp>
          <p:nvSpPr>
            <p:cNvPr id="49168" name="Rectangle 102"/>
            <p:cNvSpPr>
              <a:spLocks noChangeArrowheads="1"/>
            </p:cNvSpPr>
            <p:nvPr/>
          </p:nvSpPr>
          <p:spPr bwMode="auto">
            <a:xfrm>
              <a:off x="528" y="3696"/>
              <a:ext cx="2880" cy="528"/>
            </a:xfrm>
            <a:prstGeom prst="rect">
              <a:avLst/>
            </a:prstGeom>
            <a:noFill/>
            <a:ln>
              <a:noFill/>
            </a:ln>
            <a:effectLst/>
          </p:spPr>
          <p:txBody>
            <a:bodyPr/>
            <a:lstStyle/>
            <a:p>
              <a:pPr marL="742950" lvl="1" indent="-285750">
                <a:buClr>
                  <a:schemeClr val="tx1"/>
                </a:buClr>
                <a:buSzPct val="75000"/>
                <a:buFontTx/>
                <a:buChar char="–"/>
                <a:defRPr/>
              </a:pPr>
              <a:r>
                <a:rPr lang="en-US" sz="2000" b="0" i="0">
                  <a:solidFill>
                    <a:srgbClr val="000000"/>
                  </a:solidFill>
                  <a:latin typeface="Arial" charset="0"/>
                  <a:cs typeface="+mn-cs"/>
                </a:rPr>
                <a:t>bottom hidden unit acts like</a:t>
              </a:r>
              <a:br>
                <a:rPr lang="en-US" sz="2000" b="0" i="0">
                  <a:solidFill>
                    <a:srgbClr val="000000"/>
                  </a:solidFill>
                  <a:latin typeface="Arial" charset="0"/>
                  <a:cs typeface="+mn-cs"/>
                </a:rPr>
              </a:br>
              <a:r>
                <a:rPr lang="en-US" sz="2000" b="0" i="0">
                  <a:solidFill>
                    <a:srgbClr val="000000"/>
                  </a:solidFill>
                  <a:latin typeface="Arial" charset="0"/>
                  <a:cs typeface="+mn-cs"/>
                </a:rPr>
                <a:t>an </a:t>
              </a:r>
              <a:r>
                <a:rPr lang="en-US" sz="2000" i="0">
                  <a:solidFill>
                    <a:srgbClr val="FF3300"/>
                  </a:solidFill>
                  <a:latin typeface="Arial" charset="0"/>
                  <a:cs typeface="+mn-cs"/>
                </a:rPr>
                <a:t>AND</a:t>
              </a:r>
              <a:r>
                <a:rPr lang="en-US" sz="2000" b="0" i="0">
                  <a:solidFill>
                    <a:srgbClr val="FF6600"/>
                  </a:solidFill>
                  <a:latin typeface="Arial" charset="0"/>
                  <a:cs typeface="+mn-cs"/>
                </a:rPr>
                <a:t> </a:t>
              </a:r>
              <a:r>
                <a:rPr lang="en-US" sz="2000" b="0" i="0">
                  <a:solidFill>
                    <a:srgbClr val="000000"/>
                  </a:solidFill>
                  <a:latin typeface="Arial" charset="0"/>
                  <a:cs typeface="+mn-cs"/>
                </a:rPr>
                <a:t>Perceptron</a:t>
              </a:r>
            </a:p>
          </p:txBody>
        </p:sp>
        <p:sp>
          <p:nvSpPr>
            <p:cNvPr id="49169" name="Text Box 103"/>
            <p:cNvSpPr txBox="1">
              <a:spLocks noChangeArrowheads="1"/>
            </p:cNvSpPr>
            <p:nvPr/>
          </p:nvSpPr>
          <p:spPr bwMode="auto">
            <a:xfrm>
              <a:off x="3936" y="2400"/>
              <a:ext cx="464"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FF3300"/>
                  </a:solidFill>
                  <a:latin typeface="Arial" charset="0"/>
                  <a:cs typeface="+mn-cs"/>
                </a:rPr>
                <a:t>AND</a:t>
              </a:r>
            </a:p>
          </p:txBody>
        </p:sp>
      </p:grpSp>
      <p:grpSp>
        <p:nvGrpSpPr>
          <p:cNvPr id="1369198" name="Group 110"/>
          <p:cNvGrpSpPr/>
          <p:nvPr/>
        </p:nvGrpSpPr>
        <p:grpSpPr bwMode="auto">
          <a:xfrm>
            <a:off x="6248400" y="4876800"/>
            <a:ext cx="1447800" cy="1371600"/>
            <a:chOff x="3936" y="3072"/>
            <a:chExt cx="912" cy="864"/>
          </a:xfrm>
        </p:grpSpPr>
        <p:sp>
          <p:nvSpPr>
            <p:cNvPr id="49163" name="Line 47"/>
            <p:cNvSpPr>
              <a:spLocks noChangeShapeType="1"/>
            </p:cNvSpPr>
            <p:nvPr/>
          </p:nvSpPr>
          <p:spPr bwMode="auto">
            <a:xfrm>
              <a:off x="3936" y="3072"/>
              <a:ext cx="912" cy="864"/>
            </a:xfrm>
            <a:prstGeom prst="line">
              <a:avLst/>
            </a:prstGeom>
            <a:noFill/>
            <a:ln w="28575">
              <a:solidFill>
                <a:srgbClr val="FF0000"/>
              </a:solidFill>
              <a:miter lim="800000"/>
            </a:ln>
            <a:effectLst/>
          </p:spPr>
          <p:txBody>
            <a:bodyPr wrap="none"/>
            <a:lstStyle/>
            <a:p>
              <a:pPr>
                <a:defRPr/>
              </a:pPr>
              <a:endParaRPr lang="en-US">
                <a:cs typeface="+mn-cs"/>
              </a:endParaRPr>
            </a:p>
          </p:txBody>
        </p:sp>
        <p:grpSp>
          <p:nvGrpSpPr>
            <p:cNvPr id="75787" name="Group 109"/>
            <p:cNvGrpSpPr/>
            <p:nvPr/>
          </p:nvGrpSpPr>
          <p:grpSpPr bwMode="auto">
            <a:xfrm>
              <a:off x="4032" y="3360"/>
              <a:ext cx="528" cy="480"/>
              <a:chOff x="4032" y="3264"/>
              <a:chExt cx="528" cy="480"/>
            </a:xfrm>
          </p:grpSpPr>
          <p:sp>
            <p:nvSpPr>
              <p:cNvPr id="49165" name="Oval 106"/>
              <p:cNvSpPr>
                <a:spLocks noChangeArrowheads="1"/>
              </p:cNvSpPr>
              <p:nvPr/>
            </p:nvSpPr>
            <p:spPr bwMode="auto">
              <a:xfrm>
                <a:off x="4032" y="3264"/>
                <a:ext cx="48" cy="48"/>
              </a:xfrm>
              <a:prstGeom prst="ellipse">
                <a:avLst/>
              </a:prstGeom>
              <a:solidFill>
                <a:srgbClr val="FF0000"/>
              </a:solidFill>
              <a:ln w="9525">
                <a:solidFill>
                  <a:srgbClr val="FF0000"/>
                </a:solidFill>
                <a:miter lim="800000"/>
              </a:ln>
              <a:effectLst/>
            </p:spPr>
            <p:txBody>
              <a:bodyPr wrap="none" anchor="ctr"/>
              <a:lstStyle/>
              <a:p>
                <a:pPr>
                  <a:defRPr/>
                </a:pPr>
                <a:endParaRPr lang="en-US">
                  <a:cs typeface="+mn-cs"/>
                </a:endParaRPr>
              </a:p>
            </p:txBody>
          </p:sp>
          <p:sp>
            <p:nvSpPr>
              <p:cNvPr id="49166" name="Oval 107"/>
              <p:cNvSpPr>
                <a:spLocks noChangeArrowheads="1"/>
              </p:cNvSpPr>
              <p:nvPr/>
            </p:nvSpPr>
            <p:spPr bwMode="auto">
              <a:xfrm>
                <a:off x="4512" y="3696"/>
                <a:ext cx="48" cy="48"/>
              </a:xfrm>
              <a:prstGeom prst="ellipse">
                <a:avLst/>
              </a:prstGeom>
              <a:solidFill>
                <a:srgbClr val="FF0000"/>
              </a:solidFill>
              <a:ln w="9525">
                <a:solidFill>
                  <a:srgbClr val="FF0000"/>
                </a:solidFill>
                <a:miter lim="800000"/>
              </a:ln>
              <a:effectLst/>
            </p:spPr>
            <p:txBody>
              <a:bodyPr wrap="none" anchor="ctr"/>
              <a:lstStyle/>
              <a:p>
                <a:pPr>
                  <a:defRPr/>
                </a:pPr>
                <a:endParaRPr lang="en-US">
                  <a:cs typeface="+mn-cs"/>
                </a:endParaRPr>
              </a:p>
            </p:txBody>
          </p:sp>
          <p:sp>
            <p:nvSpPr>
              <p:cNvPr id="49167" name="Oval 108"/>
              <p:cNvSpPr>
                <a:spLocks noChangeArrowheads="1"/>
              </p:cNvSpPr>
              <p:nvPr/>
            </p:nvSpPr>
            <p:spPr bwMode="auto">
              <a:xfrm>
                <a:off x="4032" y="3696"/>
                <a:ext cx="48" cy="48"/>
              </a:xfrm>
              <a:prstGeom prst="ellipse">
                <a:avLst/>
              </a:prstGeom>
              <a:solidFill>
                <a:srgbClr val="FF0000"/>
              </a:solidFill>
              <a:ln w="9525">
                <a:solidFill>
                  <a:srgbClr val="FF0000"/>
                </a:solidFill>
                <a:miter lim="800000"/>
              </a:ln>
              <a:effectLst/>
            </p:spPr>
            <p:txBody>
              <a:bodyPr wrap="none" anchor="ctr"/>
              <a:lstStyle/>
              <a:p>
                <a:pPr>
                  <a:defRPr/>
                </a:pPr>
                <a:endParaRPr lang="en-US">
                  <a:cs typeface="+mn-cs"/>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69178"/>
                                        </p:tgtEl>
                                        <p:attrNameLst>
                                          <p:attrName>style.visibility</p:attrName>
                                        </p:attrNameLst>
                                      </p:cBhvr>
                                      <p:to>
                                        <p:strVal val="visible"/>
                                      </p:to>
                                    </p:set>
                                    <p:animEffect transition="in" filter="dissolve">
                                      <p:cBhvr>
                                        <p:cTn id="7" dur="500"/>
                                        <p:tgtEl>
                                          <p:spTgt spid="13691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1369093"/>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499"/>
                                          </p:stCondLst>
                                        </p:cTn>
                                        <p:tgtEl>
                                          <p:spTgt spid="13691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369202"/>
                                        </p:tgtEl>
                                        <p:attrNameLst>
                                          <p:attrName>style.visibility</p:attrName>
                                        </p:attrNameLst>
                                      </p:cBhvr>
                                      <p:to>
                                        <p:strVal val="visible"/>
                                      </p:to>
                                    </p:set>
                                  </p:childTnLst>
                                </p:cTn>
                              </p:par>
                            </p:childTnLst>
                          </p:cTn>
                        </p:par>
                        <p:par>
                          <p:cTn id="19" fill="hold">
                            <p:stCondLst>
                              <p:cond delay="500"/>
                            </p:stCondLst>
                            <p:childTnLst>
                              <p:par>
                                <p:cTn id="20" presetID="1" presetClass="entr" presetSubtype="0" fill="hold" nodeType="afterEffect">
                                  <p:stCondLst>
                                    <p:cond delay="500"/>
                                  </p:stCondLst>
                                  <p:childTnLst>
                                    <p:set>
                                      <p:cBhvr>
                                        <p:cTn id="21" dur="1" fill="hold">
                                          <p:stCondLst>
                                            <p:cond delay="499"/>
                                          </p:stCondLst>
                                        </p:cTn>
                                        <p:tgtEl>
                                          <p:spTgt spid="1369193"/>
                                        </p:tgtEl>
                                        <p:attrNameLst>
                                          <p:attrName>style.visibility</p:attrName>
                                        </p:attrNameLst>
                                      </p:cBhvr>
                                      <p:to>
                                        <p:strVal val="visible"/>
                                      </p:to>
                                    </p:set>
                                  </p:childTnLst>
                                  <p:subTnLst>
                                    <p:set>
                                      <p:cBhvr override="childStyle">
                                        <p:cTn dur="1" fill="hold" display="0" masterRel="nextClick" afterEffect="1"/>
                                        <p:tgtEl>
                                          <p:spTgt spid="1369193"/>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1369200"/>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nodeType="afterEffect">
                                  <p:stCondLst>
                                    <p:cond delay="500"/>
                                  </p:stCondLst>
                                  <p:childTnLst>
                                    <p:set>
                                      <p:cBhvr>
                                        <p:cTn id="28" dur="1" fill="hold">
                                          <p:stCondLst>
                                            <p:cond delay="499"/>
                                          </p:stCondLst>
                                        </p:cTn>
                                        <p:tgtEl>
                                          <p:spTgt spid="1369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909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a:xfrm>
            <a:off x="467544" y="0"/>
            <a:ext cx="8229600" cy="1143000"/>
          </a:xfrm>
        </p:spPr>
        <p:txBody>
          <a:bodyPr/>
          <a:lstStyle/>
          <a:p>
            <a:pPr eaLnBrk="1" hangingPunct="1"/>
            <a:r>
              <a:rPr lang="en-US">
                <a:latin typeface="Calibri" pitchFamily="34" charset="0"/>
              </a:rPr>
              <a:t>XOR Example</a:t>
            </a:r>
          </a:p>
        </p:txBody>
      </p:sp>
      <p:sp>
        <p:nvSpPr>
          <p:cNvPr id="1373187" name="Rectangle 3"/>
          <p:cNvSpPr>
            <a:spLocks noGrp="1" noChangeArrowheads="1"/>
          </p:cNvSpPr>
          <p:nvPr>
            <p:ph idx="1"/>
          </p:nvPr>
        </p:nvSpPr>
        <p:spPr>
          <a:xfrm>
            <a:off x="467544" y="1052736"/>
            <a:ext cx="5486400" cy="2133600"/>
          </a:xfrm>
        </p:spPr>
        <p:txBody>
          <a:bodyPr rtlCol="0">
            <a:noAutofit/>
          </a:bodyPr>
          <a:lstStyle/>
          <a:p>
            <a:pPr marL="0" indent="0" eaLnBrk="1" hangingPunct="1">
              <a:spcAft>
                <a:spcPts val="0"/>
              </a:spcAft>
              <a:buNone/>
              <a:defRPr/>
            </a:pPr>
            <a:r>
              <a:rPr lang="en-US" sz="2800" smtClean="0">
                <a:ea typeface="+mn-ea"/>
                <a:cs typeface="+mn-cs"/>
              </a:rPr>
              <a:t>XOR  2-Layer Feed-Forward Network</a:t>
            </a:r>
          </a:p>
          <a:p>
            <a:pPr lvl="1" eaLnBrk="1" hangingPunct="1">
              <a:spcAft>
                <a:spcPts val="0"/>
              </a:spcAft>
              <a:buFont typeface="Arial" pitchFamily="34" charset="0"/>
              <a:buChar char="–"/>
              <a:defRPr/>
            </a:pPr>
            <a:r>
              <a:rPr lang="en-US" sz="2400" smtClean="0">
                <a:ea typeface="+mn-ea"/>
              </a:rPr>
              <a:t>inputs are 0 or 1</a:t>
            </a:r>
          </a:p>
          <a:p>
            <a:pPr lvl="1" eaLnBrk="1" hangingPunct="1">
              <a:spcAft>
                <a:spcPts val="0"/>
              </a:spcAft>
              <a:buFont typeface="Arial" pitchFamily="34" charset="0"/>
              <a:buChar char="–"/>
              <a:defRPr/>
            </a:pPr>
            <a:r>
              <a:rPr lang="en-US" sz="2400" smtClean="0">
                <a:ea typeface="+mn-ea"/>
              </a:rPr>
              <a:t>output is 1 when</a:t>
            </a:r>
            <a:br>
              <a:rPr lang="en-US" sz="2400" smtClean="0">
                <a:ea typeface="+mn-ea"/>
              </a:rPr>
            </a:br>
            <a:r>
              <a:rPr lang="en-US" sz="2400" b="1" i="1" smtClean="0">
                <a:latin typeface="Palatino" pitchFamily="18" charset="0"/>
                <a:ea typeface="+mn-ea"/>
              </a:rPr>
              <a:t>I</a:t>
            </a:r>
            <a:r>
              <a:rPr lang="en-US" sz="2400" b="1" i="1" baseline="-25000" smtClean="0">
                <a:latin typeface="Palatino" pitchFamily="18" charset="0"/>
                <a:ea typeface="+mn-ea"/>
              </a:rPr>
              <a:t>1</a:t>
            </a:r>
            <a:r>
              <a:rPr lang="en-US" sz="2400" smtClean="0">
                <a:ea typeface="+mn-ea"/>
              </a:rPr>
              <a:t> is 1 and </a:t>
            </a:r>
            <a:r>
              <a:rPr lang="en-US" sz="2400" b="1" i="1" smtClean="0">
                <a:latin typeface="Palatino" pitchFamily="18" charset="0"/>
                <a:ea typeface="+mn-ea"/>
              </a:rPr>
              <a:t>I</a:t>
            </a:r>
            <a:r>
              <a:rPr lang="en-US" sz="2400" b="1" i="1" baseline="-25000" smtClean="0">
                <a:latin typeface="Palatino" pitchFamily="18" charset="0"/>
                <a:ea typeface="+mn-ea"/>
              </a:rPr>
              <a:t>2</a:t>
            </a:r>
            <a:r>
              <a:rPr lang="en-US" sz="2400" smtClean="0">
                <a:ea typeface="+mn-ea"/>
              </a:rPr>
              <a:t> is 0 </a:t>
            </a:r>
            <a:r>
              <a:rPr lang="en-US" sz="2400" smtClean="0">
                <a:solidFill>
                  <a:srgbClr val="CC3300"/>
                </a:solidFill>
                <a:ea typeface="+mn-ea"/>
              </a:rPr>
              <a:t>or</a:t>
            </a:r>
            <a:r>
              <a:rPr lang="en-US" sz="2400" smtClean="0">
                <a:ea typeface="+mn-ea"/>
              </a:rPr>
              <a:t/>
            </a:r>
            <a:br>
              <a:rPr lang="en-US" sz="2400" smtClean="0">
                <a:ea typeface="+mn-ea"/>
              </a:rPr>
            </a:br>
            <a:r>
              <a:rPr lang="en-US" sz="2400" b="1" i="1" smtClean="0">
                <a:latin typeface="Palatino" pitchFamily="18" charset="0"/>
                <a:ea typeface="+mn-ea"/>
              </a:rPr>
              <a:t>I</a:t>
            </a:r>
            <a:r>
              <a:rPr lang="en-US" sz="2400" b="1" i="1" baseline="-25000" smtClean="0">
                <a:latin typeface="Palatino" pitchFamily="18" charset="0"/>
                <a:ea typeface="+mn-ea"/>
              </a:rPr>
              <a:t>1</a:t>
            </a:r>
            <a:r>
              <a:rPr lang="en-US" sz="2400" smtClean="0">
                <a:ea typeface="+mn-ea"/>
              </a:rPr>
              <a:t> is 0 and </a:t>
            </a:r>
            <a:r>
              <a:rPr lang="en-US" sz="2400" b="1" i="1" smtClean="0">
                <a:latin typeface="Palatino" pitchFamily="18" charset="0"/>
                <a:ea typeface="+mn-ea"/>
              </a:rPr>
              <a:t>I</a:t>
            </a:r>
            <a:r>
              <a:rPr lang="en-US" sz="2400" b="1" i="1" baseline="-25000" smtClean="0">
                <a:latin typeface="Palatino" pitchFamily="18" charset="0"/>
                <a:ea typeface="+mn-ea"/>
              </a:rPr>
              <a:t>2</a:t>
            </a:r>
            <a:r>
              <a:rPr lang="en-US" sz="2400" smtClean="0">
                <a:ea typeface="+mn-ea"/>
              </a:rPr>
              <a:t> is 1</a:t>
            </a:r>
          </a:p>
        </p:txBody>
      </p:sp>
      <p:sp>
        <p:nvSpPr>
          <p:cNvPr id="1373188" name="Rectangle 4"/>
          <p:cNvSpPr>
            <a:spLocks noChangeArrowheads="1"/>
          </p:cNvSpPr>
          <p:nvPr/>
        </p:nvSpPr>
        <p:spPr bwMode="auto">
          <a:xfrm>
            <a:off x="395536" y="3212976"/>
            <a:ext cx="4343400" cy="1828800"/>
          </a:xfrm>
          <a:prstGeom prst="rect">
            <a:avLst/>
          </a:prstGeom>
          <a:noFill/>
          <a:ln>
            <a:noFill/>
          </a:ln>
          <a:effectLst/>
        </p:spPr>
        <p:txBody>
          <a:bodyPr/>
          <a:lstStyle/>
          <a:p>
            <a:pPr>
              <a:spcBef>
                <a:spcPct val="20000"/>
              </a:spcBef>
              <a:buClr>
                <a:schemeClr val="tx1"/>
              </a:buClr>
              <a:buSzPct val="75000"/>
              <a:defRPr/>
            </a:pPr>
            <a:r>
              <a:rPr lang="en-US" sz="2200">
                <a:solidFill>
                  <a:srgbClr val="000000"/>
                </a:solidFill>
                <a:latin typeface="Arial" charset="0"/>
                <a:cs typeface="+mn-cs"/>
              </a:rPr>
              <a:t>To classify an example each unit in </a:t>
            </a:r>
            <a:r>
              <a:rPr lang="en-US" sz="2200" smtClean="0">
                <a:solidFill>
                  <a:srgbClr val="000000"/>
                </a:solidFill>
                <a:latin typeface="Arial" charset="0"/>
                <a:cs typeface="+mn-cs"/>
              </a:rPr>
              <a:t>the output </a:t>
            </a:r>
            <a:r>
              <a:rPr lang="en-US" sz="2200">
                <a:solidFill>
                  <a:srgbClr val="000000"/>
                </a:solidFill>
                <a:latin typeface="Arial" charset="0"/>
                <a:cs typeface="+mn-cs"/>
              </a:rPr>
              <a:t>layer combines these </a:t>
            </a:r>
            <a:r>
              <a:rPr lang="en-US" sz="2200" smtClean="0">
                <a:solidFill>
                  <a:srgbClr val="000000"/>
                </a:solidFill>
                <a:latin typeface="Arial" charset="0"/>
                <a:cs typeface="+mn-cs"/>
              </a:rPr>
              <a:t>decision </a:t>
            </a:r>
            <a:r>
              <a:rPr lang="en-US" sz="2200">
                <a:solidFill>
                  <a:srgbClr val="000000"/>
                </a:solidFill>
                <a:latin typeface="Arial" charset="0"/>
                <a:cs typeface="+mn-cs"/>
              </a:rPr>
              <a:t>lines by intersecting </a:t>
            </a:r>
            <a:r>
              <a:rPr lang="en-US" sz="2200" smtClean="0">
                <a:solidFill>
                  <a:srgbClr val="000000"/>
                </a:solidFill>
                <a:latin typeface="Arial" charset="0"/>
                <a:cs typeface="+mn-cs"/>
              </a:rPr>
              <a:t>their </a:t>
            </a:r>
            <a:r>
              <a:rPr lang="en-US" sz="2200">
                <a:solidFill>
                  <a:srgbClr val="000000"/>
                </a:solidFill>
                <a:latin typeface="Arial" charset="0"/>
                <a:cs typeface="+mn-cs"/>
              </a:rPr>
              <a:t>"half-</a:t>
            </a:r>
            <a:r>
              <a:rPr lang="en-US" sz="2200" smtClean="0">
                <a:solidFill>
                  <a:srgbClr val="000000"/>
                </a:solidFill>
                <a:latin typeface="Arial" charset="0"/>
                <a:cs typeface="+mn-cs"/>
              </a:rPr>
              <a:t>planes”:</a:t>
            </a:r>
            <a:endParaRPr lang="en-US" sz="2200">
              <a:solidFill>
                <a:srgbClr val="000000"/>
              </a:solidFill>
              <a:latin typeface="Arial" charset="0"/>
              <a:cs typeface="+mn-cs"/>
            </a:endParaRPr>
          </a:p>
        </p:txBody>
      </p:sp>
      <p:grpSp>
        <p:nvGrpSpPr>
          <p:cNvPr id="1373280" name="Group 96"/>
          <p:cNvGrpSpPr/>
          <p:nvPr/>
        </p:nvGrpSpPr>
        <p:grpSpPr bwMode="auto">
          <a:xfrm>
            <a:off x="1219200" y="4876800"/>
            <a:ext cx="6553200" cy="1390650"/>
            <a:chOff x="768" y="3072"/>
            <a:chExt cx="4128" cy="876"/>
          </a:xfrm>
        </p:grpSpPr>
        <p:grpSp>
          <p:nvGrpSpPr>
            <p:cNvPr id="77857" name="Group 87"/>
            <p:cNvGrpSpPr/>
            <p:nvPr/>
          </p:nvGrpSpPr>
          <p:grpSpPr bwMode="auto">
            <a:xfrm>
              <a:off x="3936" y="3072"/>
              <a:ext cx="960" cy="864"/>
              <a:chOff x="3936" y="3072"/>
              <a:chExt cx="960" cy="864"/>
            </a:xfrm>
          </p:grpSpPr>
          <p:sp>
            <p:nvSpPr>
              <p:cNvPr id="77859" name="Freeform 83"/>
              <p:cNvSpPr/>
              <p:nvPr/>
            </p:nvSpPr>
            <p:spPr bwMode="auto">
              <a:xfrm>
                <a:off x="3936" y="3072"/>
                <a:ext cx="960" cy="864"/>
              </a:xfrm>
              <a:custGeom>
                <a:avLst/>
                <a:gdLst>
                  <a:gd name="T0" fmla="*/ 468 w 960"/>
                  <a:gd name="T1" fmla="*/ 860 h 864"/>
                  <a:gd name="T2" fmla="*/ 0 w 960"/>
                  <a:gd name="T3" fmla="*/ 432 h 864"/>
                  <a:gd name="T4" fmla="*/ 0 w 960"/>
                  <a:gd name="T5" fmla="*/ 0 h 864"/>
                  <a:gd name="T6" fmla="*/ 960 w 960"/>
                  <a:gd name="T7" fmla="*/ 0 h 864"/>
                  <a:gd name="T8" fmla="*/ 960 w 960"/>
                  <a:gd name="T9" fmla="*/ 864 h 864"/>
                  <a:gd name="T10" fmla="*/ 472 w 960"/>
                  <a:gd name="T11" fmla="*/ 864 h 8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60" h="864">
                    <a:moveTo>
                      <a:pt x="468" y="860"/>
                    </a:moveTo>
                    <a:lnTo>
                      <a:pt x="0" y="432"/>
                    </a:lnTo>
                    <a:lnTo>
                      <a:pt x="0" y="0"/>
                    </a:lnTo>
                    <a:lnTo>
                      <a:pt x="960" y="0"/>
                    </a:lnTo>
                    <a:lnTo>
                      <a:pt x="960" y="864"/>
                    </a:lnTo>
                    <a:lnTo>
                      <a:pt x="472" y="864"/>
                    </a:lnTo>
                  </a:path>
                </a:pathLst>
              </a:custGeom>
              <a:solidFill>
                <a:srgbClr val="6666FF"/>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50213" name="Line 68"/>
              <p:cNvSpPr>
                <a:spLocks noChangeShapeType="1"/>
              </p:cNvSpPr>
              <p:nvPr/>
            </p:nvSpPr>
            <p:spPr bwMode="auto">
              <a:xfrm>
                <a:off x="3936" y="3504"/>
                <a:ext cx="480" cy="432"/>
              </a:xfrm>
              <a:prstGeom prst="line">
                <a:avLst/>
              </a:prstGeom>
              <a:noFill/>
              <a:ln w="28575">
                <a:solidFill>
                  <a:srgbClr val="6666FF"/>
                </a:solidFill>
                <a:miter lim="800000"/>
              </a:ln>
              <a:effectLst/>
            </p:spPr>
            <p:txBody>
              <a:bodyPr wrap="none"/>
              <a:lstStyle/>
              <a:p>
                <a:pPr>
                  <a:defRPr/>
                </a:pPr>
                <a:endParaRPr lang="en-US">
                  <a:cs typeface="+mn-cs"/>
                </a:endParaRPr>
              </a:p>
            </p:txBody>
          </p:sp>
        </p:grpSp>
        <p:sp>
          <p:nvSpPr>
            <p:cNvPr id="50211" name="Text Box 89"/>
            <p:cNvSpPr txBox="1">
              <a:spLocks noChangeArrowheads="1"/>
            </p:cNvSpPr>
            <p:nvPr/>
          </p:nvSpPr>
          <p:spPr bwMode="auto">
            <a:xfrm>
              <a:off x="768" y="3696"/>
              <a:ext cx="1129"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6666FF"/>
                  </a:solidFill>
                  <a:latin typeface="Arial" charset="0"/>
                  <a:cs typeface="+mn-cs"/>
                </a:rPr>
                <a:t>when OR is 1</a:t>
              </a:r>
            </a:p>
          </p:txBody>
        </p:sp>
      </p:grpSp>
      <p:grpSp>
        <p:nvGrpSpPr>
          <p:cNvPr id="1373285" name="Group 101"/>
          <p:cNvGrpSpPr/>
          <p:nvPr/>
        </p:nvGrpSpPr>
        <p:grpSpPr bwMode="auto">
          <a:xfrm>
            <a:off x="2895600" y="4876800"/>
            <a:ext cx="4800600" cy="1390650"/>
            <a:chOff x="1824" y="3072"/>
            <a:chExt cx="3024" cy="876"/>
          </a:xfrm>
        </p:grpSpPr>
        <p:sp>
          <p:nvSpPr>
            <p:cNvPr id="77855" name="Freeform 85"/>
            <p:cNvSpPr/>
            <p:nvPr/>
          </p:nvSpPr>
          <p:spPr bwMode="auto">
            <a:xfrm>
              <a:off x="3936" y="3072"/>
              <a:ext cx="912" cy="864"/>
            </a:xfrm>
            <a:custGeom>
              <a:avLst/>
              <a:gdLst>
                <a:gd name="T0" fmla="*/ 912 w 912"/>
                <a:gd name="T1" fmla="*/ 864 h 864"/>
                <a:gd name="T2" fmla="*/ 0 w 912"/>
                <a:gd name="T3" fmla="*/ 864 h 864"/>
                <a:gd name="T4" fmla="*/ 0 w 912"/>
                <a:gd name="T5" fmla="*/ 0 h 864"/>
                <a:gd name="T6" fmla="*/ 912 w 912"/>
                <a:gd name="T7" fmla="*/ 864 h 8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864">
                  <a:moveTo>
                    <a:pt x="912" y="864"/>
                  </a:moveTo>
                  <a:lnTo>
                    <a:pt x="0" y="864"/>
                  </a:lnTo>
                  <a:lnTo>
                    <a:pt x="0" y="0"/>
                  </a:lnTo>
                  <a:lnTo>
                    <a:pt x="912" y="864"/>
                  </a:lnTo>
                  <a:close/>
                </a:path>
              </a:pathLst>
            </a:custGeom>
            <a:solidFill>
              <a:srgbClr val="FF0000"/>
            </a:solidFill>
            <a:ln w="9525" cap="flat" cmpd="sng">
              <a:solidFill>
                <a:schemeClr val="tx1"/>
              </a:solidFill>
              <a:prstDash val="solid"/>
              <a:miter lim="800000"/>
              <a:headEnd type="none" w="med" len="med"/>
              <a:tailEnd type="none" w="med" len="med"/>
            </a:ln>
            <a:effectLst/>
          </p:spPr>
          <p:txBody>
            <a:bodyPr wrap="none"/>
            <a:lstStyle/>
            <a:p>
              <a:endParaRPr lang="en-US"/>
            </a:p>
          </p:txBody>
        </p:sp>
        <p:sp>
          <p:nvSpPr>
            <p:cNvPr id="50209" name="Text Box 92"/>
            <p:cNvSpPr txBox="1">
              <a:spLocks noChangeArrowheads="1"/>
            </p:cNvSpPr>
            <p:nvPr/>
          </p:nvSpPr>
          <p:spPr bwMode="auto">
            <a:xfrm>
              <a:off x="1824" y="3696"/>
              <a:ext cx="1151" cy="25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111111"/>
                  </a:solidFill>
                  <a:latin typeface="Arial" charset="0"/>
                  <a:cs typeface="+mn-cs"/>
                </a:rPr>
                <a:t>and  </a:t>
              </a:r>
              <a:r>
                <a:rPr lang="en-US" sz="2000" i="0" smtClean="0">
                  <a:solidFill>
                    <a:srgbClr val="FF3300"/>
                  </a:solidFill>
                  <a:latin typeface="Arial" charset="0"/>
                  <a:cs typeface="+mn-cs"/>
                </a:rPr>
                <a:t>AND is 0</a:t>
              </a:r>
            </a:p>
          </p:txBody>
        </p:sp>
      </p:grpSp>
      <p:grpSp>
        <p:nvGrpSpPr>
          <p:cNvPr id="1373286" name="Group 102"/>
          <p:cNvGrpSpPr/>
          <p:nvPr/>
        </p:nvGrpSpPr>
        <p:grpSpPr bwMode="auto">
          <a:xfrm>
            <a:off x="1981200" y="4876800"/>
            <a:ext cx="5715000" cy="1844675"/>
            <a:chOff x="1248" y="3072"/>
            <a:chExt cx="3600" cy="1162"/>
          </a:xfrm>
        </p:grpSpPr>
        <p:sp>
          <p:nvSpPr>
            <p:cNvPr id="50206" name="Text Box 98"/>
            <p:cNvSpPr txBox="1">
              <a:spLocks noChangeArrowheads="1"/>
            </p:cNvSpPr>
            <p:nvPr/>
          </p:nvSpPr>
          <p:spPr bwMode="auto">
            <a:xfrm>
              <a:off x="1248" y="3943"/>
              <a:ext cx="1548" cy="291"/>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then</a:t>
              </a:r>
              <a:r>
                <a:rPr lang="en-US" sz="2000" i="0" smtClean="0">
                  <a:latin typeface="Arial" charset="0"/>
                  <a:cs typeface="+mn-cs"/>
                </a:rPr>
                <a:t> </a:t>
              </a:r>
              <a:r>
                <a:rPr lang="en-US" sz="2000" i="0" smtClean="0">
                  <a:solidFill>
                    <a:srgbClr val="660066"/>
                  </a:solidFill>
                  <a:latin typeface="Arial" charset="0"/>
                  <a:cs typeface="+mn-cs"/>
                </a:rPr>
                <a:t>output, </a:t>
              </a:r>
              <a:r>
                <a:rPr lang="en-US" sz="2400" smtClean="0">
                  <a:solidFill>
                    <a:srgbClr val="660066"/>
                  </a:solidFill>
                  <a:latin typeface="Palatino" charset="0"/>
                  <a:cs typeface="+mn-cs"/>
                </a:rPr>
                <a:t>a</a:t>
              </a:r>
              <a:r>
                <a:rPr lang="en-US" sz="2000" i="0" smtClean="0">
                  <a:solidFill>
                    <a:srgbClr val="660066"/>
                  </a:solidFill>
                  <a:latin typeface="Arial" charset="0"/>
                  <a:cs typeface="+mn-cs"/>
                </a:rPr>
                <a:t>, is 1</a:t>
              </a:r>
            </a:p>
          </p:txBody>
        </p:sp>
        <p:sp>
          <p:nvSpPr>
            <p:cNvPr id="77854" name="Freeform 100"/>
            <p:cNvSpPr/>
            <p:nvPr/>
          </p:nvSpPr>
          <p:spPr bwMode="auto">
            <a:xfrm>
              <a:off x="3936" y="3072"/>
              <a:ext cx="912" cy="864"/>
            </a:xfrm>
            <a:custGeom>
              <a:avLst/>
              <a:gdLst>
                <a:gd name="T0" fmla="*/ 0 w 912"/>
                <a:gd name="T1" fmla="*/ 0 h 864"/>
                <a:gd name="T2" fmla="*/ 0 w 912"/>
                <a:gd name="T3" fmla="*/ 432 h 864"/>
                <a:gd name="T4" fmla="*/ 480 w 912"/>
                <a:gd name="T5" fmla="*/ 864 h 864"/>
                <a:gd name="T6" fmla="*/ 912 w 912"/>
                <a:gd name="T7" fmla="*/ 864 h 864"/>
                <a:gd name="T8" fmla="*/ 0 w 912"/>
                <a:gd name="T9" fmla="*/ 0 h 86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12" h="864">
                  <a:moveTo>
                    <a:pt x="0" y="0"/>
                  </a:moveTo>
                  <a:lnTo>
                    <a:pt x="0" y="432"/>
                  </a:lnTo>
                  <a:lnTo>
                    <a:pt x="480" y="864"/>
                  </a:lnTo>
                  <a:lnTo>
                    <a:pt x="912" y="864"/>
                  </a:lnTo>
                  <a:lnTo>
                    <a:pt x="0" y="0"/>
                  </a:lnTo>
                  <a:close/>
                </a:path>
              </a:pathLst>
            </a:custGeom>
            <a:solidFill>
              <a:srgbClr val="660066"/>
            </a:solidFill>
            <a:ln w="9525" cap="flat" cmpd="sng">
              <a:solidFill>
                <a:schemeClr val="tx1"/>
              </a:solidFill>
              <a:prstDash val="solid"/>
              <a:miter lim="800000"/>
              <a:headEnd type="none" w="med" len="med"/>
              <a:tailEnd type="none" w="med" len="med"/>
            </a:ln>
            <a:effectLst/>
          </p:spPr>
          <p:txBody>
            <a:bodyPr wrap="none"/>
            <a:lstStyle/>
            <a:p>
              <a:endParaRPr lang="en-US"/>
            </a:p>
          </p:txBody>
        </p:sp>
      </p:grpSp>
      <p:grpSp>
        <p:nvGrpSpPr>
          <p:cNvPr id="1373283" name="Group 99"/>
          <p:cNvGrpSpPr/>
          <p:nvPr/>
        </p:nvGrpSpPr>
        <p:grpSpPr bwMode="auto">
          <a:xfrm>
            <a:off x="5943600" y="4419600"/>
            <a:ext cx="2193925" cy="2225675"/>
            <a:chOff x="3744" y="2784"/>
            <a:chExt cx="1382" cy="1402"/>
          </a:xfrm>
        </p:grpSpPr>
        <p:grpSp>
          <p:nvGrpSpPr>
            <p:cNvPr id="77835" name="Group 6"/>
            <p:cNvGrpSpPr/>
            <p:nvPr/>
          </p:nvGrpSpPr>
          <p:grpSpPr bwMode="auto">
            <a:xfrm>
              <a:off x="3744" y="2784"/>
              <a:ext cx="1382" cy="1402"/>
              <a:chOff x="3744" y="2688"/>
              <a:chExt cx="1382" cy="1402"/>
            </a:xfrm>
          </p:grpSpPr>
          <p:sp>
            <p:nvSpPr>
              <p:cNvPr id="50194" name="Line 7"/>
              <p:cNvSpPr>
                <a:spLocks noChangeShapeType="1"/>
              </p:cNvSpPr>
              <p:nvPr/>
            </p:nvSpPr>
            <p:spPr bwMode="auto">
              <a:xfrm>
                <a:off x="4056" y="2976"/>
                <a:ext cx="0" cy="768"/>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50195" name="Line 8"/>
              <p:cNvSpPr>
                <a:spLocks noChangeShapeType="1"/>
              </p:cNvSpPr>
              <p:nvPr/>
            </p:nvSpPr>
            <p:spPr bwMode="auto">
              <a:xfrm flipH="1">
                <a:off x="4032" y="3720"/>
                <a:ext cx="864" cy="0"/>
              </a:xfrm>
              <a:prstGeom prst="line">
                <a:avLst/>
              </a:prstGeom>
              <a:noFill/>
              <a:ln w="28575">
                <a:solidFill>
                  <a:schemeClr val="tx1"/>
                </a:solidFill>
                <a:miter lim="800000"/>
              </a:ln>
              <a:effectLst/>
            </p:spPr>
            <p:txBody>
              <a:bodyPr wrap="none"/>
              <a:lstStyle/>
              <a:p>
                <a:pPr>
                  <a:defRPr/>
                </a:pPr>
                <a:endParaRPr lang="en-US">
                  <a:cs typeface="+mn-cs"/>
                </a:endParaRPr>
              </a:p>
            </p:txBody>
          </p:sp>
          <p:sp>
            <p:nvSpPr>
              <p:cNvPr id="50196" name="Line 9"/>
              <p:cNvSpPr>
                <a:spLocks noChangeShapeType="1"/>
              </p:cNvSpPr>
              <p:nvPr/>
            </p:nvSpPr>
            <p:spPr bwMode="auto">
              <a:xfrm>
                <a:off x="3936" y="3288"/>
                <a:ext cx="96" cy="0"/>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50197" name="Line 10"/>
              <p:cNvSpPr>
                <a:spLocks noChangeShapeType="1"/>
              </p:cNvSpPr>
              <p:nvPr/>
            </p:nvSpPr>
            <p:spPr bwMode="auto">
              <a:xfrm flipH="1" flipV="1">
                <a:off x="453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50198" name="Text Box 11"/>
              <p:cNvSpPr txBox="1">
                <a:spLocks noChangeArrowheads="1"/>
              </p:cNvSpPr>
              <p:nvPr/>
            </p:nvSpPr>
            <p:spPr bwMode="auto">
              <a:xfrm>
                <a:off x="3744" y="3168"/>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50199" name="Text Box 12"/>
              <p:cNvSpPr txBox="1">
                <a:spLocks noChangeArrowheads="1"/>
              </p:cNvSpPr>
              <p:nvPr/>
            </p:nvSpPr>
            <p:spPr bwMode="auto">
              <a:xfrm>
                <a:off x="3744" y="360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50200" name="Text Box 13"/>
              <p:cNvSpPr txBox="1">
                <a:spLocks noChangeArrowheads="1"/>
              </p:cNvSpPr>
              <p:nvPr/>
            </p:nvSpPr>
            <p:spPr bwMode="auto">
              <a:xfrm>
                <a:off x="441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1</a:t>
                </a:r>
              </a:p>
            </p:txBody>
          </p:sp>
          <p:sp>
            <p:nvSpPr>
              <p:cNvPr id="50201" name="Text Box 14"/>
              <p:cNvSpPr txBox="1">
                <a:spLocks noChangeArrowheads="1"/>
              </p:cNvSpPr>
              <p:nvPr/>
            </p:nvSpPr>
            <p:spPr bwMode="auto">
              <a:xfrm>
                <a:off x="3936" y="3840"/>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000000"/>
                    </a:solidFill>
                    <a:latin typeface="Arial" charset="0"/>
                    <a:cs typeface="+mn-cs"/>
                  </a:rPr>
                  <a:t>0</a:t>
                </a:r>
              </a:p>
            </p:txBody>
          </p:sp>
          <p:sp>
            <p:nvSpPr>
              <p:cNvPr id="50202" name="Text Box 15"/>
              <p:cNvSpPr txBox="1">
                <a:spLocks noChangeArrowheads="1"/>
              </p:cNvSpPr>
              <p:nvPr/>
            </p:nvSpPr>
            <p:spPr bwMode="auto">
              <a:xfrm>
                <a:off x="3888" y="2688"/>
                <a:ext cx="230"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1</a:t>
                </a:r>
              </a:p>
            </p:txBody>
          </p:sp>
          <p:sp>
            <p:nvSpPr>
              <p:cNvPr id="50203" name="Text Box 16"/>
              <p:cNvSpPr txBox="1">
                <a:spLocks noChangeArrowheads="1"/>
              </p:cNvSpPr>
              <p:nvPr/>
            </p:nvSpPr>
            <p:spPr bwMode="auto">
              <a:xfrm>
                <a:off x="4896" y="3600"/>
                <a:ext cx="230"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I</a:t>
                </a:r>
                <a:r>
                  <a:rPr lang="en-US" sz="2000" baseline="-25000" smtClean="0">
                    <a:solidFill>
                      <a:srgbClr val="000000"/>
                    </a:solidFill>
                    <a:latin typeface="Palatino" charset="0"/>
                    <a:cs typeface="+mn-cs"/>
                  </a:rPr>
                  <a:t>2</a:t>
                </a:r>
              </a:p>
            </p:txBody>
          </p:sp>
          <p:sp>
            <p:nvSpPr>
              <p:cNvPr id="50204" name="Line 17"/>
              <p:cNvSpPr>
                <a:spLocks noChangeShapeType="1"/>
              </p:cNvSpPr>
              <p:nvPr/>
            </p:nvSpPr>
            <p:spPr bwMode="auto">
              <a:xfrm flipH="1" flipV="1">
                <a:off x="4056" y="3744"/>
                <a:ext cx="0" cy="96"/>
              </a:xfrm>
              <a:prstGeom prst="line">
                <a:avLst/>
              </a:prstGeom>
              <a:noFill/>
              <a:ln w="9525">
                <a:solidFill>
                  <a:schemeClr val="tx1"/>
                </a:solidFill>
                <a:miter lim="800000"/>
              </a:ln>
              <a:effectLst/>
            </p:spPr>
            <p:txBody>
              <a:bodyPr wrap="none"/>
              <a:lstStyle/>
              <a:p>
                <a:pPr>
                  <a:defRPr/>
                </a:pPr>
                <a:endParaRPr lang="en-US">
                  <a:cs typeface="+mn-cs"/>
                </a:endParaRPr>
              </a:p>
            </p:txBody>
          </p:sp>
          <p:sp>
            <p:nvSpPr>
              <p:cNvPr id="50205" name="Line 18"/>
              <p:cNvSpPr>
                <a:spLocks noChangeShapeType="1"/>
              </p:cNvSpPr>
              <p:nvPr/>
            </p:nvSpPr>
            <p:spPr bwMode="auto">
              <a:xfrm>
                <a:off x="3936" y="3720"/>
                <a:ext cx="96" cy="0"/>
              </a:xfrm>
              <a:prstGeom prst="line">
                <a:avLst/>
              </a:prstGeom>
              <a:noFill/>
              <a:ln w="9525">
                <a:solidFill>
                  <a:schemeClr val="tx1"/>
                </a:solidFill>
                <a:miter lim="800000"/>
              </a:ln>
              <a:effectLst/>
            </p:spPr>
            <p:txBody>
              <a:bodyPr wrap="none"/>
              <a:lstStyle/>
              <a:p>
                <a:pPr>
                  <a:defRPr/>
                </a:pPr>
                <a:endParaRPr lang="en-US">
                  <a:cs typeface="+mn-cs"/>
                </a:endParaRPr>
              </a:p>
            </p:txBody>
          </p:sp>
        </p:grpSp>
        <p:grpSp>
          <p:nvGrpSpPr>
            <p:cNvPr id="77836" name="Group 19"/>
            <p:cNvGrpSpPr/>
            <p:nvPr/>
          </p:nvGrpSpPr>
          <p:grpSpPr bwMode="auto">
            <a:xfrm>
              <a:off x="4032" y="3360"/>
              <a:ext cx="528" cy="480"/>
              <a:chOff x="4032" y="3264"/>
              <a:chExt cx="528" cy="480"/>
            </a:xfrm>
          </p:grpSpPr>
          <p:sp>
            <p:nvSpPr>
              <p:cNvPr id="50190" name="Oval 20"/>
              <p:cNvSpPr>
                <a:spLocks noChangeArrowheads="1"/>
              </p:cNvSpPr>
              <p:nvPr/>
            </p:nvSpPr>
            <p:spPr bwMode="auto">
              <a:xfrm>
                <a:off x="4512" y="3264"/>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sp>
            <p:nvSpPr>
              <p:cNvPr id="50191" name="Oval 21"/>
              <p:cNvSpPr>
                <a:spLocks noChangeArrowheads="1"/>
              </p:cNvSpPr>
              <p:nvPr/>
            </p:nvSpPr>
            <p:spPr bwMode="auto">
              <a:xfrm>
                <a:off x="4032" y="3264"/>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50192" name="Oval 22"/>
              <p:cNvSpPr>
                <a:spLocks noChangeArrowheads="1"/>
              </p:cNvSpPr>
              <p:nvPr/>
            </p:nvSpPr>
            <p:spPr bwMode="auto">
              <a:xfrm>
                <a:off x="4512" y="3696"/>
                <a:ext cx="48" cy="48"/>
              </a:xfrm>
              <a:prstGeom prst="ellipse">
                <a:avLst/>
              </a:prstGeom>
              <a:solidFill>
                <a:schemeClr val="accent1"/>
              </a:solidFill>
              <a:ln w="9525">
                <a:solidFill>
                  <a:schemeClr val="tx1"/>
                </a:solidFill>
                <a:miter lim="800000"/>
              </a:ln>
              <a:effectLst/>
            </p:spPr>
            <p:txBody>
              <a:bodyPr wrap="none" anchor="ctr"/>
              <a:lstStyle/>
              <a:p>
                <a:pPr>
                  <a:defRPr/>
                </a:pPr>
                <a:endParaRPr lang="en-US">
                  <a:cs typeface="+mn-cs"/>
                </a:endParaRPr>
              </a:p>
            </p:txBody>
          </p:sp>
          <p:sp>
            <p:nvSpPr>
              <p:cNvPr id="50193" name="Oval 23"/>
              <p:cNvSpPr>
                <a:spLocks noChangeArrowheads="1"/>
              </p:cNvSpPr>
              <p:nvPr/>
            </p:nvSpPr>
            <p:spPr bwMode="auto">
              <a:xfrm>
                <a:off x="4032" y="3696"/>
                <a:ext cx="48" cy="48"/>
              </a:xfrm>
              <a:prstGeom prst="ellipse">
                <a:avLst/>
              </a:prstGeom>
              <a:solidFill>
                <a:srgbClr val="FF7C80"/>
              </a:solidFill>
              <a:ln w="9525">
                <a:solidFill>
                  <a:schemeClr val="tx1"/>
                </a:solidFill>
                <a:miter lim="800000"/>
              </a:ln>
              <a:effectLst/>
            </p:spPr>
            <p:txBody>
              <a:bodyPr wrap="none" anchor="ctr"/>
              <a:lstStyle/>
              <a:p>
                <a:pPr>
                  <a:defRPr/>
                </a:pPr>
                <a:endParaRPr lang="en-US">
                  <a:cs typeface="+mn-cs"/>
                </a:endParaRPr>
              </a:p>
            </p:txBody>
          </p:sp>
        </p:grpSp>
      </p:grpSp>
      <p:grpSp>
        <p:nvGrpSpPr>
          <p:cNvPr id="2" name="组合 1"/>
          <p:cNvGrpSpPr/>
          <p:nvPr/>
        </p:nvGrpSpPr>
        <p:grpSpPr>
          <a:xfrm>
            <a:off x="5148064" y="1268760"/>
            <a:ext cx="3887788" cy="2528888"/>
            <a:chOff x="5004692" y="2124248"/>
            <a:chExt cx="3887788" cy="2528888"/>
          </a:xfrm>
        </p:grpSpPr>
        <p:grpSp>
          <p:nvGrpSpPr>
            <p:cNvPr id="157" name="Group 90"/>
            <p:cNvGrpSpPr/>
            <p:nvPr/>
          </p:nvGrpSpPr>
          <p:grpSpPr bwMode="auto">
            <a:xfrm>
              <a:off x="5004692" y="2124248"/>
              <a:ext cx="3887788" cy="2528888"/>
              <a:chOff x="3120" y="1434"/>
              <a:chExt cx="2449" cy="1593"/>
            </a:xfrm>
          </p:grpSpPr>
          <p:cxnSp>
            <p:nvCxnSpPr>
              <p:cNvPr id="158" name="AutoShape 25"/>
              <p:cNvCxnSpPr>
                <a:cxnSpLocks noChangeShapeType="1"/>
                <a:stCxn id="180" idx="6"/>
              </p:cNvCxnSpPr>
              <p:nvPr/>
            </p:nvCxnSpPr>
            <p:spPr bwMode="auto">
              <a:xfrm flipV="1">
                <a:off x="5144" y="2178"/>
                <a:ext cx="221" cy="6"/>
              </a:xfrm>
              <a:prstGeom prst="straightConnector1">
                <a:avLst/>
              </a:prstGeom>
              <a:noFill/>
              <a:ln w="25400">
                <a:solidFill>
                  <a:schemeClr val="tx1"/>
                </a:solidFill>
                <a:miter lim="800000"/>
                <a:tailEnd type="triangle" w="med" len="sm"/>
              </a:ln>
              <a:effectLst/>
            </p:spPr>
          </p:cxnSp>
          <p:sp>
            <p:nvSpPr>
              <p:cNvPr id="159" name="Text Box 26"/>
              <p:cNvSpPr txBox="1">
                <a:spLocks noChangeArrowheads="1"/>
              </p:cNvSpPr>
              <p:nvPr/>
            </p:nvSpPr>
            <p:spPr bwMode="auto">
              <a:xfrm>
                <a:off x="5364" y="2023"/>
                <a:ext cx="205"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a</a:t>
                </a:r>
              </a:p>
            </p:txBody>
          </p:sp>
          <p:grpSp>
            <p:nvGrpSpPr>
              <p:cNvPr id="160" name="Group 27"/>
              <p:cNvGrpSpPr/>
              <p:nvPr/>
            </p:nvGrpSpPr>
            <p:grpSpPr bwMode="auto">
              <a:xfrm>
                <a:off x="4512" y="1776"/>
                <a:ext cx="298" cy="778"/>
                <a:chOff x="1872" y="3216"/>
                <a:chExt cx="298" cy="778"/>
              </a:xfrm>
            </p:grpSpPr>
            <p:sp>
              <p:nvSpPr>
                <p:cNvPr id="195" name="Text Box 28"/>
                <p:cNvSpPr txBox="1">
                  <a:spLocks noChangeArrowheads="1"/>
                </p:cNvSpPr>
                <p:nvPr/>
              </p:nvSpPr>
              <p:spPr bwMode="auto">
                <a:xfrm>
                  <a:off x="1872" y="3216"/>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196" name="Text Box 29"/>
                <p:cNvSpPr txBox="1">
                  <a:spLocks noChangeArrowheads="1"/>
                </p:cNvSpPr>
                <p:nvPr/>
              </p:nvSpPr>
              <p:spPr bwMode="auto">
                <a:xfrm>
                  <a:off x="1872" y="3744"/>
                  <a:ext cx="298"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grpSp>
          <p:cxnSp>
            <p:nvCxnSpPr>
              <p:cNvPr id="161" name="AutoShape 31"/>
              <p:cNvCxnSpPr>
                <a:cxnSpLocks noChangeShapeType="1"/>
                <a:stCxn id="170" idx="3"/>
                <a:endCxn id="190" idx="2"/>
              </p:cNvCxnSpPr>
              <p:nvPr/>
            </p:nvCxnSpPr>
            <p:spPr bwMode="auto">
              <a:xfrm flipV="1">
                <a:off x="3416" y="1896"/>
                <a:ext cx="560" cy="624"/>
              </a:xfrm>
              <a:prstGeom prst="straightConnector1">
                <a:avLst/>
              </a:prstGeom>
              <a:noFill/>
              <a:ln w="25400">
                <a:solidFill>
                  <a:schemeClr val="tx1"/>
                </a:solidFill>
                <a:miter lim="800000"/>
                <a:tailEnd type="triangle" w="med" len="sm"/>
              </a:ln>
              <a:effectLst/>
            </p:spPr>
          </p:cxnSp>
          <p:cxnSp>
            <p:nvCxnSpPr>
              <p:cNvPr id="162" name="AutoShape 32"/>
              <p:cNvCxnSpPr>
                <a:cxnSpLocks noChangeShapeType="1"/>
                <a:stCxn id="185" idx="6"/>
                <a:endCxn id="180" idx="2"/>
              </p:cNvCxnSpPr>
              <p:nvPr/>
            </p:nvCxnSpPr>
            <p:spPr bwMode="auto">
              <a:xfrm flipV="1">
                <a:off x="4328" y="2184"/>
                <a:ext cx="464" cy="336"/>
              </a:xfrm>
              <a:prstGeom prst="straightConnector1">
                <a:avLst/>
              </a:prstGeom>
              <a:noFill/>
              <a:ln w="25400">
                <a:solidFill>
                  <a:schemeClr val="tx1"/>
                </a:solidFill>
                <a:miter lim="800000"/>
                <a:tailEnd type="triangle" w="med" len="sm"/>
              </a:ln>
              <a:effectLst/>
            </p:spPr>
          </p:cxnSp>
          <p:grpSp>
            <p:nvGrpSpPr>
              <p:cNvPr id="163" name="Group 64"/>
              <p:cNvGrpSpPr/>
              <p:nvPr/>
            </p:nvGrpSpPr>
            <p:grpSpPr bwMode="auto">
              <a:xfrm>
                <a:off x="3984" y="1728"/>
                <a:ext cx="336" cy="336"/>
                <a:chOff x="3456" y="1584"/>
                <a:chExt cx="336" cy="336"/>
              </a:xfrm>
            </p:grpSpPr>
            <p:sp>
              <p:nvSpPr>
                <p:cNvPr id="190" name="Oval 36"/>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191" name="Group 37"/>
                <p:cNvGrpSpPr/>
                <p:nvPr/>
              </p:nvGrpSpPr>
              <p:grpSpPr bwMode="auto">
                <a:xfrm>
                  <a:off x="3475" y="1677"/>
                  <a:ext cx="298" cy="150"/>
                  <a:chOff x="4032" y="3552"/>
                  <a:chExt cx="384" cy="192"/>
                </a:xfrm>
              </p:grpSpPr>
              <p:sp>
                <p:nvSpPr>
                  <p:cNvPr id="192" name="Line 3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93" name="Line 3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94" name="Line 4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164" name="AutoShape 43"/>
              <p:cNvCxnSpPr>
                <a:cxnSpLocks noChangeShapeType="1"/>
                <a:endCxn id="185" idx="3"/>
              </p:cNvCxnSpPr>
              <p:nvPr/>
            </p:nvCxnSpPr>
            <p:spPr bwMode="auto">
              <a:xfrm flipV="1">
                <a:off x="3792" y="2647"/>
                <a:ext cx="241" cy="137"/>
              </a:xfrm>
              <a:prstGeom prst="straightConnector1">
                <a:avLst/>
              </a:prstGeom>
              <a:noFill/>
              <a:ln w="25400">
                <a:solidFill>
                  <a:schemeClr val="folHlink"/>
                </a:solidFill>
                <a:miter lim="800000"/>
                <a:tailEnd type="triangle" w="med" len="sm"/>
              </a:ln>
              <a:effectLst/>
            </p:spPr>
          </p:cxnSp>
          <p:sp>
            <p:nvSpPr>
              <p:cNvPr id="165" name="Text Box 44"/>
              <p:cNvSpPr txBox="1">
                <a:spLocks noChangeArrowheads="1"/>
              </p:cNvSpPr>
              <p:nvPr/>
            </p:nvSpPr>
            <p:spPr bwMode="auto">
              <a:xfrm>
                <a:off x="3379" y="2659"/>
                <a:ext cx="404" cy="368"/>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altLang="zh-CN">
                    <a:solidFill>
                      <a:schemeClr val="folHlink"/>
                    </a:solidFill>
                    <a:latin typeface="Times New Roman" panose="02020603050405020304" pitchFamily="18" charset="0"/>
                    <a:cs typeface="Times New Roman" panose="02020603050405020304" pitchFamily="18" charset="0"/>
                  </a:rPr>
                  <a:t>-</a:t>
                </a:r>
                <a:r>
                  <a:rPr lang="en-US" sz="2000" smtClean="0">
                    <a:solidFill>
                      <a:schemeClr val="folHlink"/>
                    </a:solidFill>
                    <a:latin typeface="Palatino" charset="0"/>
                    <a:cs typeface="+mn-cs"/>
                  </a:rPr>
                  <a:t>.75</a:t>
                </a:r>
                <a:endParaRPr lang="en-US" sz="2000" baseline="-25000" smtClean="0">
                  <a:solidFill>
                    <a:schemeClr val="folHlink"/>
                  </a:solidFill>
                  <a:latin typeface="Palatino" charset="0"/>
                  <a:cs typeface="+mn-cs"/>
                </a:endParaRPr>
              </a:p>
            </p:txBody>
          </p:sp>
          <p:grpSp>
            <p:nvGrpSpPr>
              <p:cNvPr id="166" name="Group 65"/>
              <p:cNvGrpSpPr/>
              <p:nvPr/>
            </p:nvGrpSpPr>
            <p:grpSpPr bwMode="auto">
              <a:xfrm>
                <a:off x="3984" y="2352"/>
                <a:ext cx="336" cy="336"/>
                <a:chOff x="3456" y="1584"/>
                <a:chExt cx="336" cy="336"/>
              </a:xfrm>
            </p:grpSpPr>
            <p:sp>
              <p:nvSpPr>
                <p:cNvPr id="185" name="Oval 66"/>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186" name="Group 67"/>
                <p:cNvGrpSpPr/>
                <p:nvPr/>
              </p:nvGrpSpPr>
              <p:grpSpPr bwMode="auto">
                <a:xfrm>
                  <a:off x="3475" y="1677"/>
                  <a:ext cx="298" cy="150"/>
                  <a:chOff x="4032" y="3552"/>
                  <a:chExt cx="384" cy="192"/>
                </a:xfrm>
              </p:grpSpPr>
              <p:sp>
                <p:nvSpPr>
                  <p:cNvPr id="187" name="Line 68"/>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88" name="Line 69"/>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89" name="Line 70"/>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167" name="Group 71"/>
              <p:cNvGrpSpPr/>
              <p:nvPr/>
            </p:nvGrpSpPr>
            <p:grpSpPr bwMode="auto">
              <a:xfrm>
                <a:off x="4800" y="2016"/>
                <a:ext cx="336" cy="336"/>
                <a:chOff x="3456" y="1584"/>
                <a:chExt cx="336" cy="336"/>
              </a:xfrm>
            </p:grpSpPr>
            <p:sp>
              <p:nvSpPr>
                <p:cNvPr id="180" name="Oval 72"/>
                <p:cNvSpPr>
                  <a:spLocks noChangeArrowheads="1"/>
                </p:cNvSpPr>
                <p:nvPr/>
              </p:nvSpPr>
              <p:spPr bwMode="auto">
                <a:xfrm>
                  <a:off x="3456" y="1584"/>
                  <a:ext cx="336" cy="336"/>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181" name="Group 73"/>
                <p:cNvGrpSpPr/>
                <p:nvPr/>
              </p:nvGrpSpPr>
              <p:grpSpPr bwMode="auto">
                <a:xfrm>
                  <a:off x="3475" y="1677"/>
                  <a:ext cx="298" cy="150"/>
                  <a:chOff x="4032" y="3552"/>
                  <a:chExt cx="384" cy="192"/>
                </a:xfrm>
              </p:grpSpPr>
              <p:sp>
                <p:nvSpPr>
                  <p:cNvPr id="182" name="Line 7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83" name="Line 7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84" name="Line 7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168" name="AutoShape 77"/>
              <p:cNvCxnSpPr>
                <a:cxnSpLocks noChangeShapeType="1"/>
                <a:stCxn id="190" idx="6"/>
                <a:endCxn id="180" idx="2"/>
              </p:cNvCxnSpPr>
              <p:nvPr/>
            </p:nvCxnSpPr>
            <p:spPr bwMode="auto">
              <a:xfrm>
                <a:off x="4328" y="1896"/>
                <a:ext cx="464" cy="288"/>
              </a:xfrm>
              <a:prstGeom prst="straightConnector1">
                <a:avLst/>
              </a:prstGeom>
              <a:noFill/>
              <a:ln w="25400">
                <a:solidFill>
                  <a:schemeClr val="tx1"/>
                </a:solidFill>
                <a:miter lim="800000"/>
                <a:tailEnd type="triangle" w="med" len="sm"/>
              </a:ln>
              <a:effectLst/>
            </p:spPr>
          </p:cxnSp>
          <p:sp>
            <p:nvSpPr>
              <p:cNvPr id="169" name="Rectangle 78"/>
              <p:cNvSpPr>
                <a:spLocks noChangeArrowheads="1"/>
              </p:cNvSpPr>
              <p:nvPr/>
            </p:nvSpPr>
            <p:spPr bwMode="auto">
              <a:xfrm>
                <a:off x="3120" y="1752"/>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1</a:t>
                </a:r>
              </a:p>
            </p:txBody>
          </p:sp>
          <p:sp>
            <p:nvSpPr>
              <p:cNvPr id="170" name="Rectangle 79"/>
              <p:cNvSpPr>
                <a:spLocks noChangeArrowheads="1"/>
              </p:cNvSpPr>
              <p:nvPr/>
            </p:nvSpPr>
            <p:spPr bwMode="auto">
              <a:xfrm>
                <a:off x="3120" y="2376"/>
                <a:ext cx="288" cy="288"/>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2</a:t>
                </a:r>
                <a:endParaRPr lang="en-US" sz="2000">
                  <a:latin typeface="Palatino" charset="0"/>
                  <a:cs typeface="+mn-cs"/>
                </a:endParaRPr>
              </a:p>
            </p:txBody>
          </p:sp>
          <p:cxnSp>
            <p:nvCxnSpPr>
              <p:cNvPr id="171" name="AutoShape 80"/>
              <p:cNvCxnSpPr>
                <a:cxnSpLocks noChangeShapeType="1"/>
                <a:stCxn id="170" idx="3"/>
                <a:endCxn id="185" idx="2"/>
              </p:cNvCxnSpPr>
              <p:nvPr/>
            </p:nvCxnSpPr>
            <p:spPr bwMode="auto">
              <a:xfrm>
                <a:off x="3416" y="2520"/>
                <a:ext cx="560" cy="0"/>
              </a:xfrm>
              <a:prstGeom prst="straightConnector1">
                <a:avLst/>
              </a:prstGeom>
              <a:noFill/>
              <a:ln w="25400">
                <a:solidFill>
                  <a:schemeClr val="tx1"/>
                </a:solidFill>
                <a:miter lim="800000"/>
                <a:tailEnd type="triangle" w="med" len="sm"/>
              </a:ln>
              <a:effectLst/>
            </p:spPr>
          </p:cxnSp>
          <p:cxnSp>
            <p:nvCxnSpPr>
              <p:cNvPr id="172" name="AutoShape 81"/>
              <p:cNvCxnSpPr>
                <a:cxnSpLocks noChangeShapeType="1"/>
                <a:stCxn id="169" idx="3"/>
                <a:endCxn id="190" idx="2"/>
              </p:cNvCxnSpPr>
              <p:nvPr/>
            </p:nvCxnSpPr>
            <p:spPr bwMode="auto">
              <a:xfrm>
                <a:off x="3416" y="1896"/>
                <a:ext cx="560" cy="0"/>
              </a:xfrm>
              <a:prstGeom prst="straightConnector1">
                <a:avLst/>
              </a:prstGeom>
              <a:noFill/>
              <a:ln w="25400">
                <a:solidFill>
                  <a:schemeClr val="tx1"/>
                </a:solidFill>
                <a:miter lim="800000"/>
                <a:tailEnd type="triangle" w="med" len="sm"/>
              </a:ln>
              <a:effectLst/>
            </p:spPr>
          </p:cxnSp>
          <p:cxnSp>
            <p:nvCxnSpPr>
              <p:cNvPr id="173" name="AutoShape 82"/>
              <p:cNvCxnSpPr>
                <a:cxnSpLocks noChangeShapeType="1"/>
                <a:stCxn id="169" idx="3"/>
                <a:endCxn id="185" idx="2"/>
              </p:cNvCxnSpPr>
              <p:nvPr/>
            </p:nvCxnSpPr>
            <p:spPr bwMode="auto">
              <a:xfrm>
                <a:off x="3416" y="1896"/>
                <a:ext cx="560" cy="624"/>
              </a:xfrm>
              <a:prstGeom prst="straightConnector1">
                <a:avLst/>
              </a:prstGeom>
              <a:noFill/>
              <a:ln w="25400">
                <a:solidFill>
                  <a:schemeClr val="tx1"/>
                </a:solidFill>
                <a:miter lim="800000"/>
                <a:tailEnd type="triangle" w="med" len="sm"/>
              </a:ln>
              <a:effectLst/>
            </p:spPr>
          </p:cxnSp>
          <p:sp>
            <p:nvSpPr>
              <p:cNvPr id="174" name="Text Box 84"/>
              <p:cNvSpPr txBox="1">
                <a:spLocks noChangeArrowheads="1"/>
              </p:cNvSpPr>
              <p:nvPr/>
            </p:nvSpPr>
            <p:spPr bwMode="auto">
              <a:xfrm>
                <a:off x="3552" y="1680"/>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175" name="Text Box 85"/>
              <p:cNvSpPr txBox="1">
                <a:spLocks noChangeArrowheads="1"/>
              </p:cNvSpPr>
              <p:nvPr/>
            </p:nvSpPr>
            <p:spPr bwMode="auto">
              <a:xfrm>
                <a:off x="3552" y="2496"/>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176" name="Text Box 86"/>
              <p:cNvSpPr txBox="1">
                <a:spLocks noChangeArrowheads="1"/>
              </p:cNvSpPr>
              <p:nvPr/>
            </p:nvSpPr>
            <p:spPr bwMode="auto">
              <a:xfrm>
                <a:off x="3792" y="2160"/>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sp>
            <p:nvSpPr>
              <p:cNvPr id="177" name="Text Box 87"/>
              <p:cNvSpPr txBox="1">
                <a:spLocks noChangeArrowheads="1"/>
              </p:cNvSpPr>
              <p:nvPr/>
            </p:nvSpPr>
            <p:spPr bwMode="auto">
              <a:xfrm>
                <a:off x="3792" y="1968"/>
                <a:ext cx="236"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solidFill>
                      <a:srgbClr val="000000"/>
                    </a:solidFill>
                    <a:latin typeface="Palatino" charset="0"/>
                    <a:cs typeface="+mn-cs"/>
                  </a:rPr>
                  <a:t>.5</a:t>
                </a:r>
                <a:endParaRPr lang="en-US" sz="2000" baseline="-25000" smtClean="0">
                  <a:solidFill>
                    <a:srgbClr val="000000"/>
                  </a:solidFill>
                  <a:latin typeface="Palatino" charset="0"/>
                  <a:cs typeface="+mn-cs"/>
                </a:endParaRPr>
              </a:p>
            </p:txBody>
          </p:sp>
          <p:cxnSp>
            <p:nvCxnSpPr>
              <p:cNvPr id="178" name="AutoShape 88"/>
              <p:cNvCxnSpPr>
                <a:cxnSpLocks noChangeShapeType="1"/>
                <a:endCxn id="190" idx="1"/>
              </p:cNvCxnSpPr>
              <p:nvPr/>
            </p:nvCxnSpPr>
            <p:spPr bwMode="auto">
              <a:xfrm>
                <a:off x="3744" y="1673"/>
                <a:ext cx="289" cy="96"/>
              </a:xfrm>
              <a:prstGeom prst="straightConnector1">
                <a:avLst/>
              </a:prstGeom>
              <a:noFill/>
              <a:ln w="25400">
                <a:solidFill>
                  <a:schemeClr val="folHlink"/>
                </a:solidFill>
                <a:miter lim="800000"/>
                <a:tailEnd type="triangle" w="med" len="sm"/>
              </a:ln>
              <a:effectLst/>
            </p:spPr>
          </p:cxnSp>
          <p:sp>
            <p:nvSpPr>
              <p:cNvPr id="179" name="Text Box 89"/>
              <p:cNvSpPr txBox="1">
                <a:spLocks noChangeArrowheads="1"/>
              </p:cNvSpPr>
              <p:nvPr/>
            </p:nvSpPr>
            <p:spPr bwMode="auto">
              <a:xfrm>
                <a:off x="3379" y="1434"/>
                <a:ext cx="484" cy="368"/>
              </a:xfrm>
              <a:prstGeom prst="rect">
                <a:avLst/>
              </a:prstGeom>
              <a:noFill/>
              <a:ln>
                <a:noFill/>
              </a:ln>
              <a:effectLst/>
            </p:spPr>
            <p:txBody>
              <a:bodyPr wrap="squar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altLang="zh-CN">
                    <a:solidFill>
                      <a:schemeClr val="folHlink"/>
                    </a:solidFill>
                    <a:latin typeface="Times New Roman" panose="02020603050405020304" pitchFamily="18" charset="0"/>
                    <a:cs typeface="Times New Roman" panose="02020603050405020304" pitchFamily="18" charset="0"/>
                  </a:rPr>
                  <a:t>-</a:t>
                </a:r>
                <a:r>
                  <a:rPr lang="en-US" sz="2000" smtClean="0">
                    <a:solidFill>
                      <a:schemeClr val="folHlink"/>
                    </a:solidFill>
                    <a:latin typeface="Palatino" charset="0"/>
                    <a:cs typeface="+mn-cs"/>
                  </a:rPr>
                  <a:t>.25</a:t>
                </a:r>
                <a:endParaRPr lang="en-US" sz="2000" baseline="-25000" smtClean="0">
                  <a:solidFill>
                    <a:schemeClr val="folHlink"/>
                  </a:solidFill>
                  <a:latin typeface="Palatino" charset="0"/>
                  <a:cs typeface="+mn-cs"/>
                </a:endParaRPr>
              </a:p>
            </p:txBody>
          </p:sp>
        </p:grpSp>
        <p:sp>
          <p:nvSpPr>
            <p:cNvPr id="50182" name="Text Box 66"/>
            <p:cNvSpPr txBox="1">
              <a:spLocks noChangeArrowheads="1"/>
            </p:cNvSpPr>
            <p:nvPr/>
          </p:nvSpPr>
          <p:spPr bwMode="auto">
            <a:xfrm>
              <a:off x="6372200" y="2636912"/>
              <a:ext cx="565150"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6666FF"/>
                  </a:solidFill>
                  <a:latin typeface="Arial" charset="0"/>
                  <a:cs typeface="+mn-cs"/>
                </a:rPr>
                <a:t>OR</a:t>
              </a:r>
            </a:p>
          </p:txBody>
        </p:sp>
        <p:sp>
          <p:nvSpPr>
            <p:cNvPr id="50183" name="Text Box 75"/>
            <p:cNvSpPr txBox="1">
              <a:spLocks noChangeArrowheads="1"/>
            </p:cNvSpPr>
            <p:nvPr/>
          </p:nvSpPr>
          <p:spPr bwMode="auto">
            <a:xfrm>
              <a:off x="6300192" y="3645024"/>
              <a:ext cx="736600" cy="396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i="0" smtClean="0">
                  <a:solidFill>
                    <a:srgbClr val="FF3300"/>
                  </a:solidFill>
                  <a:latin typeface="Arial" charset="0"/>
                  <a:cs typeface="+mn-cs"/>
                </a:rPr>
                <a:t>AND</a:t>
              </a:r>
            </a:p>
          </p:txBody>
        </p:sp>
      </p:grpSp>
      <p:graphicFrame>
        <p:nvGraphicFramePr>
          <p:cNvPr id="3" name="对象 2"/>
          <p:cNvGraphicFramePr>
            <a:graphicFrameLocks noChangeAspect="1"/>
          </p:cNvGraphicFramePr>
          <p:nvPr>
            <p:extLst>
              <p:ext uri="{D42A27DB-BD31-4B8C-83A1-F6EECF244321}">
                <p14:modId xmlns:p14="http://schemas.microsoft.com/office/powerpoint/2010/main" xmlns="" val="4288783769"/>
              </p:ext>
            </p:extLst>
          </p:nvPr>
        </p:nvGraphicFramePr>
        <p:xfrm>
          <a:off x="2411760" y="4653136"/>
          <a:ext cx="2185166" cy="1082177"/>
        </p:xfrm>
        <a:graphic>
          <a:graphicData uri="http://schemas.openxmlformats.org/presentationml/2006/ole">
            <p:oleObj spid="_x0000_s266251" name="Equation" r:id="rId4" imgW="1333500" imgH="660400"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31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3732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73280"/>
                                        </p:tgtEl>
                                        <p:attrNameLst>
                                          <p:attrName>style.visibility</p:attrName>
                                        </p:attrNameLst>
                                      </p:cBhvr>
                                      <p:to>
                                        <p:strVal val="visible"/>
                                      </p:to>
                                    </p:set>
                                    <p:animEffect transition="in" filter="dissolve">
                                      <p:cBhvr>
                                        <p:cTn id="15" dur="500"/>
                                        <p:tgtEl>
                                          <p:spTgt spid="137328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373285"/>
                                        </p:tgtEl>
                                        <p:attrNameLst>
                                          <p:attrName>style.visibility</p:attrName>
                                        </p:attrNameLst>
                                      </p:cBhvr>
                                      <p:to>
                                        <p:strVal val="visible"/>
                                      </p:to>
                                    </p:set>
                                    <p:animEffect transition="in" filter="dissolve">
                                      <p:cBhvr>
                                        <p:cTn id="20" dur="500"/>
                                        <p:tgtEl>
                                          <p:spTgt spid="137328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73286"/>
                                        </p:tgtEl>
                                        <p:attrNameLst>
                                          <p:attrName>style.visibility</p:attrName>
                                        </p:attrNameLst>
                                      </p:cBhvr>
                                      <p:to>
                                        <p:strVal val="visible"/>
                                      </p:to>
                                    </p:set>
                                    <p:animEffect transition="in" filter="dissolve">
                                      <p:cBhvr>
                                        <p:cTn id="25" dur="500"/>
                                        <p:tgtEl>
                                          <p:spTgt spid="13732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3188"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3554" name="Rectangle 2"/>
          <p:cNvSpPr>
            <a:spLocks noGrp="1" noChangeArrowheads="1"/>
          </p:cNvSpPr>
          <p:nvPr>
            <p:ph type="title"/>
          </p:nvPr>
        </p:nvSpPr>
        <p:spPr/>
        <p:txBody>
          <a:bodyPr rtlCol="0">
            <a:normAutofit fontScale="90000"/>
          </a:bodyPr>
          <a:lstStyle/>
          <a:p>
            <a:pPr eaLnBrk="1" hangingPunct="1">
              <a:spcAft>
                <a:spcPts val="0"/>
              </a:spcAft>
              <a:defRPr/>
            </a:pPr>
            <a:r>
              <a:rPr lang="en-US" smtClean="0">
                <a:ea typeface="+mj-ea"/>
                <a:cs typeface="+mj-cs"/>
              </a:rPr>
              <a:t>Learning in Multi-Layer, Feed-Forward Neural Nets</a:t>
            </a:r>
          </a:p>
        </p:txBody>
      </p:sp>
      <p:sp>
        <p:nvSpPr>
          <p:cNvPr id="1303555" name="Rectangle 3"/>
          <p:cNvSpPr>
            <a:spLocks noGrp="1" noChangeArrowheads="1"/>
          </p:cNvSpPr>
          <p:nvPr>
            <p:ph idx="1"/>
          </p:nvPr>
        </p:nvSpPr>
        <p:spPr>
          <a:xfrm>
            <a:off x="838200" y="1905000"/>
            <a:ext cx="7696200" cy="4419600"/>
          </a:xfrm>
        </p:spPr>
        <p:txBody>
          <a:bodyPr rtlCol="0">
            <a:normAutofit fontScale="92500" lnSpcReduction="10000"/>
          </a:bodyPr>
          <a:lstStyle/>
          <a:p>
            <a:pPr eaLnBrk="1" hangingPunct="1">
              <a:spcAft>
                <a:spcPts val="0"/>
              </a:spcAft>
              <a:buFont typeface="Arial" pitchFamily="34" charset="0"/>
              <a:buChar char="•"/>
              <a:defRPr/>
            </a:pPr>
            <a:r>
              <a:rPr lang="en-US" smtClean="0">
                <a:ea typeface="+mn-ea"/>
                <a:cs typeface="+mn-cs"/>
              </a:rPr>
              <a:t>PLR doesn't work in multi-layered feed-forward nets because the desired values for hidden units are </a:t>
            </a:r>
            <a:r>
              <a:rPr lang="en-US" i="1" smtClean="0">
                <a:ea typeface="+mn-ea"/>
                <a:cs typeface="+mn-cs"/>
              </a:rPr>
              <a:t>not known</a:t>
            </a:r>
          </a:p>
          <a:p>
            <a:pPr eaLnBrk="1" hangingPunct="1">
              <a:spcAft>
                <a:spcPts val="0"/>
              </a:spcAft>
              <a:buFont typeface="Arial" pitchFamily="34" charset="0"/>
              <a:buChar char="•"/>
              <a:defRPr/>
            </a:pPr>
            <a:endParaRPr lang="en-US" i="1" smtClean="0">
              <a:ea typeface="+mn-ea"/>
              <a:cs typeface="+mn-cs"/>
            </a:endParaRPr>
          </a:p>
          <a:p>
            <a:pPr eaLnBrk="1" hangingPunct="1">
              <a:spcAft>
                <a:spcPts val="0"/>
              </a:spcAft>
              <a:buFont typeface="Arial" pitchFamily="34" charset="0"/>
              <a:buChar char="•"/>
              <a:defRPr/>
            </a:pPr>
            <a:r>
              <a:rPr lang="en-US" smtClean="0">
                <a:ea typeface="+mn-ea"/>
                <a:cs typeface="+mn-cs"/>
              </a:rPr>
              <a:t>Must again solve the </a:t>
            </a:r>
            <a:r>
              <a:rPr lang="en-US" b="1" smtClean="0">
                <a:solidFill>
                  <a:srgbClr val="C00000"/>
                </a:solidFill>
                <a:ea typeface="+mn-ea"/>
                <a:cs typeface="+mn-cs"/>
              </a:rPr>
              <a:t>Credit Assignment Problem</a:t>
            </a:r>
          </a:p>
          <a:p>
            <a:pPr lvl="1" eaLnBrk="1" hangingPunct="1">
              <a:spcAft>
                <a:spcPts val="0"/>
              </a:spcAft>
              <a:buFont typeface="Arial" pitchFamily="34" charset="0"/>
              <a:buChar char="–"/>
              <a:defRPr/>
            </a:pPr>
            <a:r>
              <a:rPr lang="en-US" smtClean="0">
                <a:ea typeface="+mn-ea"/>
              </a:rPr>
              <a:t>determine which weights to credit/blame for the output error in the network</a:t>
            </a:r>
          </a:p>
          <a:p>
            <a:pPr lvl="1" eaLnBrk="1" hangingPunct="1">
              <a:spcAft>
                <a:spcPts val="0"/>
              </a:spcAft>
              <a:buFont typeface="Arial" pitchFamily="34" charset="0"/>
              <a:buChar char="–"/>
              <a:defRPr/>
            </a:pPr>
            <a:r>
              <a:rPr lang="en-US" smtClean="0">
                <a:ea typeface="+mn-ea"/>
              </a:rPr>
              <a:t>determine which weights in the network should</a:t>
            </a:r>
            <a:br>
              <a:rPr lang="en-US" smtClean="0">
                <a:ea typeface="+mn-ea"/>
              </a:rPr>
            </a:br>
            <a:r>
              <a:rPr lang="en-US" smtClean="0">
                <a:ea typeface="+mn-ea"/>
              </a:rPr>
              <a:t>be updated and how to update them</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355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3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035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55" grpId="0" build="p" bldLvl="2"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525" y="381000"/>
            <a:ext cx="8991600" cy="609600"/>
          </a:xfrm>
        </p:spPr>
        <p:txBody>
          <a:bodyPr/>
          <a:lstStyle/>
          <a:p>
            <a:pPr algn="ctr"/>
            <a:r>
              <a:rPr lang="zh-CN" altLang="en-US" b="1"/>
              <a:t>生物神经元</a:t>
            </a:r>
          </a:p>
        </p:txBody>
      </p:sp>
      <p:sp>
        <p:nvSpPr>
          <p:cNvPr id="11268" name="Rectangle 4" descr="Rectangle: Click to edit Master text styles&#10;Second level&#10;Third level&#10;Fourth level&#10;Fifth level"/>
          <p:cNvSpPr>
            <a:spLocks noGrp="1" noChangeArrowheads="1"/>
          </p:cNvSpPr>
          <p:nvPr>
            <p:ph type="body" idx="1"/>
          </p:nvPr>
        </p:nvSpPr>
        <p:spPr>
          <a:xfrm>
            <a:off x="381000" y="1219200"/>
            <a:ext cx="8153400" cy="5073650"/>
          </a:xfrm>
        </p:spPr>
        <p:txBody>
          <a:bodyPr/>
          <a:lstStyle/>
          <a:p>
            <a:pPr>
              <a:lnSpc>
                <a:spcPct val="90000"/>
              </a:lnSpc>
            </a:pPr>
            <a:r>
              <a:rPr lang="zh-CN" altLang="en-US" sz="2800"/>
              <a:t>细胞体</a:t>
            </a:r>
            <a:r>
              <a:rPr lang="en-US" altLang="zh-CN" sz="2800"/>
              <a:t>(Cell Body</a:t>
            </a:r>
            <a:r>
              <a:rPr lang="zh-CN" altLang="en-US" sz="2800"/>
              <a:t>或者</a:t>
            </a:r>
            <a:r>
              <a:rPr lang="en-US" altLang="zh-CN" sz="2800"/>
              <a:t>Soma)</a:t>
            </a:r>
            <a:r>
              <a:rPr lang="zh-CN" altLang="en-US" sz="2800"/>
              <a:t>：由细胞核、细胞质、细胞膜等组成。</a:t>
            </a:r>
          </a:p>
          <a:p>
            <a:pPr lvl="1"/>
            <a:r>
              <a:rPr lang="zh-CN" altLang="en-US" sz="2400" smtClean="0"/>
              <a:t>神经元</a:t>
            </a:r>
            <a:r>
              <a:rPr lang="zh-CN" altLang="en-US" sz="2400"/>
              <a:t>的新陈代谢中心，同时还用于接收并处理从其它神经元传递过来的信息</a:t>
            </a:r>
            <a:r>
              <a:rPr lang="zh-CN" altLang="en-US" sz="2400" smtClean="0"/>
              <a:t>。</a:t>
            </a:r>
            <a:endParaRPr lang="en-US" altLang="zh-CN" sz="2400" smtClean="0"/>
          </a:p>
          <a:p>
            <a:pPr lvl="1"/>
            <a:endParaRPr lang="en-US" altLang="zh-CN" sz="2400" smtClean="0"/>
          </a:p>
          <a:p>
            <a:pPr lvl="1"/>
            <a:r>
              <a:rPr lang="zh-CN" altLang="en-US" sz="2400" smtClean="0"/>
              <a:t>细胞膜</a:t>
            </a:r>
            <a:r>
              <a:rPr lang="zh-CN" altLang="en-US" sz="2400"/>
              <a:t>内外有电位差，称为膜电位，膜外为正，膜内为负，大小约为几十微伏。细胞膜通过改变对</a:t>
            </a:r>
            <a:r>
              <a:rPr lang="en-US" altLang="zh-CN" sz="2400"/>
              <a:t>Na+</a:t>
            </a:r>
            <a:r>
              <a:rPr lang="zh-CN" altLang="en-US" sz="2400"/>
              <a:t>、</a:t>
            </a:r>
            <a:r>
              <a:rPr lang="en-US" altLang="zh-CN" sz="2400"/>
              <a:t>K+</a:t>
            </a:r>
            <a:r>
              <a:rPr lang="zh-CN" altLang="en-US" sz="2400"/>
              <a:t>、</a:t>
            </a:r>
            <a:r>
              <a:rPr lang="en-US" altLang="zh-CN" sz="2400"/>
              <a:t>Cl-</a:t>
            </a:r>
            <a:r>
              <a:rPr lang="zh-CN" altLang="en-US" sz="2400"/>
              <a:t>等离子的通透性从而改变膜电位</a:t>
            </a:r>
            <a:r>
              <a:rPr lang="zh-CN" altLang="en-US" sz="2400" smtClean="0"/>
              <a:t>。</a:t>
            </a:r>
            <a:endParaRPr lang="en-US" altLang="zh-CN" sz="2400" smtClean="0"/>
          </a:p>
          <a:p>
            <a:pPr lvl="1"/>
            <a:endParaRPr lang="en-US" altLang="zh-CN" sz="2400" smtClean="0"/>
          </a:p>
          <a:p>
            <a:pPr lvl="1"/>
            <a:r>
              <a:rPr lang="zh-CN" altLang="en-US" sz="2400" smtClean="0"/>
              <a:t>膜</a:t>
            </a:r>
            <a:r>
              <a:rPr lang="zh-CN" altLang="en-US" sz="2400"/>
              <a:t>电压接受其它神经元的输入后，电位上升或者下降</a:t>
            </a:r>
            <a:r>
              <a:rPr lang="zh-CN" altLang="en-US" sz="2400" smtClean="0"/>
              <a:t>。</a:t>
            </a:r>
            <a:endParaRPr lang="en-US" altLang="zh-CN" sz="2400" smtClean="0"/>
          </a:p>
          <a:p>
            <a:pPr lvl="2"/>
            <a:r>
              <a:rPr lang="zh-CN" altLang="en-US" sz="1800" smtClean="0"/>
              <a:t>若</a:t>
            </a:r>
            <a:r>
              <a:rPr lang="zh-CN" altLang="en-US" sz="1800"/>
              <a:t>输入冲动的时空整合结果使膜电位上升，并超过动作电位阈值时，神经元进入兴奋状态，产生神经冲动，由轴突输出</a:t>
            </a:r>
            <a:r>
              <a:rPr lang="zh-CN" altLang="en-US" sz="1800" smtClean="0"/>
              <a:t>。</a:t>
            </a:r>
            <a:endParaRPr lang="en-US" altLang="zh-CN" sz="1800" smtClean="0"/>
          </a:p>
          <a:p>
            <a:pPr lvl="2"/>
            <a:r>
              <a:rPr lang="zh-CN" altLang="en-US" sz="1800" smtClean="0"/>
              <a:t>若</a:t>
            </a:r>
            <a:r>
              <a:rPr lang="zh-CN" altLang="en-US" sz="1800"/>
              <a:t>整合结果使膜电位下降并低于动作电压阈值时，神经元进入抑制状态，无神经冲动输出</a:t>
            </a:r>
            <a:r>
              <a:rPr lang="zh-CN" altLang="en-US" sz="1800" smtClean="0"/>
              <a:t>。</a:t>
            </a:r>
            <a:endParaRPr lang="zh-CN" altLang="en-US" sz="180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8">
                                            <p:txEl>
                                              <p:pRg st="1" end="1"/>
                                            </p:txEl>
                                          </p:spTgt>
                                        </p:tgtEl>
                                        <p:attrNameLst>
                                          <p:attrName>style.visibility</p:attrName>
                                        </p:attrNameLst>
                                      </p:cBhvr>
                                      <p:to>
                                        <p:strVal val="visible"/>
                                      </p:to>
                                    </p:set>
                                    <p:animEffect transition="in" filter="wipe(down)">
                                      <p:cBhvr>
                                        <p:cTn id="7" dur="500"/>
                                        <p:tgtEl>
                                          <p:spTgt spid="1126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268">
                                            <p:txEl>
                                              <p:pRg st="3" end="3"/>
                                            </p:txEl>
                                          </p:spTgt>
                                        </p:tgtEl>
                                        <p:attrNameLst>
                                          <p:attrName>style.visibility</p:attrName>
                                        </p:attrNameLst>
                                      </p:cBhvr>
                                      <p:to>
                                        <p:strVal val="visible"/>
                                      </p:to>
                                    </p:set>
                                    <p:animEffect transition="in" filter="wipe(down)">
                                      <p:cBhvr>
                                        <p:cTn id="12" dur="500"/>
                                        <p:tgtEl>
                                          <p:spTgt spid="1126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268">
                                            <p:txEl>
                                              <p:pRg st="5" end="5"/>
                                            </p:txEl>
                                          </p:spTgt>
                                        </p:tgtEl>
                                        <p:attrNameLst>
                                          <p:attrName>style.visibility</p:attrName>
                                        </p:attrNameLst>
                                      </p:cBhvr>
                                      <p:to>
                                        <p:strVal val="visible"/>
                                      </p:to>
                                    </p:set>
                                    <p:animEffect transition="in" filter="wipe(down)">
                                      <p:cBhvr>
                                        <p:cTn id="17" dur="500"/>
                                        <p:tgtEl>
                                          <p:spTgt spid="11268">
                                            <p:txEl>
                                              <p:pRg st="5" end="5"/>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11268">
                                            <p:txEl>
                                              <p:pRg st="6" end="6"/>
                                            </p:txEl>
                                          </p:spTgt>
                                        </p:tgtEl>
                                        <p:attrNameLst>
                                          <p:attrName>style.visibility</p:attrName>
                                        </p:attrNameLst>
                                      </p:cBhvr>
                                      <p:to>
                                        <p:strVal val="visible"/>
                                      </p:to>
                                    </p:set>
                                    <p:animEffect transition="in" filter="wipe(down)">
                                      <p:cBhvr>
                                        <p:cTn id="20" dur="500"/>
                                        <p:tgtEl>
                                          <p:spTgt spid="11268">
                                            <p:txEl>
                                              <p:pRg st="6" end="6"/>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1268">
                                            <p:txEl>
                                              <p:pRg st="7" end="7"/>
                                            </p:txEl>
                                          </p:spTgt>
                                        </p:tgtEl>
                                        <p:attrNameLst>
                                          <p:attrName>style.visibility</p:attrName>
                                        </p:attrNameLst>
                                      </p:cBhvr>
                                      <p:to>
                                        <p:strVal val="visible"/>
                                      </p:to>
                                    </p:set>
                                    <p:animEffect transition="in" filter="wipe(down)">
                                      <p:cBhvr>
                                        <p:cTn id="23" dur="500"/>
                                        <p:tgtEl>
                                          <p:spTgt spid="112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04578" name="Rectangle 2"/>
          <p:cNvSpPr>
            <a:spLocks noGrp="1" noChangeArrowheads="1"/>
          </p:cNvSpPr>
          <p:nvPr>
            <p:ph type="title"/>
          </p:nvPr>
        </p:nvSpPr>
        <p:spPr/>
        <p:txBody>
          <a:bodyPr rtlCol="0">
            <a:normAutofit fontScale="90000"/>
          </a:bodyPr>
          <a:lstStyle/>
          <a:p>
            <a:pPr eaLnBrk="1" hangingPunct="1">
              <a:spcAft>
                <a:spcPts val="0"/>
              </a:spcAft>
              <a:defRPr/>
            </a:pPr>
            <a:r>
              <a:rPr lang="en-US" smtClean="0">
                <a:ea typeface="+mj-ea"/>
                <a:cs typeface="+mj-cs"/>
              </a:rPr>
              <a:t>Learning in Multi-Layer, Feed-Forward Neural Nets</a:t>
            </a:r>
          </a:p>
        </p:txBody>
      </p:sp>
      <p:sp>
        <p:nvSpPr>
          <p:cNvPr id="1304579" name="Rectangle 3"/>
          <p:cNvSpPr>
            <a:spLocks noGrp="1" noChangeArrowheads="1"/>
          </p:cNvSpPr>
          <p:nvPr>
            <p:ph idx="1"/>
          </p:nvPr>
        </p:nvSpPr>
        <p:spPr>
          <a:xfrm>
            <a:off x="685800" y="1600200"/>
            <a:ext cx="8077200" cy="4800600"/>
          </a:xfrm>
        </p:spPr>
        <p:txBody>
          <a:bodyPr rtlCol="0">
            <a:normAutofit fontScale="92500" lnSpcReduction="20000"/>
          </a:bodyPr>
          <a:lstStyle/>
          <a:p>
            <a:pPr marL="0" indent="0" eaLnBrk="1" hangingPunct="1">
              <a:spcAft>
                <a:spcPts val="0"/>
              </a:spcAft>
              <a:buNone/>
              <a:defRPr/>
            </a:pPr>
            <a:r>
              <a:rPr lang="en-US" b="1" smtClean="0">
                <a:solidFill>
                  <a:srgbClr val="C00000"/>
                </a:solidFill>
                <a:ea typeface="+mn-ea"/>
                <a:cs typeface="+mn-cs"/>
              </a:rPr>
              <a:t>Back-</a:t>
            </a:r>
            <a:r>
              <a:rPr lang="en-US" b="1" err="1" smtClean="0">
                <a:solidFill>
                  <a:srgbClr val="C00000"/>
                </a:solidFill>
                <a:ea typeface="+mn-ea"/>
                <a:cs typeface="+mn-cs"/>
              </a:rPr>
              <a:t>Propogation</a:t>
            </a:r>
            <a:endParaRPr lang="en-US" b="1" smtClean="0">
              <a:solidFill>
                <a:srgbClr val="C00000"/>
              </a:solidFill>
              <a:ea typeface="+mn-ea"/>
              <a:cs typeface="+mn-cs"/>
            </a:endParaRPr>
          </a:p>
          <a:p>
            <a:pPr lvl="1" eaLnBrk="1" hangingPunct="1">
              <a:spcAft>
                <a:spcPts val="0"/>
              </a:spcAft>
              <a:buFont typeface="Arial" pitchFamily="34" charset="0"/>
              <a:buChar char="–"/>
              <a:defRPr/>
            </a:pPr>
            <a:r>
              <a:rPr lang="en-US" sz="3000" smtClean="0">
                <a:ea typeface="+mn-ea"/>
              </a:rPr>
              <a:t>Method for learning weights in these networks</a:t>
            </a:r>
          </a:p>
          <a:p>
            <a:pPr lvl="1" eaLnBrk="1" hangingPunct="1">
              <a:spcAft>
                <a:spcPts val="0"/>
              </a:spcAft>
              <a:buFont typeface="Arial" pitchFamily="34" charset="0"/>
              <a:buChar char="–"/>
              <a:defRPr/>
            </a:pPr>
            <a:r>
              <a:rPr lang="en-US" sz="3000" smtClean="0">
                <a:ea typeface="+mn-ea"/>
              </a:rPr>
              <a:t>Generalizes PLR</a:t>
            </a:r>
          </a:p>
          <a:p>
            <a:pPr lvl="1" eaLnBrk="1" hangingPunct="1">
              <a:spcAft>
                <a:spcPts val="0"/>
              </a:spcAft>
              <a:buFont typeface="Arial" pitchFamily="34" charset="0"/>
              <a:buChar char="–"/>
              <a:defRPr/>
            </a:pPr>
            <a:r>
              <a:rPr lang="en-US" sz="3000" err="1" smtClean="0">
                <a:ea typeface="+mn-ea"/>
              </a:rPr>
              <a:t>Rumelhart</a:t>
            </a:r>
            <a:r>
              <a:rPr lang="en-US" sz="3000" smtClean="0">
                <a:ea typeface="+mn-ea"/>
              </a:rPr>
              <a:t>, Hinton</a:t>
            </a:r>
            <a:r>
              <a:rPr lang="en-US" sz="3000">
                <a:ea typeface="+mn-ea"/>
              </a:rPr>
              <a:t> </a:t>
            </a:r>
            <a:r>
              <a:rPr lang="en-US" sz="3000" smtClean="0">
                <a:ea typeface="+mn-ea"/>
              </a:rPr>
              <a:t>and Williams, 1986</a:t>
            </a:r>
          </a:p>
          <a:p>
            <a:pPr marL="457200" lvl="1" indent="0" eaLnBrk="1" hangingPunct="1">
              <a:spcAft>
                <a:spcPts val="0"/>
              </a:spcAft>
              <a:buFont typeface="Arial" pitchFamily="34" charset="0"/>
              <a:buNone/>
              <a:defRPr/>
            </a:pPr>
            <a:endParaRPr lang="en-US" smtClean="0">
              <a:ea typeface="+mn-ea"/>
            </a:endParaRPr>
          </a:p>
          <a:p>
            <a:pPr marL="0" indent="0" eaLnBrk="1" hangingPunct="1">
              <a:spcAft>
                <a:spcPts val="0"/>
              </a:spcAft>
              <a:buNone/>
              <a:defRPr/>
            </a:pPr>
            <a:r>
              <a:rPr lang="en-US">
                <a:ea typeface="+mn-ea"/>
                <a:cs typeface="+mn-cs"/>
              </a:rPr>
              <a:t>A</a:t>
            </a:r>
            <a:r>
              <a:rPr lang="en-US" smtClean="0">
                <a:ea typeface="+mn-ea"/>
                <a:cs typeface="+mn-cs"/>
              </a:rPr>
              <a:t>pproach</a:t>
            </a:r>
          </a:p>
          <a:p>
            <a:pPr lvl="1" eaLnBrk="1" hangingPunct="1">
              <a:spcAft>
                <a:spcPts val="0"/>
              </a:spcAft>
              <a:buFont typeface="Arial" pitchFamily="34" charset="0"/>
              <a:buChar char="–"/>
              <a:defRPr/>
            </a:pPr>
            <a:r>
              <a:rPr lang="en-US" sz="3000" b="1">
                <a:ea typeface="+mn-ea"/>
              </a:rPr>
              <a:t>G</a:t>
            </a:r>
            <a:r>
              <a:rPr lang="en-US" sz="3000" b="1" smtClean="0">
                <a:ea typeface="+mn-ea"/>
              </a:rPr>
              <a:t>radient-descent algorithm</a:t>
            </a:r>
            <a:r>
              <a:rPr lang="en-US" sz="3000" smtClean="0">
                <a:ea typeface="+mn-ea"/>
              </a:rPr>
              <a:t> to minimize the error on the training data</a:t>
            </a:r>
          </a:p>
          <a:p>
            <a:pPr lvl="1" eaLnBrk="1" hangingPunct="1">
              <a:spcAft>
                <a:spcPts val="0"/>
              </a:spcAft>
              <a:buFont typeface="Arial" pitchFamily="34" charset="0"/>
              <a:buChar char="–"/>
              <a:defRPr/>
            </a:pPr>
            <a:r>
              <a:rPr lang="en-US" sz="3000" smtClean="0">
                <a:ea typeface="+mn-ea"/>
              </a:rPr>
              <a:t>Errors are propagated through the network starting at the output units and working </a:t>
            </a:r>
            <a:r>
              <a:rPr lang="en-US" sz="3000" i="1" smtClean="0">
                <a:ea typeface="+mn-ea"/>
              </a:rPr>
              <a:t>backwards</a:t>
            </a:r>
            <a:r>
              <a:rPr lang="en-US" sz="3000" smtClean="0">
                <a:ea typeface="+mn-ea"/>
              </a:rPr>
              <a:t> towards the input units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4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045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30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0457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30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30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0457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4579" grpId="0" build="p" bldLvl="2"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8"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4800" y="36095"/>
            <a:ext cx="8614147" cy="644090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4" name="组合 3"/>
          <p:cNvGrpSpPr/>
          <p:nvPr/>
        </p:nvGrpSpPr>
        <p:grpSpPr>
          <a:xfrm>
            <a:off x="1295400" y="5791200"/>
            <a:ext cx="7696200" cy="830997"/>
            <a:chOff x="1295400" y="5791200"/>
            <a:chExt cx="7696200" cy="830997"/>
          </a:xfrm>
        </p:grpSpPr>
        <p:sp>
          <p:nvSpPr>
            <p:cNvPr id="2" name="矩形 1"/>
            <p:cNvSpPr/>
            <p:nvPr/>
          </p:nvSpPr>
          <p:spPr>
            <a:xfrm>
              <a:off x="1295400" y="5867400"/>
              <a:ext cx="5410200" cy="533400"/>
            </a:xfrm>
            <a:prstGeom prst="rect">
              <a:avLst/>
            </a:prstGeom>
            <a:noFill/>
            <a:ln w="38100">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781800" y="5791200"/>
              <a:ext cx="2209800" cy="830997"/>
            </a:xfrm>
            <a:prstGeom prst="rect">
              <a:avLst/>
            </a:prstGeom>
            <a:noFill/>
          </p:spPr>
          <p:txBody>
            <a:bodyPr wrap="square" rtlCol="0">
              <a:spAutoFit/>
            </a:bodyPr>
            <a:lstStyle/>
            <a:p>
              <a:r>
                <a:rPr lang="en-US" altLang="zh-CN" smtClean="0">
                  <a:solidFill>
                    <a:srgbClr val="FF0000"/>
                  </a:solidFill>
                </a:rPr>
                <a:t>Other strategies exist</a:t>
              </a:r>
              <a:endParaRPr lang="zh-CN" altLang="en-US">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7" name="Rectangle 2"/>
          <p:cNvSpPr>
            <a:spLocks noGrp="1" noChangeArrowheads="1"/>
          </p:cNvSpPr>
          <p:nvPr>
            <p:ph type="title"/>
          </p:nvPr>
        </p:nvSpPr>
        <p:spPr>
          <a:xfrm>
            <a:off x="457200" y="0"/>
            <a:ext cx="8229600" cy="1219200"/>
          </a:xfrm>
        </p:spPr>
        <p:txBody>
          <a:bodyPr/>
          <a:lstStyle/>
          <a:p>
            <a:pPr eaLnBrk="1" hangingPunct="1"/>
            <a:r>
              <a:rPr lang="en-US" smtClean="0">
                <a:latin typeface="Calibri" pitchFamily="34" charset="0"/>
              </a:rPr>
              <a:t>Updating the </a:t>
            </a:r>
            <a:r>
              <a:rPr lang="en-US">
                <a:latin typeface="Calibri" pitchFamily="34" charset="0"/>
              </a:rPr>
              <a:t>Weights</a:t>
            </a:r>
          </a:p>
        </p:txBody>
      </p:sp>
      <p:sp>
        <p:nvSpPr>
          <p:cNvPr id="1309699" name="Rectangle 3"/>
          <p:cNvSpPr>
            <a:spLocks noGrp="1" noChangeArrowheads="1"/>
          </p:cNvSpPr>
          <p:nvPr>
            <p:ph idx="1"/>
          </p:nvPr>
        </p:nvSpPr>
        <p:spPr>
          <a:xfrm>
            <a:off x="457200" y="1371600"/>
            <a:ext cx="8229600" cy="4754563"/>
          </a:xfrm>
        </p:spPr>
        <p:txBody>
          <a:bodyPr/>
          <a:lstStyle/>
          <a:p>
            <a:pPr eaLnBrk="1" hangingPunct="1">
              <a:lnSpc>
                <a:spcPct val="90000"/>
              </a:lnSpc>
            </a:pPr>
            <a:r>
              <a:rPr lang="en-US" sz="3000">
                <a:latin typeface="Calibri" pitchFamily="34" charset="0"/>
              </a:rPr>
              <a:t>Back-Propagation performs a </a:t>
            </a:r>
            <a:r>
              <a:rPr lang="en-US" sz="3000" b="1" i="1">
                <a:latin typeface="Calibri" pitchFamily="34" charset="0"/>
              </a:rPr>
              <a:t>gradient descent search</a:t>
            </a:r>
            <a:r>
              <a:rPr lang="en-US" sz="3000">
                <a:latin typeface="Calibri" pitchFamily="34" charset="0"/>
              </a:rPr>
              <a:t> in </a:t>
            </a:r>
            <a:r>
              <a:rPr lang="ja-JP" altLang="en-US" sz="3000">
                <a:latin typeface="Calibri" pitchFamily="34" charset="0"/>
              </a:rPr>
              <a:t>“</a:t>
            </a:r>
            <a:r>
              <a:rPr lang="en-US" altLang="ja-JP" sz="3000">
                <a:latin typeface="Calibri" pitchFamily="34" charset="0"/>
              </a:rPr>
              <a:t>weight space</a:t>
            </a:r>
            <a:r>
              <a:rPr lang="ja-JP" altLang="en-US" sz="3000">
                <a:latin typeface="Calibri" pitchFamily="34" charset="0"/>
              </a:rPr>
              <a:t>”</a:t>
            </a:r>
            <a:r>
              <a:rPr lang="en-US" altLang="ja-JP" sz="3000">
                <a:latin typeface="Calibri" pitchFamily="34" charset="0"/>
              </a:rPr>
              <a:t> to learn the network weights</a:t>
            </a:r>
          </a:p>
          <a:p>
            <a:pPr eaLnBrk="1" hangingPunct="1">
              <a:lnSpc>
                <a:spcPct val="90000"/>
              </a:lnSpc>
              <a:buFont typeface="Wingdings 2" charset="0"/>
              <a:buChar char="Þ"/>
            </a:pPr>
            <a:endParaRPr lang="en-US" sz="3000" i="1">
              <a:latin typeface="Calibri" pitchFamily="34" charset="0"/>
            </a:endParaRPr>
          </a:p>
          <a:p>
            <a:pPr eaLnBrk="1" hangingPunct="1">
              <a:lnSpc>
                <a:spcPct val="90000"/>
              </a:lnSpc>
            </a:pPr>
            <a:r>
              <a:rPr lang="en-US" sz="3000">
                <a:latin typeface="Calibri" pitchFamily="34" charset="0"/>
              </a:rPr>
              <a:t>Given a network with </a:t>
            </a:r>
            <a:r>
              <a:rPr lang="en-US" sz="3000" i="1">
                <a:latin typeface="Calibri" pitchFamily="34" charset="0"/>
              </a:rPr>
              <a:t>n</a:t>
            </a:r>
            <a:r>
              <a:rPr lang="en-US" sz="3000">
                <a:latin typeface="Calibri" pitchFamily="34" charset="0"/>
              </a:rPr>
              <a:t> weights:</a:t>
            </a:r>
          </a:p>
          <a:p>
            <a:pPr lvl="1" eaLnBrk="1" hangingPunct="1">
              <a:lnSpc>
                <a:spcPct val="90000"/>
              </a:lnSpc>
            </a:pPr>
            <a:r>
              <a:rPr lang="en-US">
                <a:latin typeface="Calibri" pitchFamily="34" charset="0"/>
              </a:rPr>
              <a:t>each configuration of weights is a vector, </a:t>
            </a:r>
            <a:r>
              <a:rPr lang="en-US" b="1" i="1">
                <a:latin typeface="Palatino" charset="0"/>
              </a:rPr>
              <a:t>W</a:t>
            </a:r>
            <a:r>
              <a:rPr lang="en-US">
                <a:latin typeface="Calibri" pitchFamily="34" charset="0"/>
              </a:rPr>
              <a:t>, of length </a:t>
            </a:r>
            <a:r>
              <a:rPr lang="en-US" i="1">
                <a:latin typeface="Calibri" pitchFamily="34" charset="0"/>
              </a:rPr>
              <a:t>n</a:t>
            </a:r>
            <a:r>
              <a:rPr lang="en-US">
                <a:latin typeface="Calibri" pitchFamily="34" charset="0"/>
              </a:rPr>
              <a:t> that defines an instance of the network</a:t>
            </a:r>
          </a:p>
          <a:p>
            <a:pPr lvl="1" eaLnBrk="1" hangingPunct="1">
              <a:lnSpc>
                <a:spcPct val="90000"/>
              </a:lnSpc>
            </a:pPr>
            <a:r>
              <a:rPr lang="en-US" b="1" i="1">
                <a:latin typeface="Palatino" charset="0"/>
              </a:rPr>
              <a:t>W</a:t>
            </a:r>
            <a:r>
              <a:rPr lang="en-US">
                <a:latin typeface="Calibri" pitchFamily="34" charset="0"/>
              </a:rPr>
              <a:t> can be considered a point in an </a:t>
            </a:r>
            <a:r>
              <a:rPr lang="en-US" i="1">
                <a:latin typeface="Calibri" pitchFamily="34" charset="0"/>
              </a:rPr>
              <a:t>n</a:t>
            </a:r>
            <a:r>
              <a:rPr lang="en-US">
                <a:latin typeface="Calibri" pitchFamily="34" charset="0"/>
              </a:rPr>
              <a:t>-dimensional </a:t>
            </a:r>
            <a:r>
              <a:rPr lang="en-US" b="1">
                <a:latin typeface="Calibri" pitchFamily="34" charset="0"/>
              </a:rPr>
              <a:t>weight space</a:t>
            </a:r>
            <a:r>
              <a:rPr lang="en-US">
                <a:latin typeface="Calibri" pitchFamily="34" charset="0"/>
              </a:rPr>
              <a:t>, where each dimension is associated with one of the connections in the network</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969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969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9699" grpId="0" build="p" bldLvl="2"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2"/>
          <p:cNvSpPr>
            <a:spLocks noGrp="1" noChangeArrowheads="1"/>
          </p:cNvSpPr>
          <p:nvPr>
            <p:ph type="title"/>
          </p:nvPr>
        </p:nvSpPr>
        <p:spPr>
          <a:xfrm>
            <a:off x="457200" y="0"/>
            <a:ext cx="8229600" cy="1219200"/>
          </a:xfrm>
        </p:spPr>
        <p:txBody>
          <a:bodyPr/>
          <a:lstStyle/>
          <a:p>
            <a:pPr eaLnBrk="1" hangingPunct="1"/>
            <a:r>
              <a:rPr lang="en-US" smtClean="0">
                <a:latin typeface="Calibri" pitchFamily="34" charset="0"/>
              </a:rPr>
              <a:t>Updating the Weights</a:t>
            </a:r>
            <a:endParaRPr lang="en-US">
              <a:latin typeface="Calibri" pitchFamily="34" charset="0"/>
            </a:endParaRPr>
          </a:p>
        </p:txBody>
      </p:sp>
      <p:sp>
        <p:nvSpPr>
          <p:cNvPr id="1310723" name="Rectangle 3"/>
          <p:cNvSpPr>
            <a:spLocks noGrp="1" noChangeArrowheads="1"/>
          </p:cNvSpPr>
          <p:nvPr>
            <p:ph idx="1"/>
          </p:nvPr>
        </p:nvSpPr>
        <p:spPr>
          <a:xfrm>
            <a:off x="381000" y="1143000"/>
            <a:ext cx="8686800" cy="5410200"/>
          </a:xfrm>
        </p:spPr>
        <p:txBody>
          <a:bodyPr rtlCol="0">
            <a:normAutofit/>
          </a:bodyPr>
          <a:lstStyle/>
          <a:p>
            <a:pPr eaLnBrk="1" hangingPunct="1">
              <a:lnSpc>
                <a:spcPct val="90000"/>
              </a:lnSpc>
              <a:spcAft>
                <a:spcPts val="0"/>
              </a:spcAft>
              <a:buFont typeface="Arial" pitchFamily="34" charset="0"/>
              <a:buChar char="•"/>
              <a:defRPr/>
            </a:pPr>
            <a:r>
              <a:rPr lang="en-US" smtClean="0">
                <a:ea typeface="+mn-ea"/>
                <a:cs typeface="+mn-cs"/>
              </a:rPr>
              <a:t>Given a training set of </a:t>
            </a:r>
            <a:r>
              <a:rPr lang="en-US" i="1" smtClean="0">
                <a:ea typeface="+mn-ea"/>
                <a:cs typeface="+mn-cs"/>
              </a:rPr>
              <a:t>m</a:t>
            </a:r>
            <a:r>
              <a:rPr lang="en-US" smtClean="0">
                <a:ea typeface="+mn-ea"/>
                <a:cs typeface="+mn-cs"/>
              </a:rPr>
              <a:t> examples:</a:t>
            </a:r>
          </a:p>
          <a:p>
            <a:pPr lvl="1" eaLnBrk="1" hangingPunct="1">
              <a:lnSpc>
                <a:spcPct val="90000"/>
              </a:lnSpc>
              <a:spcAft>
                <a:spcPts val="0"/>
              </a:spcAft>
              <a:buFont typeface="Arial" pitchFamily="34" charset="0"/>
              <a:buChar char="–"/>
              <a:defRPr/>
            </a:pPr>
            <a:r>
              <a:rPr lang="en-US" sz="3000" smtClean="0">
                <a:ea typeface="+mn-ea"/>
              </a:rPr>
              <a:t>Each network defined by the vector </a:t>
            </a:r>
            <a:r>
              <a:rPr lang="en-US" sz="3000" b="1" i="1" smtClean="0">
                <a:ea typeface="+mn-ea"/>
              </a:rPr>
              <a:t>W</a:t>
            </a:r>
            <a:r>
              <a:rPr lang="en-US" sz="3000" smtClean="0">
                <a:ea typeface="+mn-ea"/>
              </a:rPr>
              <a:t> has an associated total error, </a:t>
            </a:r>
            <a:r>
              <a:rPr lang="en-US" sz="3000" b="1" i="1" smtClean="0">
                <a:latin typeface="Palatino" pitchFamily="18" charset="0"/>
                <a:ea typeface="+mn-ea"/>
              </a:rPr>
              <a:t>E</a:t>
            </a:r>
            <a:r>
              <a:rPr lang="en-US" sz="3000" smtClean="0">
                <a:ea typeface="+mn-ea"/>
              </a:rPr>
              <a:t>, on </a:t>
            </a:r>
            <a:r>
              <a:rPr lang="en-US" sz="3000" b="1" i="1" smtClean="0">
                <a:ea typeface="+mn-ea"/>
              </a:rPr>
              <a:t>all</a:t>
            </a:r>
            <a:r>
              <a:rPr lang="en-US" sz="3000" smtClean="0">
                <a:ea typeface="+mn-ea"/>
              </a:rPr>
              <a:t> the training data</a:t>
            </a:r>
          </a:p>
          <a:p>
            <a:pPr lvl="1" eaLnBrk="1" hangingPunct="1">
              <a:lnSpc>
                <a:spcPct val="90000"/>
              </a:lnSpc>
              <a:spcAft>
                <a:spcPts val="0"/>
              </a:spcAft>
              <a:buFont typeface="Arial" pitchFamily="34" charset="0"/>
              <a:buChar char="–"/>
              <a:defRPr/>
            </a:pPr>
            <a:r>
              <a:rPr lang="en-US" sz="3000" b="1" i="1" smtClean="0">
                <a:latin typeface="Palatino" pitchFamily="18" charset="0"/>
                <a:ea typeface="+mn-ea"/>
              </a:rPr>
              <a:t>E</a:t>
            </a:r>
            <a:r>
              <a:rPr lang="en-US" sz="3000" smtClean="0">
                <a:ea typeface="+mn-ea"/>
              </a:rPr>
              <a:t> is the sum squared error (SSE) defined by</a:t>
            </a:r>
            <a:br>
              <a:rPr lang="en-US" sz="3000" smtClean="0">
                <a:ea typeface="+mn-ea"/>
              </a:rPr>
            </a:br>
            <a:r>
              <a:rPr lang="en-US" sz="3000" smtClean="0">
                <a:ea typeface="+mn-ea"/>
              </a:rPr>
              <a:t>		</a:t>
            </a:r>
            <a:r>
              <a:rPr lang="en-US" sz="3000" b="1" i="1" smtClean="0">
                <a:solidFill>
                  <a:srgbClr val="CC3300"/>
                </a:solidFill>
                <a:latin typeface="Palatino" pitchFamily="18" charset="0"/>
                <a:ea typeface="+mn-ea"/>
              </a:rPr>
              <a:t>E = E</a:t>
            </a:r>
            <a:r>
              <a:rPr lang="en-US" sz="3000" b="1" i="1" baseline="-25000" smtClean="0">
                <a:solidFill>
                  <a:srgbClr val="CC3300"/>
                </a:solidFill>
                <a:latin typeface="Palatino" pitchFamily="18" charset="0"/>
                <a:ea typeface="+mn-ea"/>
              </a:rPr>
              <a:t>1</a:t>
            </a:r>
            <a:r>
              <a:rPr lang="en-US" sz="3000" b="1" i="1" smtClean="0">
                <a:solidFill>
                  <a:srgbClr val="CC3300"/>
                </a:solidFill>
                <a:latin typeface="Palatino" pitchFamily="18" charset="0"/>
                <a:ea typeface="+mn-ea"/>
              </a:rPr>
              <a:t> + E</a:t>
            </a:r>
            <a:r>
              <a:rPr lang="en-US" sz="3000" b="1" i="1" baseline="-25000" smtClean="0">
                <a:solidFill>
                  <a:srgbClr val="CC3300"/>
                </a:solidFill>
                <a:latin typeface="Palatino" pitchFamily="18" charset="0"/>
                <a:ea typeface="+mn-ea"/>
              </a:rPr>
              <a:t>2</a:t>
            </a:r>
            <a:r>
              <a:rPr lang="en-US" sz="3000" b="1" i="1" smtClean="0">
                <a:solidFill>
                  <a:srgbClr val="CC3300"/>
                </a:solidFill>
                <a:latin typeface="Palatino" pitchFamily="18" charset="0"/>
                <a:ea typeface="+mn-ea"/>
              </a:rPr>
              <a:t> + ... + </a:t>
            </a:r>
            <a:r>
              <a:rPr lang="en-US" sz="3000" b="1" i="1" err="1" smtClean="0">
                <a:solidFill>
                  <a:srgbClr val="CC3300"/>
                </a:solidFill>
                <a:latin typeface="Palatino" pitchFamily="18" charset="0"/>
                <a:ea typeface="+mn-ea"/>
              </a:rPr>
              <a:t>E</a:t>
            </a:r>
            <a:r>
              <a:rPr lang="en-US" sz="3000" b="1" i="1" baseline="-25000" err="1" smtClean="0">
                <a:solidFill>
                  <a:srgbClr val="CC3300"/>
                </a:solidFill>
                <a:latin typeface="Palatino" pitchFamily="18" charset="0"/>
                <a:ea typeface="+mn-ea"/>
              </a:rPr>
              <a:t>m</a:t>
            </a:r>
            <a:endParaRPr lang="en-US" sz="3000" b="1" i="1" smtClean="0">
              <a:solidFill>
                <a:srgbClr val="CC3300"/>
              </a:solidFill>
              <a:latin typeface="Palatino" pitchFamily="18" charset="0"/>
              <a:ea typeface="+mn-ea"/>
            </a:endParaRPr>
          </a:p>
          <a:p>
            <a:pPr marL="457200" lvl="1" indent="0" eaLnBrk="1" hangingPunct="1">
              <a:lnSpc>
                <a:spcPct val="90000"/>
              </a:lnSpc>
              <a:spcAft>
                <a:spcPts val="0"/>
              </a:spcAft>
              <a:buNone/>
              <a:defRPr/>
            </a:pPr>
            <a:r>
              <a:rPr lang="en-US" sz="3000" smtClean="0">
                <a:ea typeface="+mn-ea"/>
              </a:rPr>
              <a:t>	where </a:t>
            </a:r>
            <a:r>
              <a:rPr lang="en-US" sz="3000" b="1" i="1" err="1" smtClean="0">
                <a:solidFill>
                  <a:srgbClr val="CC3300"/>
                </a:solidFill>
                <a:latin typeface="Palatino" pitchFamily="18" charset="0"/>
                <a:ea typeface="+mn-ea"/>
              </a:rPr>
              <a:t>E</a:t>
            </a:r>
            <a:r>
              <a:rPr lang="en-US" sz="3000" b="1" i="1" baseline="-25000" err="1" smtClean="0">
                <a:solidFill>
                  <a:srgbClr val="CC3300"/>
                </a:solidFill>
                <a:latin typeface="Palatino" pitchFamily="18" charset="0"/>
                <a:ea typeface="+mn-ea"/>
              </a:rPr>
              <a:t>i</a:t>
            </a:r>
            <a:r>
              <a:rPr lang="en-US" sz="3000" smtClean="0">
                <a:ea typeface="+mn-ea"/>
              </a:rPr>
              <a:t> is the squared error of the network</a:t>
            </a:r>
            <a:br>
              <a:rPr lang="en-US" sz="3000" smtClean="0">
                <a:ea typeface="+mn-ea"/>
              </a:rPr>
            </a:br>
            <a:r>
              <a:rPr lang="en-US" sz="3000" smtClean="0">
                <a:ea typeface="+mn-ea"/>
              </a:rPr>
              <a:t>	on the </a:t>
            </a:r>
            <a:r>
              <a:rPr lang="en-US" sz="3000" b="1" i="1" err="1" smtClean="0">
                <a:latin typeface="Palatino" pitchFamily="18" charset="0"/>
                <a:ea typeface="+mn-ea"/>
              </a:rPr>
              <a:t>i</a:t>
            </a:r>
            <a:r>
              <a:rPr lang="en-US" sz="3000" baseline="30000" err="1" smtClean="0">
                <a:ea typeface="+mn-ea"/>
              </a:rPr>
              <a:t>th</a:t>
            </a:r>
            <a:r>
              <a:rPr lang="en-US" sz="3000" smtClean="0">
                <a:ea typeface="+mn-ea"/>
              </a:rPr>
              <a:t> training example</a:t>
            </a:r>
            <a:endParaRPr lang="en-US" sz="3000" b="1" i="1" baseline="30000" smtClean="0">
              <a:solidFill>
                <a:srgbClr val="CC3300"/>
              </a:solidFill>
              <a:latin typeface="Palatino" pitchFamily="18" charset="0"/>
              <a:ea typeface="+mn-ea"/>
            </a:endParaRPr>
          </a:p>
          <a:p>
            <a:pPr eaLnBrk="1" hangingPunct="1">
              <a:lnSpc>
                <a:spcPct val="90000"/>
              </a:lnSpc>
              <a:spcAft>
                <a:spcPts val="0"/>
              </a:spcAft>
              <a:buFont typeface="Arial" pitchFamily="34" charset="0"/>
              <a:buChar char="•"/>
              <a:defRPr/>
            </a:pPr>
            <a:r>
              <a:rPr lang="en-US" smtClean="0">
                <a:ea typeface="+mn-ea"/>
                <a:cs typeface="+mn-cs"/>
              </a:rPr>
              <a:t>Given </a:t>
            </a:r>
            <a:r>
              <a:rPr lang="en-US" i="1" smtClean="0">
                <a:latin typeface="Palatino" pitchFamily="18" charset="0"/>
                <a:ea typeface="+mn-ea"/>
                <a:cs typeface="+mn-cs"/>
              </a:rPr>
              <a:t>n</a:t>
            </a:r>
            <a:r>
              <a:rPr lang="en-US" smtClean="0">
                <a:ea typeface="+mn-ea"/>
                <a:cs typeface="+mn-cs"/>
              </a:rPr>
              <a:t> output units in the network:</a:t>
            </a:r>
            <a:br>
              <a:rPr lang="en-US" smtClean="0">
                <a:ea typeface="+mn-ea"/>
                <a:cs typeface="+mn-cs"/>
              </a:rPr>
            </a:br>
            <a:r>
              <a:rPr lang="en-US" smtClean="0">
                <a:ea typeface="+mn-ea"/>
                <a:cs typeface="+mn-cs"/>
              </a:rPr>
              <a:t>     </a:t>
            </a:r>
            <a:r>
              <a:rPr lang="en-US" sz="2800" i="1" err="1" smtClean="0">
                <a:latin typeface="Palatino" pitchFamily="18" charset="0"/>
                <a:ea typeface="+mn-ea"/>
                <a:cs typeface="+mn-cs"/>
              </a:rPr>
              <a:t>E</a:t>
            </a:r>
            <a:r>
              <a:rPr lang="en-US" sz="2800" i="1" baseline="-25000" err="1" smtClean="0">
                <a:latin typeface="Palatino" pitchFamily="18" charset="0"/>
                <a:ea typeface="+mn-ea"/>
                <a:cs typeface="+mn-cs"/>
              </a:rPr>
              <a:t>i</a:t>
            </a:r>
            <a:r>
              <a:rPr lang="en-US" sz="2800" i="1" smtClean="0">
                <a:latin typeface="Palatino" pitchFamily="18" charset="0"/>
                <a:ea typeface="+mn-ea"/>
                <a:cs typeface="+mn-cs"/>
              </a:rPr>
              <a:t> = </a:t>
            </a:r>
            <a:r>
              <a:rPr lang="en-US" sz="4000" b="1" smtClean="0">
                <a:latin typeface="Palatino" pitchFamily="18" charset="0"/>
                <a:ea typeface="+mn-ea"/>
                <a:cs typeface="+mn-cs"/>
              </a:rPr>
              <a:t>½</a:t>
            </a:r>
            <a:r>
              <a:rPr lang="en-US" sz="2800" i="1" smtClean="0">
                <a:latin typeface="Palatino" pitchFamily="18" charset="0"/>
                <a:ea typeface="+mn-ea"/>
                <a:cs typeface="+mn-cs"/>
              </a:rPr>
              <a:t> </a:t>
            </a:r>
            <a:r>
              <a:rPr lang="en-US" sz="2800" smtClean="0">
                <a:latin typeface="Palatino" pitchFamily="18" charset="0"/>
                <a:ea typeface="+mn-ea"/>
                <a:cs typeface="+mn-cs"/>
              </a:rPr>
              <a:t>((</a:t>
            </a:r>
            <a:r>
              <a:rPr lang="en-US" sz="2800" i="1" smtClean="0">
                <a:latin typeface="Palatino" pitchFamily="18" charset="0"/>
                <a:ea typeface="+mn-ea"/>
                <a:cs typeface="+mn-cs"/>
              </a:rPr>
              <a:t>T</a:t>
            </a:r>
            <a:r>
              <a:rPr lang="en-US" altLang="zh-CN" sz="2800" i="1" baseline="-25000" smtClean="0">
                <a:latin typeface="Palatino" pitchFamily="18" charset="0"/>
                <a:ea typeface="+mn-ea"/>
                <a:cs typeface="+mn-cs"/>
              </a:rPr>
              <a:t>i</a:t>
            </a:r>
            <a:r>
              <a:rPr lang="en-US" sz="2800" baseline="-25000" smtClean="0">
                <a:latin typeface="Palatino" pitchFamily="18" charset="0"/>
                <a:ea typeface="+mn-ea"/>
                <a:cs typeface="+mn-cs"/>
              </a:rPr>
              <a:t>1</a:t>
            </a:r>
            <a:r>
              <a:rPr lang="en-US" sz="2800" i="1" smtClean="0">
                <a:latin typeface="Palatino" pitchFamily="18" charset="0"/>
                <a:ea typeface="+mn-ea"/>
                <a:cs typeface="+mn-cs"/>
              </a:rPr>
              <a:t> </a:t>
            </a:r>
            <a:r>
              <a:rPr lang="en-US" sz="2800" smtClean="0">
                <a:latin typeface="Palatino" pitchFamily="18" charset="0"/>
                <a:ea typeface="+mn-ea"/>
                <a:cs typeface="+mn-cs"/>
              </a:rPr>
              <a:t>-</a:t>
            </a:r>
            <a:r>
              <a:rPr lang="en-US" sz="2800" i="1" smtClean="0">
                <a:latin typeface="Palatino" pitchFamily="18" charset="0"/>
                <a:ea typeface="+mn-ea"/>
                <a:cs typeface="+mn-cs"/>
              </a:rPr>
              <a:t> O</a:t>
            </a:r>
            <a:r>
              <a:rPr lang="en-US" altLang="zh-CN" sz="2800" i="1" baseline="-25000">
                <a:latin typeface="Palatino" pitchFamily="18" charset="0"/>
              </a:rPr>
              <a:t>i</a:t>
            </a:r>
            <a:r>
              <a:rPr lang="en-US" sz="2800" baseline="-25000" smtClean="0">
                <a:latin typeface="Palatino" pitchFamily="18" charset="0"/>
                <a:ea typeface="+mn-ea"/>
                <a:cs typeface="+mn-cs"/>
              </a:rPr>
              <a:t>1</a:t>
            </a:r>
            <a:r>
              <a:rPr lang="en-US" sz="2800" smtClean="0">
                <a:latin typeface="Palatino" pitchFamily="18" charset="0"/>
                <a:ea typeface="+mn-ea"/>
                <a:cs typeface="+mn-cs"/>
              </a:rPr>
              <a:t>)</a:t>
            </a:r>
            <a:r>
              <a:rPr lang="en-US" sz="2800" baseline="30000" smtClean="0">
                <a:latin typeface="Palatino" pitchFamily="18" charset="0"/>
                <a:ea typeface="+mn-ea"/>
                <a:cs typeface="+mn-cs"/>
              </a:rPr>
              <a:t>2</a:t>
            </a:r>
            <a:r>
              <a:rPr lang="en-US" sz="2800" i="1" smtClean="0">
                <a:latin typeface="Palatino" pitchFamily="18" charset="0"/>
                <a:ea typeface="+mn-ea"/>
                <a:cs typeface="+mn-cs"/>
              </a:rPr>
              <a:t> + </a:t>
            </a:r>
            <a:r>
              <a:rPr lang="en-US" sz="2800" smtClean="0">
                <a:latin typeface="Palatino" pitchFamily="18" charset="0"/>
                <a:ea typeface="+mn-ea"/>
                <a:cs typeface="+mn-cs"/>
              </a:rPr>
              <a:t>(</a:t>
            </a:r>
            <a:r>
              <a:rPr lang="en-US" sz="2800" i="1" smtClean="0">
                <a:latin typeface="Palatino" pitchFamily="18" charset="0"/>
                <a:ea typeface="+mn-ea"/>
                <a:cs typeface="+mn-cs"/>
              </a:rPr>
              <a:t>T</a:t>
            </a:r>
            <a:r>
              <a:rPr lang="en-US" altLang="zh-CN" sz="2800" i="1" baseline="-25000">
                <a:latin typeface="Palatino" pitchFamily="18" charset="0"/>
              </a:rPr>
              <a:t>i</a:t>
            </a:r>
            <a:r>
              <a:rPr lang="en-US" sz="2800" baseline="-25000" smtClean="0">
                <a:latin typeface="Palatino" pitchFamily="18" charset="0"/>
                <a:ea typeface="+mn-ea"/>
                <a:cs typeface="+mn-cs"/>
              </a:rPr>
              <a:t>2</a:t>
            </a:r>
            <a:r>
              <a:rPr lang="en-US" sz="2800" i="1" smtClean="0">
                <a:latin typeface="Palatino" pitchFamily="18" charset="0"/>
                <a:ea typeface="+mn-ea"/>
                <a:cs typeface="+mn-cs"/>
              </a:rPr>
              <a:t> </a:t>
            </a:r>
            <a:r>
              <a:rPr lang="en-US" sz="2800" smtClean="0">
                <a:latin typeface="Palatino" pitchFamily="18" charset="0"/>
                <a:ea typeface="+mn-ea"/>
                <a:cs typeface="+mn-cs"/>
              </a:rPr>
              <a:t>-</a:t>
            </a:r>
            <a:r>
              <a:rPr lang="en-US" sz="2800" i="1" smtClean="0">
                <a:latin typeface="Palatino" pitchFamily="18" charset="0"/>
                <a:ea typeface="+mn-ea"/>
                <a:cs typeface="+mn-cs"/>
              </a:rPr>
              <a:t> O</a:t>
            </a:r>
            <a:r>
              <a:rPr lang="en-US" altLang="zh-CN" sz="2800" i="1" baseline="-25000">
                <a:latin typeface="Palatino" pitchFamily="18" charset="0"/>
              </a:rPr>
              <a:t>i</a:t>
            </a:r>
            <a:r>
              <a:rPr lang="en-US" sz="2800" baseline="-25000" smtClean="0">
                <a:latin typeface="Palatino" pitchFamily="18" charset="0"/>
                <a:ea typeface="+mn-ea"/>
                <a:cs typeface="+mn-cs"/>
              </a:rPr>
              <a:t>2</a:t>
            </a:r>
            <a:r>
              <a:rPr lang="en-US" sz="2800" smtClean="0">
                <a:latin typeface="Palatino" pitchFamily="18" charset="0"/>
                <a:ea typeface="+mn-ea"/>
                <a:cs typeface="+mn-cs"/>
              </a:rPr>
              <a:t>)</a:t>
            </a:r>
            <a:r>
              <a:rPr lang="en-US" sz="2800" baseline="30000" smtClean="0">
                <a:latin typeface="Palatino" pitchFamily="18" charset="0"/>
                <a:ea typeface="+mn-ea"/>
                <a:cs typeface="+mn-cs"/>
              </a:rPr>
              <a:t>2</a:t>
            </a:r>
            <a:r>
              <a:rPr lang="en-US" sz="2800" i="1" smtClean="0">
                <a:latin typeface="Palatino" pitchFamily="18" charset="0"/>
                <a:ea typeface="+mn-ea"/>
                <a:cs typeface="+mn-cs"/>
              </a:rPr>
              <a:t> + ... + </a:t>
            </a:r>
            <a:r>
              <a:rPr lang="en-US" sz="2800" smtClean="0">
                <a:latin typeface="Palatino" pitchFamily="18" charset="0"/>
                <a:ea typeface="+mn-ea"/>
                <a:cs typeface="+mn-cs"/>
              </a:rPr>
              <a:t>(</a:t>
            </a:r>
            <a:r>
              <a:rPr lang="en-US" sz="2800" i="1" smtClean="0">
                <a:latin typeface="Palatino" pitchFamily="18" charset="0"/>
                <a:ea typeface="+mn-ea"/>
                <a:cs typeface="+mn-cs"/>
              </a:rPr>
              <a:t>T</a:t>
            </a:r>
            <a:r>
              <a:rPr lang="en-US" altLang="zh-CN" sz="2800" i="1" baseline="-25000">
                <a:latin typeface="Palatino" pitchFamily="18" charset="0"/>
              </a:rPr>
              <a:t>i</a:t>
            </a:r>
            <a:r>
              <a:rPr lang="en-US" sz="2800" i="1" baseline="-25000" smtClean="0">
                <a:latin typeface="Palatino" pitchFamily="18" charset="0"/>
                <a:ea typeface="+mn-ea"/>
                <a:cs typeface="+mn-cs"/>
              </a:rPr>
              <a:t>n</a:t>
            </a:r>
            <a:r>
              <a:rPr lang="en-US" sz="2800" i="1" smtClean="0">
                <a:latin typeface="Palatino" pitchFamily="18" charset="0"/>
                <a:ea typeface="+mn-ea"/>
                <a:cs typeface="+mn-cs"/>
              </a:rPr>
              <a:t> </a:t>
            </a:r>
            <a:r>
              <a:rPr lang="en-US" sz="2800" smtClean="0">
                <a:latin typeface="Palatino" pitchFamily="18" charset="0"/>
                <a:ea typeface="+mn-ea"/>
                <a:cs typeface="+mn-cs"/>
              </a:rPr>
              <a:t>-</a:t>
            </a:r>
            <a:r>
              <a:rPr lang="en-US" sz="2800" i="1" smtClean="0">
                <a:latin typeface="Palatino" pitchFamily="18" charset="0"/>
                <a:ea typeface="+mn-ea"/>
                <a:cs typeface="+mn-cs"/>
              </a:rPr>
              <a:t> </a:t>
            </a:r>
            <a:r>
              <a:rPr lang="en-US" sz="2800" i="1" err="1" smtClean="0">
                <a:latin typeface="Palatino" pitchFamily="18" charset="0"/>
                <a:ea typeface="+mn-ea"/>
                <a:cs typeface="+mn-cs"/>
              </a:rPr>
              <a:t>O</a:t>
            </a:r>
            <a:r>
              <a:rPr lang="en-US" altLang="zh-CN" sz="2800" i="1" baseline="-25000" err="1" smtClean="0">
                <a:latin typeface="Palatino" pitchFamily="18" charset="0"/>
              </a:rPr>
              <a:t>i</a:t>
            </a:r>
            <a:r>
              <a:rPr lang="en-US" sz="2800" i="1" baseline="-25000" err="1" smtClean="0">
                <a:latin typeface="Palatino" pitchFamily="18" charset="0"/>
                <a:ea typeface="+mn-ea"/>
                <a:cs typeface="+mn-cs"/>
              </a:rPr>
              <a:t>n</a:t>
            </a:r>
            <a:r>
              <a:rPr lang="en-US" sz="2800" smtClean="0">
                <a:latin typeface="Palatino" pitchFamily="18" charset="0"/>
                <a:ea typeface="+mn-ea"/>
                <a:cs typeface="+mn-cs"/>
              </a:rPr>
              <a:t>)</a:t>
            </a:r>
            <a:r>
              <a:rPr lang="en-US" sz="2800" baseline="30000" smtClean="0">
                <a:latin typeface="Palatino" pitchFamily="18" charset="0"/>
                <a:ea typeface="+mn-ea"/>
                <a:cs typeface="+mn-cs"/>
              </a:rPr>
              <a:t>2</a:t>
            </a:r>
            <a:r>
              <a:rPr lang="en-US" sz="2800" smtClean="0">
                <a:latin typeface="Palatino" pitchFamily="18" charset="0"/>
                <a:ea typeface="+mn-ea"/>
                <a:cs typeface="+mn-cs"/>
              </a:rPr>
              <a:t>)</a:t>
            </a:r>
            <a:endParaRPr lang="en-US" smtClean="0">
              <a:latin typeface="Palatino" pitchFamily="18" charset="0"/>
              <a:ea typeface="+mn-ea"/>
              <a:cs typeface="+mn-cs"/>
            </a:endParaRPr>
          </a:p>
          <a:p>
            <a:pPr lvl="1" eaLnBrk="1" hangingPunct="1">
              <a:lnSpc>
                <a:spcPct val="90000"/>
              </a:lnSpc>
              <a:spcAft>
                <a:spcPts val="0"/>
              </a:spcAft>
              <a:buFont typeface="Arial" pitchFamily="34" charset="0"/>
              <a:buChar char="–"/>
              <a:defRPr/>
            </a:pPr>
            <a:r>
              <a:rPr lang="en-US" b="1" i="1" smtClean="0">
                <a:solidFill>
                  <a:srgbClr val="CC3300"/>
                </a:solidFill>
                <a:latin typeface="Palatino" pitchFamily="18" charset="0"/>
                <a:ea typeface="+mn-ea"/>
              </a:rPr>
              <a:t>T</a:t>
            </a:r>
            <a:r>
              <a:rPr lang="en-US" b="1" i="1" baseline="-25000" smtClean="0">
                <a:solidFill>
                  <a:srgbClr val="CC3300"/>
                </a:solidFill>
                <a:latin typeface="Palatino" pitchFamily="18" charset="0"/>
                <a:ea typeface="+mn-ea"/>
              </a:rPr>
              <a:t>i</a:t>
            </a:r>
            <a:r>
              <a:rPr lang="en-US" smtClean="0">
                <a:ea typeface="+mn-ea"/>
              </a:rPr>
              <a:t> is the </a:t>
            </a:r>
            <a:r>
              <a:rPr lang="en-US" smtClean="0">
                <a:solidFill>
                  <a:srgbClr val="CC3300"/>
                </a:solidFill>
                <a:ea typeface="+mn-ea"/>
              </a:rPr>
              <a:t>target value</a:t>
            </a:r>
            <a:r>
              <a:rPr lang="en-US" smtClean="0">
                <a:ea typeface="+mn-ea"/>
              </a:rPr>
              <a:t> for the </a:t>
            </a:r>
            <a:r>
              <a:rPr lang="en-US" b="1" i="1" err="1" smtClean="0">
                <a:latin typeface="Palatino" pitchFamily="18" charset="0"/>
                <a:ea typeface="+mn-ea"/>
              </a:rPr>
              <a:t>i</a:t>
            </a:r>
            <a:r>
              <a:rPr lang="en-US" baseline="30000" err="1" smtClean="0">
                <a:ea typeface="+mn-ea"/>
              </a:rPr>
              <a:t>th</a:t>
            </a:r>
            <a:r>
              <a:rPr lang="en-US" smtClean="0">
                <a:ea typeface="+mn-ea"/>
              </a:rPr>
              <a:t> example</a:t>
            </a:r>
          </a:p>
          <a:p>
            <a:pPr lvl="1" eaLnBrk="1" hangingPunct="1">
              <a:lnSpc>
                <a:spcPct val="90000"/>
              </a:lnSpc>
              <a:spcAft>
                <a:spcPts val="0"/>
              </a:spcAft>
              <a:buFont typeface="Arial" pitchFamily="34" charset="0"/>
              <a:buChar char="–"/>
              <a:defRPr/>
            </a:pPr>
            <a:r>
              <a:rPr lang="en-US" b="1" i="1" err="1" smtClean="0">
                <a:solidFill>
                  <a:srgbClr val="CC3300"/>
                </a:solidFill>
                <a:latin typeface="Palatino" pitchFamily="18" charset="0"/>
                <a:ea typeface="+mn-ea"/>
              </a:rPr>
              <a:t>O</a:t>
            </a:r>
            <a:r>
              <a:rPr lang="en-US" b="1" i="1" baseline="-25000" err="1" smtClean="0">
                <a:solidFill>
                  <a:srgbClr val="CC3300"/>
                </a:solidFill>
                <a:latin typeface="Palatino" pitchFamily="18" charset="0"/>
                <a:ea typeface="+mn-ea"/>
              </a:rPr>
              <a:t>i</a:t>
            </a:r>
            <a:r>
              <a:rPr lang="en-US" smtClean="0">
                <a:ea typeface="+mn-ea"/>
              </a:rPr>
              <a:t> is the network </a:t>
            </a:r>
            <a:r>
              <a:rPr lang="en-US" smtClean="0">
                <a:solidFill>
                  <a:srgbClr val="CC3300"/>
                </a:solidFill>
                <a:ea typeface="+mn-ea"/>
              </a:rPr>
              <a:t>output value</a:t>
            </a:r>
            <a:r>
              <a:rPr lang="en-US" smtClean="0">
                <a:ea typeface="+mn-ea"/>
              </a:rPr>
              <a:t> for the </a:t>
            </a:r>
            <a:r>
              <a:rPr lang="en-US" b="1" i="1" err="1" smtClean="0">
                <a:latin typeface="Palatino" pitchFamily="18" charset="0"/>
                <a:ea typeface="+mn-ea"/>
              </a:rPr>
              <a:t>i</a:t>
            </a:r>
            <a:r>
              <a:rPr lang="en-US" baseline="30000" err="1" smtClean="0">
                <a:ea typeface="+mn-ea"/>
              </a:rPr>
              <a:t>th</a:t>
            </a:r>
            <a:r>
              <a:rPr lang="en-US" smtClean="0">
                <a:ea typeface="+mn-ea"/>
              </a:rPr>
              <a:t> example</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31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31072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1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07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107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1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3" grpId="0" build="p" bldLvl="2"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10"/>
          <p:cNvSpPr>
            <a:spLocks noGrp="1" noChangeArrowheads="1"/>
          </p:cNvSpPr>
          <p:nvPr>
            <p:ph type="title"/>
          </p:nvPr>
        </p:nvSpPr>
        <p:spPr>
          <a:xfrm>
            <a:off x="457200" y="0"/>
            <a:ext cx="8229600" cy="1219200"/>
          </a:xfrm>
        </p:spPr>
        <p:txBody>
          <a:bodyPr/>
          <a:lstStyle/>
          <a:p>
            <a:pPr eaLnBrk="1" hangingPunct="1"/>
            <a:r>
              <a:rPr lang="en-US" smtClean="0">
                <a:latin typeface="Calibri" pitchFamily="34" charset="0"/>
              </a:rPr>
              <a:t>Updating the </a:t>
            </a:r>
            <a:r>
              <a:rPr lang="en-US">
                <a:latin typeface="Calibri" pitchFamily="34" charset="0"/>
              </a:rPr>
              <a:t>Weights</a:t>
            </a:r>
          </a:p>
        </p:txBody>
      </p:sp>
      <p:grpSp>
        <p:nvGrpSpPr>
          <p:cNvPr id="1315842" name="Group 2"/>
          <p:cNvGrpSpPr/>
          <p:nvPr/>
        </p:nvGrpSpPr>
        <p:grpSpPr bwMode="auto">
          <a:xfrm>
            <a:off x="5257800" y="2743200"/>
            <a:ext cx="3830638" cy="2987675"/>
            <a:chOff x="3312" y="1728"/>
            <a:chExt cx="2413" cy="1882"/>
          </a:xfrm>
        </p:grpSpPr>
        <p:cxnSp>
          <p:nvCxnSpPr>
            <p:cNvPr id="56339" name="AutoShape 3"/>
            <p:cNvCxnSpPr>
              <a:cxnSpLocks noChangeShapeType="1"/>
            </p:cNvCxnSpPr>
            <p:nvPr/>
          </p:nvCxnSpPr>
          <p:spPr bwMode="auto">
            <a:xfrm flipV="1">
              <a:off x="3456" y="1968"/>
              <a:ext cx="0" cy="1536"/>
            </a:xfrm>
            <a:prstGeom prst="straightConnector1">
              <a:avLst/>
            </a:prstGeom>
            <a:noFill/>
            <a:ln w="38100">
              <a:solidFill>
                <a:schemeClr val="tx1"/>
              </a:solidFill>
              <a:miter lim="800000"/>
              <a:tailEnd type="triangle" w="med" len="med"/>
            </a:ln>
            <a:effectLst/>
          </p:spPr>
        </p:cxnSp>
        <p:cxnSp>
          <p:nvCxnSpPr>
            <p:cNvPr id="56340" name="AutoShape 4"/>
            <p:cNvCxnSpPr>
              <a:cxnSpLocks noChangeShapeType="1"/>
            </p:cNvCxnSpPr>
            <p:nvPr/>
          </p:nvCxnSpPr>
          <p:spPr bwMode="auto">
            <a:xfrm>
              <a:off x="3456" y="3504"/>
              <a:ext cx="1920" cy="0"/>
            </a:xfrm>
            <a:prstGeom prst="straightConnector1">
              <a:avLst/>
            </a:prstGeom>
            <a:noFill/>
            <a:ln w="38100">
              <a:solidFill>
                <a:schemeClr val="tx1"/>
              </a:solidFill>
              <a:miter lim="800000"/>
              <a:tailEnd type="triangle" w="med" len="med"/>
            </a:ln>
            <a:effectLst/>
          </p:spPr>
        </p:cxnSp>
        <p:cxnSp>
          <p:nvCxnSpPr>
            <p:cNvPr id="56341" name="AutoShape 5"/>
            <p:cNvCxnSpPr>
              <a:cxnSpLocks noChangeShapeType="1"/>
            </p:cNvCxnSpPr>
            <p:nvPr/>
          </p:nvCxnSpPr>
          <p:spPr bwMode="auto">
            <a:xfrm flipV="1">
              <a:off x="3456" y="2928"/>
              <a:ext cx="1344" cy="576"/>
            </a:xfrm>
            <a:prstGeom prst="straightConnector1">
              <a:avLst/>
            </a:prstGeom>
            <a:noFill/>
            <a:ln w="38100">
              <a:solidFill>
                <a:schemeClr val="tx1"/>
              </a:solidFill>
              <a:miter lim="800000"/>
              <a:tailEnd type="triangle" w="med" len="med"/>
            </a:ln>
            <a:effectLst/>
          </p:spPr>
        </p:cxnSp>
        <p:sp>
          <p:nvSpPr>
            <p:cNvPr id="56342" name="Text Box 6"/>
            <p:cNvSpPr txBox="1">
              <a:spLocks noChangeArrowheads="1"/>
            </p:cNvSpPr>
            <p:nvPr/>
          </p:nvSpPr>
          <p:spPr bwMode="auto">
            <a:xfrm>
              <a:off x="3312" y="1728"/>
              <a:ext cx="214"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latin typeface="Palatino" charset="0"/>
                  <a:cs typeface="+mn-cs"/>
                </a:rPr>
                <a:t>E</a:t>
              </a:r>
            </a:p>
          </p:txBody>
        </p:sp>
        <p:sp>
          <p:nvSpPr>
            <p:cNvPr id="56343" name="Text Box 7"/>
            <p:cNvSpPr txBox="1">
              <a:spLocks noChangeArrowheads="1"/>
            </p:cNvSpPr>
            <p:nvPr/>
          </p:nvSpPr>
          <p:spPr bwMode="auto">
            <a:xfrm>
              <a:off x="4800" y="2736"/>
              <a:ext cx="30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latin typeface="Palatino" charset="0"/>
                  <a:cs typeface="+mn-cs"/>
                </a:rPr>
                <a:t>w</a:t>
              </a:r>
              <a:r>
                <a:rPr lang="en-US" sz="2000" baseline="-25000" smtClean="0">
                  <a:latin typeface="Palatino" charset="0"/>
                  <a:cs typeface="+mn-cs"/>
                </a:rPr>
                <a:t>2</a:t>
              </a:r>
            </a:p>
          </p:txBody>
        </p:sp>
        <p:sp>
          <p:nvSpPr>
            <p:cNvPr id="56344" name="Text Box 8"/>
            <p:cNvSpPr txBox="1">
              <a:spLocks noChangeArrowheads="1"/>
            </p:cNvSpPr>
            <p:nvPr/>
          </p:nvSpPr>
          <p:spPr bwMode="auto">
            <a:xfrm>
              <a:off x="5424" y="3360"/>
              <a:ext cx="301" cy="25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000" smtClean="0">
                  <a:latin typeface="Palatino" charset="0"/>
                  <a:cs typeface="+mn-cs"/>
                </a:rPr>
                <a:t>w</a:t>
              </a:r>
              <a:r>
                <a:rPr lang="en-US" sz="2000" baseline="-25000" smtClean="0">
                  <a:latin typeface="Palatino" charset="0"/>
                  <a:cs typeface="+mn-cs"/>
                </a:rPr>
                <a:t>1</a:t>
              </a:r>
            </a:p>
          </p:txBody>
        </p:sp>
      </p:grpSp>
      <p:sp>
        <p:nvSpPr>
          <p:cNvPr id="1315851" name="Rectangle 11"/>
          <p:cNvSpPr>
            <a:spLocks noChangeArrowheads="1"/>
          </p:cNvSpPr>
          <p:nvPr/>
        </p:nvSpPr>
        <p:spPr bwMode="auto">
          <a:xfrm>
            <a:off x="457200" y="1371600"/>
            <a:ext cx="8686800" cy="1066800"/>
          </a:xfrm>
          <a:prstGeom prst="rect">
            <a:avLst/>
          </a:prstGeom>
          <a:noFill/>
          <a:ln>
            <a:noFill/>
          </a:ln>
          <a:effectLst/>
        </p:spPr>
        <p:txBody>
          <a:bodyPr/>
          <a:lstStyle/>
          <a:p>
            <a:pPr marL="342900" indent="-342900">
              <a:spcBef>
                <a:spcPct val="20000"/>
              </a:spcBef>
              <a:buClr>
                <a:schemeClr val="tx1"/>
              </a:buClr>
              <a:buSzPct val="75000"/>
              <a:buFont typeface="Wingdings" charset="0"/>
              <a:buNone/>
              <a:defRPr/>
            </a:pPr>
            <a:r>
              <a:rPr lang="en-US" sz="2800" i="0">
                <a:solidFill>
                  <a:srgbClr val="000000"/>
                </a:solidFill>
                <a:latin typeface="Arial" charset="0"/>
                <a:cs typeface="+mn-cs"/>
              </a:rPr>
              <a:t>Visualized as a 2D error surface in “weight space”</a:t>
            </a:r>
          </a:p>
          <a:p>
            <a:pPr marL="342900" indent="-342900">
              <a:spcBef>
                <a:spcPct val="20000"/>
              </a:spcBef>
              <a:buClr>
                <a:schemeClr val="tx1"/>
              </a:buClr>
              <a:buSzPct val="75000"/>
              <a:buFont typeface="Wingdings" charset="0"/>
              <a:buChar char="l"/>
              <a:defRPr/>
            </a:pPr>
            <a:r>
              <a:rPr lang="en-US" b="0" i="0">
                <a:solidFill>
                  <a:srgbClr val="000000"/>
                </a:solidFill>
                <a:latin typeface="Arial" charset="0"/>
                <a:cs typeface="+mn-cs"/>
              </a:rPr>
              <a:t>Each </a:t>
            </a:r>
            <a:r>
              <a:rPr lang="en-US" b="0" i="0">
                <a:solidFill>
                  <a:schemeClr val="accent2"/>
                </a:solidFill>
                <a:latin typeface="Arial" charset="0"/>
                <a:cs typeface="+mn-cs"/>
              </a:rPr>
              <a:t>point</a:t>
            </a:r>
            <a:r>
              <a:rPr lang="en-US" b="0" i="0">
                <a:solidFill>
                  <a:srgbClr val="000000"/>
                </a:solidFill>
                <a:latin typeface="Arial" charset="0"/>
                <a:cs typeface="+mn-cs"/>
              </a:rPr>
              <a:t> in </a:t>
            </a:r>
            <a:r>
              <a:rPr lang="en-US" b="0">
                <a:solidFill>
                  <a:srgbClr val="000000"/>
                </a:solidFill>
                <a:latin typeface="Palatino" charset="0"/>
                <a:cs typeface="+mn-cs"/>
              </a:rPr>
              <a:t>w</a:t>
            </a:r>
            <a:r>
              <a:rPr lang="en-US" b="0" baseline="-25000">
                <a:solidFill>
                  <a:srgbClr val="000000"/>
                </a:solidFill>
                <a:latin typeface="Palatino" charset="0"/>
                <a:cs typeface="+mn-cs"/>
              </a:rPr>
              <a:t>1 </a:t>
            </a:r>
            <a:r>
              <a:rPr lang="en-US" b="0">
                <a:solidFill>
                  <a:srgbClr val="000000"/>
                </a:solidFill>
                <a:latin typeface="Palatino" charset="0"/>
                <a:cs typeface="+mn-cs"/>
              </a:rPr>
              <a:t>w</a:t>
            </a:r>
            <a:r>
              <a:rPr lang="en-US" b="0" baseline="-25000">
                <a:solidFill>
                  <a:srgbClr val="000000"/>
                </a:solidFill>
                <a:latin typeface="Palatino" charset="0"/>
                <a:cs typeface="+mn-cs"/>
              </a:rPr>
              <a:t>2  </a:t>
            </a:r>
            <a:r>
              <a:rPr lang="en-US" b="0" i="0">
                <a:solidFill>
                  <a:srgbClr val="000000"/>
                </a:solidFill>
                <a:latin typeface="Arial" charset="0"/>
                <a:cs typeface="+mn-cs"/>
              </a:rPr>
              <a:t>plane</a:t>
            </a:r>
            <a:br>
              <a:rPr lang="en-US" b="0" i="0">
                <a:solidFill>
                  <a:srgbClr val="000000"/>
                </a:solidFill>
                <a:latin typeface="Arial" charset="0"/>
                <a:cs typeface="+mn-cs"/>
              </a:rPr>
            </a:br>
            <a:r>
              <a:rPr lang="en-US" b="0" i="0">
                <a:solidFill>
                  <a:srgbClr val="000000"/>
                </a:solidFill>
                <a:latin typeface="Arial" charset="0"/>
                <a:cs typeface="+mn-cs"/>
              </a:rPr>
              <a:t>is a weight configuration</a:t>
            </a:r>
          </a:p>
        </p:txBody>
      </p:sp>
      <p:cxnSp>
        <p:nvCxnSpPr>
          <p:cNvPr id="1315852" name="AutoShape 12"/>
          <p:cNvCxnSpPr>
            <a:cxnSpLocks noChangeShapeType="1"/>
          </p:cNvCxnSpPr>
          <p:nvPr/>
        </p:nvCxnSpPr>
        <p:spPr bwMode="auto">
          <a:xfrm>
            <a:off x="6019800" y="5334000"/>
            <a:ext cx="1524000" cy="0"/>
          </a:xfrm>
          <a:prstGeom prst="straightConnector1">
            <a:avLst/>
          </a:prstGeom>
          <a:noFill/>
          <a:ln w="9525">
            <a:solidFill>
              <a:schemeClr val="tx1"/>
            </a:solidFill>
            <a:prstDash val="dash"/>
            <a:miter lim="800000"/>
          </a:ln>
          <a:effectLst/>
        </p:spPr>
      </p:cxnSp>
      <p:cxnSp>
        <p:nvCxnSpPr>
          <p:cNvPr id="1315853" name="AutoShape 13"/>
          <p:cNvCxnSpPr>
            <a:cxnSpLocks noChangeShapeType="1"/>
          </p:cNvCxnSpPr>
          <p:nvPr/>
        </p:nvCxnSpPr>
        <p:spPr bwMode="auto">
          <a:xfrm flipV="1">
            <a:off x="7086600" y="5334000"/>
            <a:ext cx="457200" cy="228600"/>
          </a:xfrm>
          <a:prstGeom prst="straightConnector1">
            <a:avLst/>
          </a:prstGeom>
          <a:noFill/>
          <a:ln w="9525">
            <a:solidFill>
              <a:schemeClr val="tx1"/>
            </a:solidFill>
            <a:prstDash val="dash"/>
            <a:miter lim="800000"/>
          </a:ln>
          <a:effectLst/>
        </p:spPr>
      </p:cxnSp>
      <p:sp>
        <p:nvSpPr>
          <p:cNvPr id="1315855" name="Rectangle 15"/>
          <p:cNvSpPr>
            <a:spLocks noChangeArrowheads="1"/>
          </p:cNvSpPr>
          <p:nvPr/>
        </p:nvSpPr>
        <p:spPr bwMode="auto">
          <a:xfrm>
            <a:off x="457200" y="2743200"/>
            <a:ext cx="4953000" cy="4572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b="0" i="0">
                <a:solidFill>
                  <a:srgbClr val="000000"/>
                </a:solidFill>
                <a:latin typeface="Arial" charset="0"/>
                <a:cs typeface="+mn-cs"/>
              </a:rPr>
              <a:t>Each point has a total error</a:t>
            </a:r>
            <a:r>
              <a:rPr lang="en-US" b="0" i="0">
                <a:latin typeface="Arial" charset="0"/>
                <a:cs typeface="+mn-cs"/>
              </a:rPr>
              <a:t> </a:t>
            </a:r>
            <a:r>
              <a:rPr lang="en-US" b="0">
                <a:solidFill>
                  <a:srgbClr val="CC3300"/>
                </a:solidFill>
                <a:latin typeface="Palatino" charset="0"/>
                <a:cs typeface="+mn-cs"/>
              </a:rPr>
              <a:t>E</a:t>
            </a:r>
          </a:p>
        </p:txBody>
      </p:sp>
      <p:sp>
        <p:nvSpPr>
          <p:cNvPr id="1315857" name="Rectangle 17"/>
          <p:cNvSpPr>
            <a:spLocks noChangeArrowheads="1"/>
          </p:cNvSpPr>
          <p:nvPr/>
        </p:nvSpPr>
        <p:spPr bwMode="auto">
          <a:xfrm>
            <a:off x="457200" y="4038600"/>
            <a:ext cx="5410200" cy="6858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b="0" i="0">
                <a:solidFill>
                  <a:srgbClr val="000000"/>
                </a:solidFill>
                <a:latin typeface="Arial" charset="0"/>
                <a:cs typeface="+mn-cs"/>
              </a:rPr>
              <a:t>Goal is to find a lower point on the error surface (local minimum)</a:t>
            </a:r>
          </a:p>
        </p:txBody>
      </p:sp>
      <p:cxnSp>
        <p:nvCxnSpPr>
          <p:cNvPr id="1315854" name="AutoShape 14"/>
          <p:cNvCxnSpPr>
            <a:cxnSpLocks noChangeShapeType="1"/>
          </p:cNvCxnSpPr>
          <p:nvPr/>
        </p:nvCxnSpPr>
        <p:spPr bwMode="auto">
          <a:xfrm flipV="1">
            <a:off x="7543800" y="3962400"/>
            <a:ext cx="0" cy="1371600"/>
          </a:xfrm>
          <a:prstGeom prst="straightConnector1">
            <a:avLst/>
          </a:prstGeom>
          <a:noFill/>
          <a:ln w="31750">
            <a:solidFill>
              <a:srgbClr val="CC3300"/>
            </a:solidFill>
            <a:miter lim="800000"/>
            <a:tailEnd type="oval" w="sm" len="sm"/>
          </a:ln>
          <a:effectLst/>
        </p:spPr>
      </p:cxnSp>
      <p:cxnSp>
        <p:nvCxnSpPr>
          <p:cNvPr id="1315866" name="AutoShape 26"/>
          <p:cNvCxnSpPr>
            <a:cxnSpLocks noChangeShapeType="1"/>
          </p:cNvCxnSpPr>
          <p:nvPr/>
        </p:nvCxnSpPr>
        <p:spPr bwMode="auto">
          <a:xfrm>
            <a:off x="7543800" y="5334000"/>
            <a:ext cx="1588" cy="0"/>
          </a:xfrm>
          <a:prstGeom prst="straightConnector1">
            <a:avLst/>
          </a:prstGeom>
          <a:noFill/>
          <a:ln w="9525">
            <a:solidFill>
              <a:schemeClr val="accent2"/>
            </a:solidFill>
            <a:prstDash val="dash"/>
            <a:miter lim="800000"/>
            <a:tailEnd type="oval" w="med" len="med"/>
          </a:ln>
          <a:effectLst/>
        </p:spPr>
      </p:cxnSp>
      <p:sp>
        <p:nvSpPr>
          <p:cNvPr id="1315868" name="Rectangle 28"/>
          <p:cNvSpPr>
            <a:spLocks noChangeArrowheads="1"/>
          </p:cNvSpPr>
          <p:nvPr/>
        </p:nvSpPr>
        <p:spPr bwMode="auto">
          <a:xfrm>
            <a:off x="457200" y="3200400"/>
            <a:ext cx="4876800" cy="6858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b="0" i="0">
                <a:solidFill>
                  <a:schemeClr val="folHlink"/>
                </a:solidFill>
                <a:latin typeface="Arial" charset="0"/>
                <a:cs typeface="+mn-cs"/>
              </a:rPr>
              <a:t>2D surface</a:t>
            </a:r>
            <a:r>
              <a:rPr lang="en-US" b="0" i="0">
                <a:latin typeface="Arial" charset="0"/>
                <a:cs typeface="+mn-cs"/>
              </a:rPr>
              <a:t> </a:t>
            </a:r>
            <a:r>
              <a:rPr lang="en-US" b="0" i="0">
                <a:solidFill>
                  <a:srgbClr val="000000"/>
                </a:solidFill>
                <a:latin typeface="Arial" charset="0"/>
                <a:cs typeface="+mn-cs"/>
              </a:rPr>
              <a:t>represents errors</a:t>
            </a:r>
            <a:br>
              <a:rPr lang="en-US" b="0" i="0">
                <a:solidFill>
                  <a:srgbClr val="000000"/>
                </a:solidFill>
                <a:latin typeface="Arial" charset="0"/>
                <a:cs typeface="+mn-cs"/>
              </a:rPr>
            </a:br>
            <a:r>
              <a:rPr lang="en-US" b="0" i="0">
                <a:solidFill>
                  <a:srgbClr val="000000"/>
                </a:solidFill>
                <a:latin typeface="Arial" charset="0"/>
                <a:cs typeface="+mn-cs"/>
              </a:rPr>
              <a:t>for all weight configurations</a:t>
            </a:r>
            <a:r>
              <a:rPr lang="en-US" b="0" i="0">
                <a:latin typeface="Arial" charset="0"/>
                <a:cs typeface="+mn-cs"/>
              </a:rPr>
              <a:t> </a:t>
            </a:r>
          </a:p>
        </p:txBody>
      </p:sp>
      <p:sp>
        <p:nvSpPr>
          <p:cNvPr id="1315869" name="Text Box 29"/>
          <p:cNvSpPr txBox="1">
            <a:spLocks noChangeArrowheads="1"/>
          </p:cNvSpPr>
          <p:nvPr/>
        </p:nvSpPr>
        <p:spPr bwMode="auto">
          <a:xfrm>
            <a:off x="6781800" y="5562600"/>
            <a:ext cx="374650" cy="366713"/>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1800" i="0" smtClean="0">
                <a:latin typeface="Arial" charset="0"/>
                <a:cs typeface="+mn-cs"/>
              </a:rPr>
              <a:t>.8</a:t>
            </a:r>
          </a:p>
        </p:txBody>
      </p:sp>
      <p:sp>
        <p:nvSpPr>
          <p:cNvPr id="1315870" name="Text Box 30"/>
          <p:cNvSpPr txBox="1">
            <a:spLocks noChangeArrowheads="1"/>
          </p:cNvSpPr>
          <p:nvPr/>
        </p:nvSpPr>
        <p:spPr bwMode="auto">
          <a:xfrm>
            <a:off x="5638800" y="5105400"/>
            <a:ext cx="374650" cy="366713"/>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1800" i="0" smtClean="0">
                <a:latin typeface="Arial" charset="0"/>
                <a:cs typeface="+mn-cs"/>
              </a:rPr>
              <a:t>.3</a:t>
            </a:r>
          </a:p>
        </p:txBody>
      </p:sp>
      <p:grpSp>
        <p:nvGrpSpPr>
          <p:cNvPr id="1315874" name="Group 34"/>
          <p:cNvGrpSpPr/>
          <p:nvPr/>
        </p:nvGrpSpPr>
        <p:grpSpPr bwMode="auto">
          <a:xfrm>
            <a:off x="5562600" y="3733800"/>
            <a:ext cx="3529013" cy="1600200"/>
            <a:chOff x="3504" y="2352"/>
            <a:chExt cx="2223" cy="1008"/>
          </a:xfrm>
        </p:grpSpPr>
        <p:sp>
          <p:nvSpPr>
            <p:cNvPr id="90128" name="Freeform 9"/>
            <p:cNvSpPr/>
            <p:nvPr/>
          </p:nvSpPr>
          <p:spPr bwMode="auto">
            <a:xfrm>
              <a:off x="3504" y="2352"/>
              <a:ext cx="2223" cy="800"/>
            </a:xfrm>
            <a:custGeom>
              <a:avLst/>
              <a:gdLst>
                <a:gd name="T0" fmla="*/ 64 w 2223"/>
                <a:gd name="T1" fmla="*/ 664 h 800"/>
                <a:gd name="T2" fmla="*/ 224 w 2223"/>
                <a:gd name="T3" fmla="*/ 576 h 800"/>
                <a:gd name="T4" fmla="*/ 344 w 2223"/>
                <a:gd name="T5" fmla="*/ 608 h 800"/>
                <a:gd name="T6" fmla="*/ 456 w 2223"/>
                <a:gd name="T7" fmla="*/ 592 h 800"/>
                <a:gd name="T8" fmla="*/ 704 w 2223"/>
                <a:gd name="T9" fmla="*/ 352 h 800"/>
                <a:gd name="T10" fmla="*/ 744 w 2223"/>
                <a:gd name="T11" fmla="*/ 256 h 800"/>
                <a:gd name="T12" fmla="*/ 912 w 2223"/>
                <a:gd name="T13" fmla="*/ 88 h 800"/>
                <a:gd name="T14" fmla="*/ 984 w 2223"/>
                <a:gd name="T15" fmla="*/ 40 h 800"/>
                <a:gd name="T16" fmla="*/ 1056 w 2223"/>
                <a:gd name="T17" fmla="*/ 16 h 800"/>
                <a:gd name="T18" fmla="*/ 1136 w 2223"/>
                <a:gd name="T19" fmla="*/ 0 h 800"/>
                <a:gd name="T20" fmla="*/ 1304 w 2223"/>
                <a:gd name="T21" fmla="*/ 40 h 800"/>
                <a:gd name="T22" fmla="*/ 1424 w 2223"/>
                <a:gd name="T23" fmla="*/ 88 h 800"/>
                <a:gd name="T24" fmla="*/ 1448 w 2223"/>
                <a:gd name="T25" fmla="*/ 136 h 800"/>
                <a:gd name="T26" fmla="*/ 1568 w 2223"/>
                <a:gd name="T27" fmla="*/ 216 h 800"/>
                <a:gd name="T28" fmla="*/ 1632 w 2223"/>
                <a:gd name="T29" fmla="*/ 256 h 800"/>
                <a:gd name="T30" fmla="*/ 1880 w 2223"/>
                <a:gd name="T31" fmla="*/ 272 h 800"/>
                <a:gd name="T32" fmla="*/ 2024 w 2223"/>
                <a:gd name="T33" fmla="*/ 272 h 800"/>
                <a:gd name="T34" fmla="*/ 2152 w 2223"/>
                <a:gd name="T35" fmla="*/ 384 h 800"/>
                <a:gd name="T36" fmla="*/ 1544 w 2223"/>
                <a:gd name="T37" fmla="*/ 800 h 800"/>
                <a:gd name="T38" fmla="*/ 0 w 2223"/>
                <a:gd name="T39" fmla="*/ 800 h 800"/>
                <a:gd name="T40" fmla="*/ 64 w 2223"/>
                <a:gd name="T41" fmla="*/ 664 h 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23" h="800">
                  <a:moveTo>
                    <a:pt x="64" y="664"/>
                  </a:moveTo>
                  <a:cubicBezTo>
                    <a:pt x="128" y="643"/>
                    <a:pt x="150" y="595"/>
                    <a:pt x="224" y="576"/>
                  </a:cubicBezTo>
                  <a:cubicBezTo>
                    <a:pt x="263" y="589"/>
                    <a:pt x="304" y="598"/>
                    <a:pt x="344" y="608"/>
                  </a:cubicBezTo>
                  <a:cubicBezTo>
                    <a:pt x="381" y="602"/>
                    <a:pt x="420" y="604"/>
                    <a:pt x="456" y="592"/>
                  </a:cubicBezTo>
                  <a:cubicBezTo>
                    <a:pt x="570" y="554"/>
                    <a:pt x="642" y="446"/>
                    <a:pt x="704" y="352"/>
                  </a:cubicBezTo>
                  <a:cubicBezTo>
                    <a:pt x="713" y="316"/>
                    <a:pt x="724" y="287"/>
                    <a:pt x="744" y="256"/>
                  </a:cubicBezTo>
                  <a:cubicBezTo>
                    <a:pt x="766" y="167"/>
                    <a:pt x="839" y="132"/>
                    <a:pt x="912" y="88"/>
                  </a:cubicBezTo>
                  <a:cubicBezTo>
                    <a:pt x="937" y="73"/>
                    <a:pt x="957" y="51"/>
                    <a:pt x="984" y="40"/>
                  </a:cubicBezTo>
                  <a:cubicBezTo>
                    <a:pt x="1023" y="25"/>
                    <a:pt x="1019" y="24"/>
                    <a:pt x="1056" y="16"/>
                  </a:cubicBezTo>
                  <a:cubicBezTo>
                    <a:pt x="1083" y="10"/>
                    <a:pt x="1136" y="0"/>
                    <a:pt x="1136" y="0"/>
                  </a:cubicBezTo>
                  <a:cubicBezTo>
                    <a:pt x="1194" y="12"/>
                    <a:pt x="1245" y="32"/>
                    <a:pt x="1304" y="40"/>
                  </a:cubicBezTo>
                  <a:cubicBezTo>
                    <a:pt x="1346" y="54"/>
                    <a:pt x="1387" y="63"/>
                    <a:pt x="1424" y="88"/>
                  </a:cubicBezTo>
                  <a:cubicBezTo>
                    <a:pt x="1434" y="103"/>
                    <a:pt x="1438" y="121"/>
                    <a:pt x="1448" y="136"/>
                  </a:cubicBezTo>
                  <a:cubicBezTo>
                    <a:pt x="1474" y="176"/>
                    <a:pt x="1528" y="196"/>
                    <a:pt x="1568" y="216"/>
                  </a:cubicBezTo>
                  <a:cubicBezTo>
                    <a:pt x="1591" y="227"/>
                    <a:pt x="1609" y="245"/>
                    <a:pt x="1632" y="256"/>
                  </a:cubicBezTo>
                  <a:cubicBezTo>
                    <a:pt x="1704" y="292"/>
                    <a:pt x="1801" y="262"/>
                    <a:pt x="1880" y="272"/>
                  </a:cubicBezTo>
                  <a:cubicBezTo>
                    <a:pt x="1895" y="318"/>
                    <a:pt x="1978" y="279"/>
                    <a:pt x="2024" y="272"/>
                  </a:cubicBezTo>
                  <a:cubicBezTo>
                    <a:pt x="2032" y="267"/>
                    <a:pt x="2223" y="283"/>
                    <a:pt x="2152" y="384"/>
                  </a:cubicBezTo>
                  <a:lnTo>
                    <a:pt x="1544" y="800"/>
                  </a:lnTo>
                  <a:lnTo>
                    <a:pt x="0" y="800"/>
                  </a:lnTo>
                  <a:lnTo>
                    <a:pt x="64" y="664"/>
                  </a:lnTo>
                  <a:close/>
                </a:path>
              </a:pathLst>
            </a:custGeom>
            <a:solidFill>
              <a:schemeClr val="folHlink"/>
            </a:solidFill>
            <a:ln w="9525" cap="flat" cmpd="sng">
              <a:solidFill>
                <a:schemeClr val="tx1"/>
              </a:solidFill>
              <a:prstDash val="solid"/>
              <a:miter lim="800000"/>
              <a:headEnd type="none" w="med" len="med"/>
              <a:tailEnd type="none" w="med" len="med"/>
            </a:ln>
            <a:effectLst/>
          </p:spPr>
          <p:txBody>
            <a:bodyPr wrap="none"/>
            <a:lstStyle/>
            <a:p>
              <a:endParaRPr lang="en-US"/>
            </a:p>
          </p:txBody>
        </p:sp>
        <p:cxnSp>
          <p:nvCxnSpPr>
            <p:cNvPr id="56338" name="AutoShape 32"/>
            <p:cNvCxnSpPr>
              <a:cxnSpLocks noChangeShapeType="1"/>
            </p:cNvCxnSpPr>
            <p:nvPr/>
          </p:nvCxnSpPr>
          <p:spPr bwMode="auto">
            <a:xfrm flipV="1">
              <a:off x="4752" y="2496"/>
              <a:ext cx="0" cy="864"/>
            </a:xfrm>
            <a:prstGeom prst="straightConnector1">
              <a:avLst/>
            </a:prstGeom>
            <a:noFill/>
            <a:ln w="9525">
              <a:solidFill>
                <a:srgbClr val="CC3300"/>
              </a:solidFill>
              <a:prstDash val="dash"/>
              <a:miter lim="800000"/>
              <a:tailEnd type="oval" w="med" len="med"/>
            </a:ln>
            <a:effectLst/>
          </p:spPr>
        </p:cxnSp>
      </p:grpSp>
      <p:sp>
        <p:nvSpPr>
          <p:cNvPr id="1315858" name="Line 18"/>
          <p:cNvSpPr>
            <a:spLocks noChangeShapeType="1"/>
          </p:cNvSpPr>
          <p:nvPr/>
        </p:nvSpPr>
        <p:spPr bwMode="auto">
          <a:xfrm flipH="1">
            <a:off x="7391400" y="3962400"/>
            <a:ext cx="152400" cy="381000"/>
          </a:xfrm>
          <a:prstGeom prst="line">
            <a:avLst/>
          </a:prstGeom>
          <a:noFill/>
          <a:ln w="28575">
            <a:solidFill>
              <a:srgbClr val="FF0000"/>
            </a:solidFill>
            <a:miter lim="800000"/>
            <a:tailEnd type="triangle" w="med" len="med"/>
          </a:ln>
          <a:effectLst/>
        </p:spPr>
        <p:txBody>
          <a:bodyPr wrap="none"/>
          <a:lstStyle/>
          <a:p>
            <a:pPr>
              <a:defRPr/>
            </a:pPr>
            <a:endParaRPr lang="en-US">
              <a:cs typeface="+mn-cs"/>
            </a:endParaRPr>
          </a:p>
        </p:txBody>
      </p:sp>
      <p:sp>
        <p:nvSpPr>
          <p:cNvPr id="1315875" name="Rectangle 35"/>
          <p:cNvSpPr>
            <a:spLocks noChangeArrowheads="1"/>
          </p:cNvSpPr>
          <p:nvPr/>
        </p:nvSpPr>
        <p:spPr bwMode="auto">
          <a:xfrm>
            <a:off x="457200" y="4800600"/>
            <a:ext cx="5181600" cy="990600"/>
          </a:xfrm>
          <a:prstGeom prst="rect">
            <a:avLst/>
          </a:prstGeom>
          <a:noFill/>
          <a:ln>
            <a:noFill/>
          </a:ln>
          <a:effectLst/>
        </p:spPr>
        <p:txBody>
          <a:bodyPr/>
          <a:lstStyle/>
          <a:p>
            <a:pPr marL="342900" indent="-342900">
              <a:spcBef>
                <a:spcPct val="20000"/>
              </a:spcBef>
              <a:buClr>
                <a:schemeClr val="tx1"/>
              </a:buClr>
              <a:buSzPct val="75000"/>
              <a:buFont typeface="Wingdings" charset="0"/>
              <a:buChar char="l"/>
              <a:defRPr/>
            </a:pPr>
            <a:r>
              <a:rPr lang="en-US" b="0" i="0">
                <a:solidFill>
                  <a:srgbClr val="000000"/>
                </a:solidFill>
                <a:latin typeface="Arial" charset="0"/>
                <a:cs typeface="+mn-cs"/>
              </a:rPr>
              <a:t>Gradient descent follows the direction of steepest descent,</a:t>
            </a:r>
            <a:br>
              <a:rPr lang="en-US" b="0" i="0">
                <a:solidFill>
                  <a:srgbClr val="000000"/>
                </a:solidFill>
                <a:latin typeface="Arial" charset="0"/>
                <a:cs typeface="+mn-cs"/>
              </a:rPr>
            </a:br>
            <a:r>
              <a:rPr lang="en-US" b="0" i="0">
                <a:solidFill>
                  <a:srgbClr val="000000"/>
                </a:solidFill>
                <a:latin typeface="Arial" charset="0"/>
                <a:cs typeface="+mn-cs"/>
              </a:rPr>
              <a:t>i.e., where </a:t>
            </a:r>
            <a:r>
              <a:rPr lang="en-US" b="0">
                <a:solidFill>
                  <a:srgbClr val="000000"/>
                </a:solidFill>
                <a:latin typeface="Palatino" charset="0"/>
                <a:cs typeface="+mn-cs"/>
              </a:rPr>
              <a:t>E</a:t>
            </a:r>
            <a:r>
              <a:rPr lang="en-US" b="0" i="0">
                <a:solidFill>
                  <a:srgbClr val="000000"/>
                </a:solidFill>
                <a:latin typeface="Arial" charset="0"/>
                <a:cs typeface="+mn-cs"/>
              </a:rPr>
              <a:t> decreases the</a:t>
            </a:r>
            <a:r>
              <a:rPr lang="en-US" i="0">
                <a:solidFill>
                  <a:srgbClr val="000000"/>
                </a:solidFill>
                <a:latin typeface="Arial" charset="0"/>
                <a:cs typeface="+mn-cs"/>
              </a:rPr>
              <a:t> </a:t>
            </a:r>
            <a:r>
              <a:rPr lang="en-US" b="0" i="0">
                <a:solidFill>
                  <a:srgbClr val="000000"/>
                </a:solidFill>
                <a:latin typeface="Arial" charset="0"/>
                <a:cs typeface="+mn-cs"/>
              </a:rPr>
              <a:t>most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58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58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1315842"/>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499"/>
                                          </p:stCondLst>
                                        </p:cTn>
                                        <p:tgtEl>
                                          <p:spTgt spid="1315870"/>
                                        </p:tgtEl>
                                        <p:attrNameLst>
                                          <p:attrName>style.visibility</p:attrName>
                                        </p:attrNameLst>
                                      </p:cBhvr>
                                      <p:to>
                                        <p:strVal val="visible"/>
                                      </p:to>
                                    </p:set>
                                  </p:childTnLst>
                                </p:cTn>
                              </p:par>
                            </p:childTnLst>
                          </p:cTn>
                        </p:par>
                        <p:par>
                          <p:cTn id="18" fill="hold">
                            <p:stCondLst>
                              <p:cond delay="1500"/>
                            </p:stCondLst>
                            <p:childTnLst>
                              <p:par>
                                <p:cTn id="19" presetID="17" presetClass="entr" presetSubtype="10" fill="hold" nodeType="afterEffect">
                                  <p:stCondLst>
                                    <p:cond delay="500"/>
                                  </p:stCondLst>
                                  <p:childTnLst>
                                    <p:set>
                                      <p:cBhvr>
                                        <p:cTn id="20" dur="1" fill="hold">
                                          <p:stCondLst>
                                            <p:cond delay="0"/>
                                          </p:stCondLst>
                                        </p:cTn>
                                        <p:tgtEl>
                                          <p:spTgt spid="1315852"/>
                                        </p:tgtEl>
                                        <p:attrNameLst>
                                          <p:attrName>style.visibility</p:attrName>
                                        </p:attrNameLst>
                                      </p:cBhvr>
                                      <p:to>
                                        <p:strVal val="visible"/>
                                      </p:to>
                                    </p:set>
                                    <p:anim calcmode="lin" valueType="num">
                                      <p:cBhvr>
                                        <p:cTn id="21" dur="500" fill="hold"/>
                                        <p:tgtEl>
                                          <p:spTgt spid="1315852"/>
                                        </p:tgtEl>
                                        <p:attrNameLst>
                                          <p:attrName>ppt_w</p:attrName>
                                        </p:attrNameLst>
                                      </p:cBhvr>
                                      <p:tavLst>
                                        <p:tav tm="0">
                                          <p:val>
                                            <p:fltVal val="0"/>
                                          </p:val>
                                        </p:tav>
                                        <p:tav tm="100000">
                                          <p:val>
                                            <p:strVal val="#ppt_w"/>
                                          </p:val>
                                        </p:tav>
                                      </p:tavLst>
                                    </p:anim>
                                    <p:anim calcmode="lin" valueType="num">
                                      <p:cBhvr>
                                        <p:cTn id="22" dur="500" fill="hold"/>
                                        <p:tgtEl>
                                          <p:spTgt spid="1315852"/>
                                        </p:tgtEl>
                                        <p:attrNameLst>
                                          <p:attrName>ppt_h</p:attrName>
                                        </p:attrNameLst>
                                      </p:cBhvr>
                                      <p:tavLst>
                                        <p:tav tm="0">
                                          <p:val>
                                            <p:strVal val="#ppt_h"/>
                                          </p:val>
                                        </p:tav>
                                        <p:tav tm="100000">
                                          <p:val>
                                            <p:strVal val="#ppt_h"/>
                                          </p:val>
                                        </p:tav>
                                      </p:tavLst>
                                    </p:anim>
                                  </p:childTnLst>
                                </p:cTn>
                              </p:par>
                            </p:childTnLst>
                          </p:cTn>
                        </p:par>
                        <p:par>
                          <p:cTn id="23" fill="hold">
                            <p:stCondLst>
                              <p:cond delay="2500"/>
                            </p:stCondLst>
                            <p:childTnLst>
                              <p:par>
                                <p:cTn id="24" presetID="1" presetClass="entr" presetSubtype="0" fill="hold" grpId="0" nodeType="afterEffect">
                                  <p:stCondLst>
                                    <p:cond delay="500"/>
                                  </p:stCondLst>
                                  <p:childTnLst>
                                    <p:set>
                                      <p:cBhvr>
                                        <p:cTn id="25" dur="1" fill="hold">
                                          <p:stCondLst>
                                            <p:cond delay="499"/>
                                          </p:stCondLst>
                                        </p:cTn>
                                        <p:tgtEl>
                                          <p:spTgt spid="1315869"/>
                                        </p:tgtEl>
                                        <p:attrNameLst>
                                          <p:attrName>style.visibility</p:attrName>
                                        </p:attrNameLst>
                                      </p:cBhvr>
                                      <p:to>
                                        <p:strVal val="visible"/>
                                      </p:to>
                                    </p:set>
                                  </p:childTnLst>
                                </p:cTn>
                              </p:par>
                            </p:childTnLst>
                          </p:cTn>
                        </p:par>
                        <p:par>
                          <p:cTn id="26" fill="hold">
                            <p:stCondLst>
                              <p:cond delay="3500"/>
                            </p:stCondLst>
                            <p:childTnLst>
                              <p:par>
                                <p:cTn id="27" presetID="23" presetClass="entr" presetSubtype="272" fill="hold" nodeType="afterEffect">
                                  <p:stCondLst>
                                    <p:cond delay="500"/>
                                  </p:stCondLst>
                                  <p:childTnLst>
                                    <p:set>
                                      <p:cBhvr>
                                        <p:cTn id="28" dur="1" fill="hold">
                                          <p:stCondLst>
                                            <p:cond delay="0"/>
                                          </p:stCondLst>
                                        </p:cTn>
                                        <p:tgtEl>
                                          <p:spTgt spid="1315853"/>
                                        </p:tgtEl>
                                        <p:attrNameLst>
                                          <p:attrName>style.visibility</p:attrName>
                                        </p:attrNameLst>
                                      </p:cBhvr>
                                      <p:to>
                                        <p:strVal val="visible"/>
                                      </p:to>
                                    </p:set>
                                    <p:anim calcmode="lin" valueType="num">
                                      <p:cBhvr>
                                        <p:cTn id="29" dur="500" fill="hold"/>
                                        <p:tgtEl>
                                          <p:spTgt spid="1315853"/>
                                        </p:tgtEl>
                                        <p:attrNameLst>
                                          <p:attrName>ppt_w</p:attrName>
                                        </p:attrNameLst>
                                      </p:cBhvr>
                                      <p:tavLst>
                                        <p:tav tm="0">
                                          <p:val>
                                            <p:strVal val="2/3*#ppt_w"/>
                                          </p:val>
                                        </p:tav>
                                        <p:tav tm="100000">
                                          <p:val>
                                            <p:strVal val="#ppt_w"/>
                                          </p:val>
                                        </p:tav>
                                      </p:tavLst>
                                    </p:anim>
                                    <p:anim calcmode="lin" valueType="num">
                                      <p:cBhvr>
                                        <p:cTn id="30" dur="500" fill="hold"/>
                                        <p:tgtEl>
                                          <p:spTgt spid="1315853"/>
                                        </p:tgtEl>
                                        <p:attrNameLst>
                                          <p:attrName>ppt_h</p:attrName>
                                        </p:attrNameLst>
                                      </p:cBhvr>
                                      <p:tavLst>
                                        <p:tav tm="0">
                                          <p:val>
                                            <p:strVal val="2/3*#ppt_h"/>
                                          </p:val>
                                        </p:tav>
                                        <p:tav tm="100000">
                                          <p:val>
                                            <p:strVal val="#ppt_h"/>
                                          </p:val>
                                        </p:tav>
                                      </p:tavLst>
                                    </p:anim>
                                  </p:childTnLst>
                                </p:cTn>
                              </p:par>
                            </p:childTnLst>
                          </p:cTn>
                        </p:par>
                        <p:par>
                          <p:cTn id="31" fill="hold">
                            <p:stCondLst>
                              <p:cond delay="4500"/>
                            </p:stCondLst>
                            <p:childTnLst>
                              <p:par>
                                <p:cTn id="32" presetID="1" presetClass="entr" presetSubtype="0" fill="hold" nodeType="afterEffect">
                                  <p:stCondLst>
                                    <p:cond delay="500"/>
                                  </p:stCondLst>
                                  <p:childTnLst>
                                    <p:set>
                                      <p:cBhvr>
                                        <p:cTn id="33" dur="1" fill="hold">
                                          <p:stCondLst>
                                            <p:cond delay="499"/>
                                          </p:stCondLst>
                                        </p:cTn>
                                        <p:tgtEl>
                                          <p:spTgt spid="13158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1315855">
                                            <p:txEl>
                                              <p:pRg st="0" end="0"/>
                                            </p:txEl>
                                          </p:spTgt>
                                        </p:tgtEl>
                                        <p:attrNameLst>
                                          <p:attrName>style.visibility</p:attrName>
                                        </p:attrNameLst>
                                      </p:cBhvr>
                                      <p:to>
                                        <p:strVal val="visible"/>
                                      </p:to>
                                    </p:set>
                                  </p:childTnLst>
                                </p:cTn>
                              </p:par>
                            </p:childTnLst>
                          </p:cTn>
                        </p:par>
                        <p:par>
                          <p:cTn id="38" fill="hold">
                            <p:stCondLst>
                              <p:cond delay="500"/>
                            </p:stCondLst>
                            <p:childTnLst>
                              <p:par>
                                <p:cTn id="39" presetID="23" presetClass="entr" presetSubtype="272" fill="hold" nodeType="afterEffect">
                                  <p:stCondLst>
                                    <p:cond delay="500"/>
                                  </p:stCondLst>
                                  <p:childTnLst>
                                    <p:set>
                                      <p:cBhvr>
                                        <p:cTn id="40" dur="1" fill="hold">
                                          <p:stCondLst>
                                            <p:cond delay="0"/>
                                          </p:stCondLst>
                                        </p:cTn>
                                        <p:tgtEl>
                                          <p:spTgt spid="1315854"/>
                                        </p:tgtEl>
                                        <p:attrNameLst>
                                          <p:attrName>style.visibility</p:attrName>
                                        </p:attrNameLst>
                                      </p:cBhvr>
                                      <p:to>
                                        <p:strVal val="visible"/>
                                      </p:to>
                                    </p:set>
                                    <p:anim calcmode="lin" valueType="num">
                                      <p:cBhvr>
                                        <p:cTn id="41" dur="500" fill="hold"/>
                                        <p:tgtEl>
                                          <p:spTgt spid="1315854"/>
                                        </p:tgtEl>
                                        <p:attrNameLst>
                                          <p:attrName>ppt_w</p:attrName>
                                        </p:attrNameLst>
                                      </p:cBhvr>
                                      <p:tavLst>
                                        <p:tav tm="0">
                                          <p:val>
                                            <p:strVal val="2/3*#ppt_w"/>
                                          </p:val>
                                        </p:tav>
                                        <p:tav tm="100000">
                                          <p:val>
                                            <p:strVal val="#ppt_w"/>
                                          </p:val>
                                        </p:tav>
                                      </p:tavLst>
                                    </p:anim>
                                    <p:anim calcmode="lin" valueType="num">
                                      <p:cBhvr>
                                        <p:cTn id="42" dur="500" fill="hold"/>
                                        <p:tgtEl>
                                          <p:spTgt spid="1315854"/>
                                        </p:tgtEl>
                                        <p:attrNameLst>
                                          <p:attrName>ppt_h</p:attrName>
                                        </p:attrNameLst>
                                      </p:cBhvr>
                                      <p:tavLst>
                                        <p:tav tm="0">
                                          <p:val>
                                            <p:strVal val="2/3*#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315868">
                                            <p:txEl>
                                              <p:pRg st="0" end="0"/>
                                            </p:txEl>
                                          </p:spTgt>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499"/>
                                          </p:stCondLst>
                                        </p:cTn>
                                        <p:tgtEl>
                                          <p:spTgt spid="131587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1315857">
                                            <p:txEl>
                                              <p:pRg st="0" end="0"/>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315858"/>
                                        </p:tgtEl>
                                        <p:attrNameLst>
                                          <p:attrName>style.visibility</p:attrName>
                                        </p:attrNameLst>
                                      </p:cBhvr>
                                      <p:to>
                                        <p:strVal val="visible"/>
                                      </p:to>
                                    </p:set>
                                    <p:animEffect transition="in" filter="dissolve">
                                      <p:cBhvr>
                                        <p:cTn id="58" dur="500"/>
                                        <p:tgtEl>
                                          <p:spTgt spid="1315858"/>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31587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5851" grpId="0" build="p" autoUpdateAnimBg="0"/>
      <p:bldP spid="1315855" grpId="0" build="p" autoUpdateAnimBg="0"/>
      <p:bldP spid="1315857" grpId="0" build="p" autoUpdateAnimBg="0"/>
      <p:bldP spid="1315868" grpId="0" build="p" autoUpdateAnimBg="0"/>
      <p:bldP spid="1315869" grpId="0" autoUpdateAnimBg="0"/>
      <p:bldP spid="1315870" grpId="0" autoUpdateAnimBg="0"/>
      <p:bldP spid="1315875"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457200" y="0"/>
            <a:ext cx="8229600" cy="1143000"/>
          </a:xfrm>
        </p:spPr>
        <p:txBody>
          <a:bodyPr/>
          <a:lstStyle/>
          <a:p>
            <a:pPr eaLnBrk="1" hangingPunct="1"/>
            <a:r>
              <a:rPr lang="en-US" smtClean="0">
                <a:latin typeface="Calibri" pitchFamily="34" charset="0"/>
              </a:rPr>
              <a:t>Updating the Weights</a:t>
            </a:r>
            <a:endParaRPr lang="en-US">
              <a:latin typeface="Calibri" pitchFamily="34" charset="0"/>
            </a:endParaRPr>
          </a:p>
        </p:txBody>
      </p:sp>
      <p:sp>
        <p:nvSpPr>
          <p:cNvPr id="1317891" name="Rectangle 3"/>
          <p:cNvSpPr>
            <a:spLocks noGrp="1" noChangeArrowheads="1"/>
          </p:cNvSpPr>
          <p:nvPr>
            <p:ph idx="1"/>
          </p:nvPr>
        </p:nvSpPr>
        <p:spPr>
          <a:xfrm>
            <a:off x="152400" y="1143000"/>
            <a:ext cx="8991600" cy="5562600"/>
          </a:xfrm>
        </p:spPr>
        <p:txBody>
          <a:bodyPr/>
          <a:lstStyle/>
          <a:p>
            <a:pPr eaLnBrk="1" hangingPunct="1">
              <a:lnSpc>
                <a:spcPct val="90000"/>
              </a:lnSpc>
            </a:pPr>
            <a:r>
              <a:rPr lang="en-US" sz="3000">
                <a:latin typeface="Calibri" pitchFamily="34" charset="0"/>
              </a:rPr>
              <a:t>The </a:t>
            </a:r>
            <a:r>
              <a:rPr lang="en-US" sz="3000" b="1">
                <a:latin typeface="Calibri" pitchFamily="34" charset="0"/>
              </a:rPr>
              <a:t>gradient</a:t>
            </a:r>
            <a:r>
              <a:rPr lang="en-US" sz="3000">
                <a:latin typeface="Calibri" pitchFamily="34" charset="0"/>
              </a:rPr>
              <a:t> is defined as</a:t>
            </a:r>
            <a:br>
              <a:rPr lang="en-US" sz="3000">
                <a:latin typeface="Calibri" pitchFamily="34" charset="0"/>
              </a:rPr>
            </a:br>
            <a:endParaRPr lang="en-US" sz="3000" b="1">
              <a:solidFill>
                <a:srgbClr val="C00000"/>
              </a:solidFill>
              <a:latin typeface="Palatino" charset="0"/>
            </a:endParaRPr>
          </a:p>
          <a:p>
            <a:pPr eaLnBrk="1" hangingPunct="1">
              <a:lnSpc>
                <a:spcPct val="90000"/>
              </a:lnSpc>
            </a:pPr>
            <a:endParaRPr lang="en-US" sz="1000" smtClean="0">
              <a:latin typeface="Calibri" pitchFamily="34" charset="0"/>
            </a:endParaRPr>
          </a:p>
          <a:p>
            <a:pPr eaLnBrk="1" hangingPunct="1">
              <a:lnSpc>
                <a:spcPct val="90000"/>
              </a:lnSpc>
            </a:pPr>
            <a:r>
              <a:rPr lang="en-US" sz="3000" smtClean="0">
                <a:latin typeface="Calibri" pitchFamily="34" charset="0"/>
              </a:rPr>
              <a:t>Update </a:t>
            </a:r>
            <a:r>
              <a:rPr lang="en-US" sz="3000">
                <a:latin typeface="Calibri" pitchFamily="34" charset="0"/>
              </a:rPr>
              <a:t>the </a:t>
            </a:r>
            <a:r>
              <a:rPr lang="en-US" altLang="zh-CN" sz="3000" i="1">
                <a:latin typeface="Palatino" charset="0"/>
              </a:rPr>
              <a:t>i</a:t>
            </a:r>
            <a:r>
              <a:rPr lang="en-US" altLang="zh-CN" sz="3000" i="1" smtClean="0">
                <a:latin typeface="Palatino" charset="0"/>
              </a:rPr>
              <a:t>-</a:t>
            </a:r>
            <a:r>
              <a:rPr lang="en-US" sz="3000" err="1" smtClean="0">
                <a:latin typeface="Calibri" pitchFamily="34" charset="0"/>
              </a:rPr>
              <a:t>th</a:t>
            </a:r>
            <a:r>
              <a:rPr lang="en-US" sz="3000" smtClean="0">
                <a:latin typeface="Calibri" pitchFamily="34" charset="0"/>
              </a:rPr>
              <a:t> </a:t>
            </a:r>
            <a:r>
              <a:rPr lang="en-US" sz="3000">
                <a:latin typeface="Calibri" pitchFamily="34" charset="0"/>
              </a:rPr>
              <a:t>weight </a:t>
            </a:r>
            <a:r>
              <a:rPr lang="en-US" sz="3000" smtClean="0">
                <a:latin typeface="Calibri" pitchFamily="34" charset="0"/>
              </a:rPr>
              <a:t>using</a:t>
            </a:r>
            <a:endParaRPr lang="en-US" sz="3000">
              <a:latin typeface="Calibri" pitchFamily="34" charset="0"/>
            </a:endParaRPr>
          </a:p>
          <a:p>
            <a:pPr eaLnBrk="1" hangingPunct="1">
              <a:lnSpc>
                <a:spcPct val="90000"/>
              </a:lnSpc>
            </a:pPr>
            <a:endParaRPr lang="en-US" sz="3000">
              <a:latin typeface="Calibri" pitchFamily="34" charset="0"/>
            </a:endParaRPr>
          </a:p>
          <a:p>
            <a:pPr eaLnBrk="1" hangingPunct="1">
              <a:lnSpc>
                <a:spcPct val="90000"/>
              </a:lnSpc>
            </a:pPr>
            <a:endParaRPr lang="en-US" sz="800" smtClean="0">
              <a:latin typeface="Calibri" pitchFamily="34" charset="0"/>
            </a:endParaRPr>
          </a:p>
          <a:p>
            <a:pPr eaLnBrk="1" hangingPunct="1">
              <a:lnSpc>
                <a:spcPct val="90000"/>
              </a:lnSpc>
            </a:pPr>
            <a:r>
              <a:rPr lang="en-US" sz="3000" smtClean="0">
                <a:latin typeface="Calibri" pitchFamily="34" charset="0"/>
              </a:rPr>
              <a:t>To </a:t>
            </a:r>
            <a:r>
              <a:rPr lang="en-US" sz="3000">
                <a:latin typeface="Calibri" pitchFamily="34" charset="0"/>
              </a:rPr>
              <a:t>compute the derivatives for calculating the gradient direction requires an activation function that is continuous, differentiable, non-decreasing and easily computed</a:t>
            </a:r>
          </a:p>
          <a:p>
            <a:pPr lvl="1" eaLnBrk="1" hangingPunct="1">
              <a:lnSpc>
                <a:spcPct val="90000"/>
              </a:lnSpc>
            </a:pPr>
            <a:r>
              <a:rPr lang="en-US" sz="2400" smtClean="0">
                <a:latin typeface="Calibri" pitchFamily="34" charset="0"/>
              </a:rPr>
              <a:t>Can't </a:t>
            </a:r>
            <a:r>
              <a:rPr lang="en-US" sz="2400">
                <a:latin typeface="Calibri" pitchFamily="34" charset="0"/>
              </a:rPr>
              <a:t>use the Step function </a:t>
            </a:r>
            <a:r>
              <a:rPr lang="en-US" sz="2400" smtClean="0">
                <a:latin typeface="Calibri" pitchFamily="34" charset="0"/>
              </a:rPr>
              <a:t>in LTU's because it’s derivative is 0 everywhere</a:t>
            </a:r>
            <a:endParaRPr lang="en-US" sz="2400">
              <a:latin typeface="Calibri" pitchFamily="34" charset="0"/>
            </a:endParaRPr>
          </a:p>
          <a:p>
            <a:pPr lvl="1" eaLnBrk="1" hangingPunct="1">
              <a:lnSpc>
                <a:spcPct val="90000"/>
              </a:lnSpc>
            </a:pPr>
            <a:r>
              <a:rPr lang="en-US" sz="2400" smtClean="0">
                <a:latin typeface="Calibri" pitchFamily="34" charset="0"/>
              </a:rPr>
              <a:t>Instead, let’s </a:t>
            </a:r>
            <a:r>
              <a:rPr lang="en-US" sz="2400">
                <a:latin typeface="Calibri" pitchFamily="34" charset="0"/>
              </a:rPr>
              <a:t>use </a:t>
            </a:r>
            <a:r>
              <a:rPr lang="en-US" sz="2400" smtClean="0">
                <a:latin typeface="Calibri" pitchFamily="34" charset="0"/>
              </a:rPr>
              <a:t>(for now) the </a:t>
            </a:r>
            <a:r>
              <a:rPr lang="en-US" sz="2400" b="1" smtClean="0">
                <a:latin typeface="Calibri" pitchFamily="34" charset="0"/>
              </a:rPr>
              <a:t>Sigmoid</a:t>
            </a:r>
            <a:r>
              <a:rPr lang="zh-CN" altLang="en-US" sz="2400" b="1" smtClean="0">
                <a:latin typeface="Calibri" pitchFamily="34" charset="0"/>
              </a:rPr>
              <a:t>（乙狀結腸）</a:t>
            </a:r>
            <a:r>
              <a:rPr lang="en-US" sz="2400" b="1" smtClean="0">
                <a:latin typeface="Calibri" pitchFamily="34" charset="0"/>
              </a:rPr>
              <a:t> </a:t>
            </a:r>
            <a:r>
              <a:rPr lang="en-US" sz="2400" b="1">
                <a:latin typeface="Calibri" pitchFamily="34" charset="0"/>
              </a:rPr>
              <a:t>function</a:t>
            </a:r>
          </a:p>
        </p:txBody>
      </p:sp>
      <p:graphicFrame>
        <p:nvGraphicFramePr>
          <p:cNvPr id="2" name="Object 1"/>
          <p:cNvGraphicFramePr>
            <a:graphicFrameLocks noChangeAspect="1"/>
          </p:cNvGraphicFramePr>
          <p:nvPr/>
        </p:nvGraphicFramePr>
        <p:xfrm>
          <a:off x="1333499" y="1676400"/>
          <a:ext cx="6896101" cy="609600"/>
        </p:xfrm>
        <a:graphic>
          <a:graphicData uri="http://schemas.openxmlformats.org/presentationml/2006/ole">
            <p:oleObj spid="_x0000_s92757" name="Equation" r:id="rId4" imgW="2285640" imgH="191880" progId="">
              <p:embed/>
            </p:oleObj>
          </a:graphicData>
        </a:graphic>
      </p:graphicFrame>
      <p:graphicFrame>
        <p:nvGraphicFramePr>
          <p:cNvPr id="3" name="Object 2"/>
          <p:cNvGraphicFramePr>
            <a:graphicFrameLocks noChangeAspect="1"/>
          </p:cNvGraphicFramePr>
          <p:nvPr/>
        </p:nvGraphicFramePr>
        <p:xfrm>
          <a:off x="1371600" y="2743200"/>
          <a:ext cx="3390901" cy="609600"/>
        </p:xfrm>
        <a:graphic>
          <a:graphicData uri="http://schemas.openxmlformats.org/presentationml/2006/ole">
            <p:oleObj spid="_x0000_s92758" name="Equation" r:id="rId5" imgW="1115280" imgH="191880"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17891">
                                            <p:txEl>
                                              <p:pRg st="0" end="0"/>
                                            </p:txEl>
                                          </p:spTgt>
                                        </p:tgtEl>
                                        <p:attrNameLst>
                                          <p:attrName>style.visibility</p:attrName>
                                        </p:attrNameLst>
                                      </p:cBhvr>
                                      <p:to>
                                        <p:strVal val="visible"/>
                                      </p:to>
                                    </p:set>
                                    <p:animEffect transition="in" filter="wipe(down)">
                                      <p:cBhvr>
                                        <p:cTn id="7" dur="500"/>
                                        <p:tgtEl>
                                          <p:spTgt spid="1317891">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17891">
                                            <p:txEl>
                                              <p:pRg st="2" end="2"/>
                                            </p:txEl>
                                          </p:spTgt>
                                        </p:tgtEl>
                                        <p:attrNameLst>
                                          <p:attrName>style.visibility</p:attrName>
                                        </p:attrNameLst>
                                      </p:cBhvr>
                                      <p:to>
                                        <p:strVal val="visible"/>
                                      </p:to>
                                    </p:set>
                                    <p:animEffect transition="in" filter="wipe(down)">
                                      <p:cBhvr>
                                        <p:cTn id="15" dur="500"/>
                                        <p:tgtEl>
                                          <p:spTgt spid="131789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317891">
                                            <p:txEl>
                                              <p:pRg st="5" end="5"/>
                                            </p:txEl>
                                          </p:spTgt>
                                        </p:tgtEl>
                                        <p:attrNameLst>
                                          <p:attrName>style.visibility</p:attrName>
                                        </p:attrNameLst>
                                      </p:cBhvr>
                                      <p:to>
                                        <p:strVal val="visible"/>
                                      </p:to>
                                    </p:set>
                                    <p:animEffect transition="in" filter="wipe(down)">
                                      <p:cBhvr>
                                        <p:cTn id="23" dur="500"/>
                                        <p:tgtEl>
                                          <p:spTgt spid="131789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317891">
                                            <p:txEl>
                                              <p:pRg st="6" end="6"/>
                                            </p:txEl>
                                          </p:spTgt>
                                        </p:tgtEl>
                                        <p:attrNameLst>
                                          <p:attrName>style.visibility</p:attrName>
                                        </p:attrNameLst>
                                      </p:cBhvr>
                                      <p:to>
                                        <p:strVal val="visible"/>
                                      </p:to>
                                    </p:set>
                                    <p:animEffect transition="in" filter="wipe(down)">
                                      <p:cBhvr>
                                        <p:cTn id="28" dur="500"/>
                                        <p:tgtEl>
                                          <p:spTgt spid="1317891">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317891">
                                            <p:txEl>
                                              <p:pRg st="7" end="7"/>
                                            </p:txEl>
                                          </p:spTgt>
                                        </p:tgtEl>
                                        <p:attrNameLst>
                                          <p:attrName>style.visibility</p:attrName>
                                        </p:attrNameLst>
                                      </p:cBhvr>
                                      <p:to>
                                        <p:strVal val="visible"/>
                                      </p:to>
                                    </p:set>
                                    <p:animEffect transition="in" filter="wipe(down)">
                                      <p:cBhvr>
                                        <p:cTn id="33" dur="500"/>
                                        <p:tgtEl>
                                          <p:spTgt spid="131789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5"/>
          <p:cNvSpPr>
            <a:spLocks noChangeArrowheads="1"/>
          </p:cNvSpPr>
          <p:nvPr/>
        </p:nvSpPr>
        <p:spPr bwMode="auto">
          <a:xfrm>
            <a:off x="533400" y="1143000"/>
            <a:ext cx="8077200" cy="5256213"/>
          </a:xfrm>
          <a:prstGeom prst="rect">
            <a:avLst/>
          </a:prstGeom>
          <a:noFill/>
          <a:ln>
            <a:noFill/>
          </a:ln>
        </p:spPr>
        <p:txBody>
          <a:bodyPr lIns="90000" tIns="46800" rIns="90000" bIns="46800"/>
          <a:lstStyle/>
          <a:p>
            <a:pPr>
              <a:spcBef>
                <a:spcPts val="600"/>
              </a:spcBef>
              <a:buClr>
                <a:srgbClr val="33CC33"/>
              </a:buClr>
              <a:buSzPct val="150000"/>
            </a:pPr>
            <a:r>
              <a:rPr lang="en-US" sz="2800" b="0" i="0" smtClean="0"/>
              <a:t>Solution</a:t>
            </a:r>
            <a:r>
              <a:rPr lang="en-US" sz="2800" b="0" i="0"/>
              <a:t>:  Replace </a:t>
            </a:r>
            <a:r>
              <a:rPr lang="en-US" sz="2800" b="0" i="0" smtClean="0"/>
              <a:t>with a smooth function such as </a:t>
            </a:r>
            <a:r>
              <a:rPr lang="en-US" sz="2800" i="0">
                <a:solidFill>
                  <a:srgbClr val="C00000"/>
                </a:solidFill>
              </a:rPr>
              <a:t>Sigmoid function </a:t>
            </a:r>
            <a:r>
              <a:rPr lang="en-US" sz="2800" b="0" i="0"/>
              <a:t>(aka </a:t>
            </a:r>
            <a:r>
              <a:rPr lang="en-US" sz="2800" i="0">
                <a:solidFill>
                  <a:srgbClr val="C00000"/>
                </a:solidFill>
              </a:rPr>
              <a:t>Logistic </a:t>
            </a:r>
            <a:r>
              <a:rPr lang="en-US" sz="2800" i="0" smtClean="0">
                <a:solidFill>
                  <a:srgbClr val="C00000"/>
                </a:solidFill>
              </a:rPr>
              <a:t>Sigmoid function</a:t>
            </a:r>
            <a:r>
              <a:rPr lang="en-US" sz="2800" b="0" i="0"/>
              <a:t>):</a:t>
            </a:r>
            <a:r>
              <a:rPr lang="en-US" sz="2800" b="0" i="0">
                <a:solidFill>
                  <a:srgbClr val="FF3300"/>
                </a:solidFill>
              </a:rPr>
              <a:t> </a:t>
            </a:r>
            <a:r>
              <a:rPr lang="en-US" sz="2800" b="0" i="0" smtClean="0">
                <a:solidFill>
                  <a:srgbClr val="FF3300"/>
                </a:solidFill>
              </a:rPr>
              <a:t>   </a:t>
            </a:r>
            <a:r>
              <a:rPr lang="en-US" sz="2800" b="0" err="1" smtClean="0">
                <a:solidFill>
                  <a:srgbClr val="C00000"/>
                </a:solidFill>
                <a:latin typeface="Palatino"/>
                <a:cs typeface="Palatino"/>
              </a:rPr>
              <a:t>g</a:t>
            </a:r>
            <a:r>
              <a:rPr lang="en-US" sz="2800" b="0" baseline="-25000" err="1" smtClean="0">
                <a:solidFill>
                  <a:srgbClr val="C00000"/>
                </a:solidFill>
                <a:latin typeface="Palatino"/>
                <a:cs typeface="Palatino"/>
              </a:rPr>
              <a:t>w</a:t>
            </a:r>
            <a:r>
              <a:rPr lang="en-US" sz="2800" b="0" i="0">
                <a:solidFill>
                  <a:srgbClr val="C00000"/>
                </a:solidFill>
                <a:latin typeface="Palatino"/>
                <a:cs typeface="Palatino"/>
              </a:rPr>
              <a:t>(</a:t>
            </a:r>
            <a:r>
              <a:rPr lang="en-US" sz="2800" b="0">
                <a:solidFill>
                  <a:srgbClr val="C00000"/>
                </a:solidFill>
                <a:latin typeface="Palatino"/>
                <a:cs typeface="Palatino"/>
              </a:rPr>
              <a:t>x</a:t>
            </a:r>
            <a:r>
              <a:rPr lang="en-US" sz="2800" b="0" i="0">
                <a:solidFill>
                  <a:srgbClr val="C00000"/>
                </a:solidFill>
                <a:latin typeface="Palatino"/>
                <a:cs typeface="Palatino"/>
              </a:rPr>
              <a:t>) = 1 / (1 + </a:t>
            </a:r>
            <a:r>
              <a:rPr lang="en-US" sz="2800" b="0" i="0" smtClean="0">
                <a:solidFill>
                  <a:srgbClr val="C00000"/>
                </a:solidFill>
                <a:latin typeface="Palatino"/>
                <a:cs typeface="Palatino"/>
              </a:rPr>
              <a:t>e</a:t>
            </a:r>
            <a:r>
              <a:rPr lang="en-US" sz="2800" b="0" i="0" baseline="30000" smtClean="0">
                <a:solidFill>
                  <a:srgbClr val="C00000"/>
                </a:solidFill>
                <a:latin typeface="Palatino"/>
                <a:cs typeface="Palatino"/>
              </a:rPr>
              <a:t>–</a:t>
            </a:r>
            <a:r>
              <a:rPr lang="en-US" sz="2800" b="0" baseline="30000" err="1" smtClean="0">
                <a:solidFill>
                  <a:srgbClr val="C00000"/>
                </a:solidFill>
                <a:latin typeface="Palatino"/>
                <a:cs typeface="Palatino"/>
              </a:rPr>
              <a:t>wx</a:t>
            </a:r>
            <a:r>
              <a:rPr lang="en-US" sz="2800" b="0" i="0" smtClean="0">
                <a:solidFill>
                  <a:srgbClr val="C00000"/>
                </a:solidFill>
                <a:latin typeface="Palatino"/>
                <a:cs typeface="Palatino"/>
              </a:rPr>
              <a:t>)</a:t>
            </a:r>
            <a:endParaRPr lang="en-US" b="0">
              <a:solidFill>
                <a:srgbClr val="000000"/>
              </a:solidFill>
              <a:latin typeface="Palatino"/>
              <a:cs typeface="Palatino"/>
            </a:endParaRPr>
          </a:p>
          <a:p>
            <a:pPr marL="342900" indent="-342900">
              <a:spcBef>
                <a:spcPts val="600"/>
              </a:spcBef>
              <a:buClr>
                <a:srgbClr val="33CC33"/>
              </a:buClr>
              <a:buSzPct val="150000"/>
              <a:buFont typeface="Arial" charset="0"/>
              <a:buChar char="•"/>
            </a:pPr>
            <a:endParaRPr lang="en-US">
              <a:solidFill>
                <a:srgbClr val="000000"/>
              </a:solidFill>
            </a:endParaRPr>
          </a:p>
          <a:p>
            <a:pPr marL="342900" indent="-342900">
              <a:spcBef>
                <a:spcPts val="600"/>
              </a:spcBef>
              <a:buClr>
                <a:srgbClr val="33CC33"/>
              </a:buClr>
              <a:buSzPct val="150000"/>
              <a:buFont typeface="Arial" charset="0"/>
              <a:buChar char="•"/>
            </a:pPr>
            <a:endParaRPr lang="en-US">
              <a:solidFill>
                <a:srgbClr val="000000"/>
              </a:solidFill>
            </a:endParaRPr>
          </a:p>
        </p:txBody>
      </p:sp>
      <p:sp>
        <p:nvSpPr>
          <p:cNvPr id="5" name="Rectangle 2"/>
          <p:cNvSpPr txBox="1">
            <a:spLocks noChangeArrowheads="1"/>
          </p:cNvSpPr>
          <p:nvPr/>
        </p:nvSpPr>
        <p:spPr>
          <a:xfrm>
            <a:off x="685800" y="304800"/>
            <a:ext cx="7770813" cy="838200"/>
          </a:xfrm>
          <a:prstGeom prst="rect">
            <a:avLst/>
          </a:prstGeom>
        </p:spPr>
        <p:txBody>
          <a:bodyPr/>
          <a:lstStyle/>
          <a:p>
            <a:pPr algn="ctr" defTabSz="457200">
              <a:buClr>
                <a:srgbClr val="000099"/>
              </a:buClr>
              <a:buSzPct val="100000"/>
              <a:buFont typeface="Arial" charset="0"/>
              <a:buNone/>
              <a:defRPr/>
            </a:pPr>
            <a:r>
              <a:rPr lang="en-US" sz="4000" b="0" i="0" kern="0">
                <a:latin typeface="+mj-lt"/>
                <a:ea typeface="+mj-ea"/>
                <a:cs typeface="+mj-cs"/>
              </a:rPr>
              <a:t>Sigmoid Activation Function</a:t>
            </a:r>
          </a:p>
        </p:txBody>
      </p:sp>
      <p:pic>
        <p:nvPicPr>
          <p:cNvPr id="94211" name="Picture 6" descr="http://kevinhorecka.com/wp-content/uploads/2012/12/sigmoid.gif"/>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38200" y="2667000"/>
            <a:ext cx="5791200" cy="4057042"/>
          </a:xfrm>
          <a:prstGeom prst="rect">
            <a:avLst/>
          </a:prstGeom>
          <a:noFill/>
          <a:ln>
            <a:noFill/>
          </a:ln>
        </p:spPr>
      </p:pic>
      <p:sp>
        <p:nvSpPr>
          <p:cNvPr id="6" name="Rounded Rectangular Callout 5"/>
          <p:cNvSpPr/>
          <p:nvPr/>
        </p:nvSpPr>
        <p:spPr>
          <a:xfrm>
            <a:off x="6705600" y="3581400"/>
            <a:ext cx="1905000" cy="1295400"/>
          </a:xfrm>
          <a:prstGeom prst="wedgeRoundRectCallout">
            <a:avLst>
              <a:gd name="adj1" fmla="val -106584"/>
              <a:gd name="adj2" fmla="val 17142"/>
              <a:gd name="adj3" fmla="val 16667"/>
            </a:avLst>
          </a:prstGeom>
          <a:noFill/>
          <a:ln w="50800">
            <a:solidFill>
              <a:srgbClr val="FF0000"/>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extBox 1"/>
          <p:cNvSpPr txBox="1"/>
          <p:nvPr/>
        </p:nvSpPr>
        <p:spPr>
          <a:xfrm>
            <a:off x="6858000" y="3581400"/>
            <a:ext cx="2286000" cy="1200328"/>
          </a:xfrm>
          <a:prstGeom prst="rect">
            <a:avLst/>
          </a:prstGeom>
          <a:noFill/>
        </p:spPr>
        <p:txBody>
          <a:bodyPr wrap="square" rtlCol="0">
            <a:spAutoFit/>
          </a:bodyPr>
          <a:lstStyle/>
          <a:p>
            <a:r>
              <a:rPr lang="en-US" b="0" i="0" smtClean="0">
                <a:latin typeface="+mn-lt"/>
              </a:rPr>
              <a:t>Squashes numbers to range [0,1]</a:t>
            </a:r>
            <a:endParaRPr lang="en-US" b="0"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Title 2"/>
          <p:cNvSpPr>
            <a:spLocks noGrp="1"/>
          </p:cNvSpPr>
          <p:nvPr>
            <p:ph type="title"/>
          </p:nvPr>
        </p:nvSpPr>
        <p:spPr>
          <a:xfrm>
            <a:off x="0" y="0"/>
            <a:ext cx="9144000" cy="1417638"/>
          </a:xfrm>
        </p:spPr>
        <p:txBody>
          <a:bodyPr/>
          <a:lstStyle/>
          <a:p>
            <a:r>
              <a:rPr lang="en-US">
                <a:latin typeface="Calibri" pitchFamily="34" charset="0"/>
              </a:rPr>
              <a:t>First Derivative of Sigmoid Function</a:t>
            </a:r>
          </a:p>
        </p:txBody>
      </p:sp>
      <p:sp>
        <p:nvSpPr>
          <p:cNvPr id="96260" name="Rectangle 1"/>
          <p:cNvSpPr>
            <a:spLocks noChangeArrowheads="1"/>
          </p:cNvSpPr>
          <p:nvPr/>
        </p:nvSpPr>
        <p:spPr bwMode="auto">
          <a:xfrm>
            <a:off x="2051720" y="1340768"/>
            <a:ext cx="5638800" cy="584775"/>
          </a:xfrm>
          <a:prstGeom prst="rect">
            <a:avLst/>
          </a:prstGeom>
          <a:noFill/>
          <a:ln>
            <a:noFill/>
          </a:ln>
        </p:spPr>
        <p:txBody>
          <a:bodyPr wrap="square">
            <a:spAutoFit/>
          </a:bodyPr>
          <a:lstStyle/>
          <a:p>
            <a:pPr>
              <a:spcBef>
                <a:spcPts val="600"/>
              </a:spcBef>
              <a:buClr>
                <a:srgbClr val="33CC33"/>
              </a:buClr>
              <a:buSzPct val="150000"/>
            </a:pPr>
            <a:r>
              <a:rPr lang="en-US" altLang="zh-CN" sz="3200" i="0" smtClean="0">
                <a:latin typeface="Palatino"/>
                <a:cs typeface="Palatino"/>
                <a:sym typeface="Symbol" charset="0"/>
              </a:rPr>
              <a:t>g</a:t>
            </a:r>
            <a:r>
              <a:rPr lang="en-US" altLang="zh-CN" sz="3200" i="0" smtClean="0">
                <a:latin typeface="Arial" panose="020B0604020202020204" pitchFamily="34" charset="0"/>
                <a:cs typeface="Arial" panose="020B0604020202020204" pitchFamily="34" charset="0"/>
                <a:sym typeface="Symbol" charset="0"/>
              </a:rPr>
              <a:t>’</a:t>
            </a:r>
            <a:r>
              <a:rPr lang="zh-CN" altLang="en-US" sz="3200" i="0" smtClean="0">
                <a:latin typeface="Palatino"/>
                <a:cs typeface="Palatino"/>
                <a:sym typeface="Symbol" charset="0"/>
              </a:rPr>
              <a:t>（</a:t>
            </a:r>
            <a:r>
              <a:rPr lang="en-US" altLang="zh-CN" sz="3200" i="0">
                <a:latin typeface="Palatino"/>
                <a:cs typeface="Palatino"/>
                <a:sym typeface="Symbol" charset="0"/>
              </a:rPr>
              <a:t>x</a:t>
            </a:r>
            <a:r>
              <a:rPr lang="zh-CN" altLang="en-US" sz="3200" i="0">
                <a:latin typeface="Palatino"/>
                <a:cs typeface="Palatino"/>
                <a:sym typeface="Symbol" charset="0"/>
              </a:rPr>
              <a:t>）</a:t>
            </a:r>
            <a:r>
              <a:rPr lang="en-US" sz="3200" i="0">
                <a:latin typeface="Palatino"/>
                <a:cs typeface="Palatino"/>
              </a:rPr>
              <a:t>= g(x</a:t>
            </a:r>
            <a:r>
              <a:rPr lang="en-US" sz="3200" i="0" smtClean="0">
                <a:latin typeface="Palatino"/>
                <a:cs typeface="Palatino"/>
              </a:rPr>
              <a:t>)(</a:t>
            </a:r>
            <a:r>
              <a:rPr lang="en-US" sz="3200" i="0">
                <a:latin typeface="Palatino"/>
                <a:cs typeface="Palatino"/>
              </a:rPr>
              <a:t>1 - g(x))</a:t>
            </a:r>
          </a:p>
        </p:txBody>
      </p:sp>
      <p:pic>
        <p:nvPicPr>
          <p:cNvPr id="2" name="Picture 1"/>
          <p:cNvPicPr>
            <a:picLocks noChangeAspect="1"/>
          </p:cNvPicPr>
          <p:nvPr/>
        </p:nvPicPr>
        <p:blipFill>
          <a:blip r:embed="rId4"/>
          <a:stretch>
            <a:fillRect/>
          </a:stretch>
        </p:blipFill>
        <p:spPr>
          <a:xfrm>
            <a:off x="251520" y="2132856"/>
            <a:ext cx="5616624" cy="4559300"/>
          </a:xfrm>
          <a:prstGeom prst="rect">
            <a:avLst/>
          </a:prstGeom>
        </p:spPr>
      </p:pic>
      <p:sp>
        <p:nvSpPr>
          <p:cNvPr id="96258" name="TextBox 1"/>
          <p:cNvSpPr txBox="1">
            <a:spLocks noChangeArrowheads="1"/>
          </p:cNvSpPr>
          <p:nvPr/>
        </p:nvSpPr>
        <p:spPr bwMode="auto">
          <a:xfrm>
            <a:off x="323528" y="1916832"/>
            <a:ext cx="1224136" cy="523220"/>
          </a:xfrm>
          <a:prstGeom prst="rect">
            <a:avLst/>
          </a:prstGeom>
          <a:solidFill>
            <a:schemeClr val="bg1"/>
          </a:solidFill>
          <a:ln>
            <a:noFill/>
          </a:ln>
        </p:spPr>
        <p:txBody>
          <a:bodyPr wrap="squar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altLang="zh-CN" sz="2800" i="0">
                <a:latin typeface="Palatino"/>
                <a:cs typeface="Palatino"/>
              </a:rPr>
              <a:t>g</a:t>
            </a:r>
            <a:r>
              <a:rPr lang="en-US" altLang="zh-CN" sz="2800" i="0">
                <a:latin typeface="Arial" panose="020B0604020202020204" pitchFamily="34" charset="0"/>
                <a:cs typeface="Arial" panose="020B0604020202020204" pitchFamily="34" charset="0"/>
                <a:sym typeface="Symbol" charset="0"/>
              </a:rPr>
              <a:t>’</a:t>
            </a:r>
            <a:r>
              <a:rPr lang="en-US" altLang="zh-CN" sz="2800" i="0">
                <a:latin typeface="Palatino"/>
                <a:cs typeface="Palatino"/>
              </a:rPr>
              <a:t>(</a:t>
            </a:r>
            <a:r>
              <a:rPr lang="en-US" altLang="zh-CN" sz="2800">
                <a:latin typeface="Palatino"/>
                <a:cs typeface="Palatino"/>
              </a:rPr>
              <a:t>x</a:t>
            </a:r>
            <a:r>
              <a:rPr lang="en-US" altLang="zh-CN" sz="2800" i="0">
                <a:latin typeface="Palatino"/>
                <a:cs typeface="Palatino"/>
              </a:rPr>
              <a:t>)</a:t>
            </a:r>
            <a:r>
              <a:rPr lang="en-US" altLang="zh-CN" sz="2800">
                <a:latin typeface="Palatino"/>
                <a:cs typeface="Palatino"/>
              </a:rPr>
              <a:t>  </a:t>
            </a:r>
          </a:p>
        </p:txBody>
      </p:sp>
      <p:graphicFrame>
        <p:nvGraphicFramePr>
          <p:cNvPr id="3" name="对象 2"/>
          <p:cNvGraphicFramePr>
            <a:graphicFrameLocks noChangeAspect="1"/>
          </p:cNvGraphicFramePr>
          <p:nvPr>
            <p:extLst>
              <p:ext uri="{D42A27DB-BD31-4B8C-83A1-F6EECF244321}">
                <p14:modId xmlns:p14="http://schemas.microsoft.com/office/powerpoint/2010/main" xmlns="" val="2283660299"/>
              </p:ext>
            </p:extLst>
          </p:nvPr>
        </p:nvGraphicFramePr>
        <p:xfrm>
          <a:off x="4932040" y="1988840"/>
          <a:ext cx="4117610" cy="3528392"/>
        </p:xfrm>
        <a:graphic>
          <a:graphicData uri="http://schemas.openxmlformats.org/presentationml/2006/ole">
            <p:oleObj spid="_x0000_s267277" name="Equation" r:id="rId5" imgW="2286000" imgH="1955800" progId="">
              <p:embed/>
            </p:oleObj>
          </a:graphicData>
        </a:graphic>
      </p:graphicFrame>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AutoShape 113"/>
          <p:cNvCxnSpPr>
            <a:cxnSpLocks noChangeShapeType="1"/>
            <a:stCxn id="13" idx="3"/>
            <a:endCxn id="8" idx="2"/>
          </p:cNvCxnSpPr>
          <p:nvPr/>
        </p:nvCxnSpPr>
        <p:spPr bwMode="auto">
          <a:xfrm>
            <a:off x="2886596" y="2196480"/>
            <a:ext cx="1041400" cy="381000"/>
          </a:xfrm>
          <a:prstGeom prst="straightConnector1">
            <a:avLst/>
          </a:prstGeom>
          <a:noFill/>
          <a:ln w="25400">
            <a:solidFill>
              <a:schemeClr val="tx1"/>
            </a:solidFill>
            <a:miter lim="800000"/>
            <a:tailEnd type="triangle" w="med" len="sm"/>
          </a:ln>
          <a:effectLst/>
        </p:spPr>
      </p:cxnSp>
      <p:grpSp>
        <p:nvGrpSpPr>
          <p:cNvPr id="7" name="Group 225"/>
          <p:cNvGrpSpPr/>
          <p:nvPr/>
        </p:nvGrpSpPr>
        <p:grpSpPr bwMode="auto">
          <a:xfrm>
            <a:off x="3940696" y="2348880"/>
            <a:ext cx="457200" cy="457200"/>
            <a:chOff x="3600" y="2016"/>
            <a:chExt cx="288" cy="288"/>
          </a:xfrm>
        </p:grpSpPr>
        <p:sp>
          <p:nvSpPr>
            <p:cNvPr id="8" name="Oval 115"/>
            <p:cNvSpPr>
              <a:spLocks noChangeArrowheads="1"/>
            </p:cNvSpPr>
            <p:nvPr/>
          </p:nvSpPr>
          <p:spPr bwMode="auto">
            <a:xfrm>
              <a:off x="3600" y="201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9" name="Group 116"/>
            <p:cNvGrpSpPr/>
            <p:nvPr/>
          </p:nvGrpSpPr>
          <p:grpSpPr bwMode="auto">
            <a:xfrm>
              <a:off x="3616" y="2096"/>
              <a:ext cx="256" cy="128"/>
              <a:chOff x="4032" y="3552"/>
              <a:chExt cx="384" cy="192"/>
            </a:xfrm>
          </p:grpSpPr>
          <p:sp>
            <p:nvSpPr>
              <p:cNvPr id="10" name="Line 117"/>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1" name="Line 118"/>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12" name="Line 119"/>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sp>
        <p:nvSpPr>
          <p:cNvPr id="13" name="Rectangle 121"/>
          <p:cNvSpPr>
            <a:spLocks noChangeArrowheads="1"/>
          </p:cNvSpPr>
          <p:nvPr/>
        </p:nvSpPr>
        <p:spPr bwMode="auto">
          <a:xfrm>
            <a:off x="2416696" y="19678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1</a:t>
            </a:r>
          </a:p>
        </p:txBody>
      </p:sp>
      <p:sp>
        <p:nvSpPr>
          <p:cNvPr id="14" name="Rectangle 122"/>
          <p:cNvSpPr>
            <a:spLocks noChangeArrowheads="1"/>
          </p:cNvSpPr>
          <p:nvPr/>
        </p:nvSpPr>
        <p:spPr bwMode="auto">
          <a:xfrm>
            <a:off x="2416696" y="25774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2</a:t>
            </a:r>
            <a:endParaRPr lang="en-US" sz="2000">
              <a:latin typeface="Palatino" charset="0"/>
              <a:cs typeface="+mn-cs"/>
            </a:endParaRPr>
          </a:p>
        </p:txBody>
      </p:sp>
      <p:sp>
        <p:nvSpPr>
          <p:cNvPr id="15" name="Rectangle 123"/>
          <p:cNvSpPr>
            <a:spLocks noChangeArrowheads="1"/>
          </p:cNvSpPr>
          <p:nvPr/>
        </p:nvSpPr>
        <p:spPr bwMode="auto">
          <a:xfrm>
            <a:off x="2416696" y="31870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3</a:t>
            </a:r>
            <a:endParaRPr lang="en-US" sz="2000">
              <a:latin typeface="Palatino" charset="0"/>
              <a:cs typeface="+mn-cs"/>
            </a:endParaRPr>
          </a:p>
        </p:txBody>
      </p:sp>
      <p:sp>
        <p:nvSpPr>
          <p:cNvPr id="16" name="Rectangle 124"/>
          <p:cNvSpPr>
            <a:spLocks noChangeArrowheads="1"/>
          </p:cNvSpPr>
          <p:nvPr/>
        </p:nvSpPr>
        <p:spPr bwMode="auto">
          <a:xfrm>
            <a:off x="2416696" y="37966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4</a:t>
            </a:r>
            <a:endParaRPr lang="en-US" b="0">
              <a:latin typeface="Palatino" charset="0"/>
              <a:cs typeface="+mn-cs"/>
            </a:endParaRPr>
          </a:p>
        </p:txBody>
      </p:sp>
      <p:sp>
        <p:nvSpPr>
          <p:cNvPr id="17" name="Rectangle 125"/>
          <p:cNvSpPr>
            <a:spLocks noChangeArrowheads="1"/>
          </p:cNvSpPr>
          <p:nvPr/>
        </p:nvSpPr>
        <p:spPr bwMode="auto">
          <a:xfrm>
            <a:off x="2416696" y="44062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5</a:t>
            </a:r>
            <a:endParaRPr lang="en-US" sz="2000">
              <a:latin typeface="Palatino" charset="0"/>
              <a:cs typeface="+mn-cs"/>
            </a:endParaRPr>
          </a:p>
        </p:txBody>
      </p:sp>
      <p:sp>
        <p:nvSpPr>
          <p:cNvPr id="18" name="Rectangle 126"/>
          <p:cNvSpPr>
            <a:spLocks noChangeArrowheads="1"/>
          </p:cNvSpPr>
          <p:nvPr/>
        </p:nvSpPr>
        <p:spPr bwMode="auto">
          <a:xfrm>
            <a:off x="2416696" y="5015880"/>
            <a:ext cx="457200" cy="457200"/>
          </a:xfrm>
          <a:prstGeom prst="rect">
            <a:avLst/>
          </a:prstGeom>
          <a:solidFill>
            <a:schemeClr val="accent1"/>
          </a:solidFill>
          <a:ln w="25400">
            <a:solidFill>
              <a:schemeClr val="tx1"/>
            </a:solidFill>
            <a:miter lim="800000"/>
          </a:ln>
          <a:effectLst/>
        </p:spPr>
        <p:txBody>
          <a:bodyPr wrap="none" anchor="ctr"/>
          <a:lstStyle/>
          <a:p>
            <a:pPr algn="ctr">
              <a:defRPr/>
            </a:pPr>
            <a:r>
              <a:rPr lang="en-US" sz="2000">
                <a:latin typeface="Palatino" charset="0"/>
                <a:cs typeface="+mn-cs"/>
              </a:rPr>
              <a:t>I</a:t>
            </a:r>
            <a:r>
              <a:rPr lang="en-US" sz="2000" baseline="-25000">
                <a:latin typeface="Palatino" charset="0"/>
                <a:cs typeface="+mn-cs"/>
              </a:rPr>
              <a:t>6</a:t>
            </a:r>
            <a:endParaRPr lang="en-US" sz="2000">
              <a:latin typeface="Palatino" charset="0"/>
              <a:cs typeface="+mn-cs"/>
            </a:endParaRPr>
          </a:p>
        </p:txBody>
      </p:sp>
      <p:grpSp>
        <p:nvGrpSpPr>
          <p:cNvPr id="19" name="Group 226"/>
          <p:cNvGrpSpPr/>
          <p:nvPr/>
        </p:nvGrpSpPr>
        <p:grpSpPr bwMode="auto">
          <a:xfrm>
            <a:off x="3940696" y="3110880"/>
            <a:ext cx="457200" cy="457200"/>
            <a:chOff x="3600" y="2496"/>
            <a:chExt cx="288" cy="288"/>
          </a:xfrm>
        </p:grpSpPr>
        <p:sp>
          <p:nvSpPr>
            <p:cNvPr id="20" name="Oval 128"/>
            <p:cNvSpPr>
              <a:spLocks noChangeArrowheads="1"/>
            </p:cNvSpPr>
            <p:nvPr/>
          </p:nvSpPr>
          <p:spPr bwMode="auto">
            <a:xfrm>
              <a:off x="3600" y="249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21" name="Group 129"/>
            <p:cNvGrpSpPr/>
            <p:nvPr/>
          </p:nvGrpSpPr>
          <p:grpSpPr bwMode="auto">
            <a:xfrm>
              <a:off x="3616" y="2576"/>
              <a:ext cx="256" cy="128"/>
              <a:chOff x="4032" y="3552"/>
              <a:chExt cx="384" cy="192"/>
            </a:xfrm>
          </p:grpSpPr>
          <p:sp>
            <p:nvSpPr>
              <p:cNvPr id="22" name="Line 130"/>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3" name="Line 131"/>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4" name="Line 132"/>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25" name="Group 227"/>
          <p:cNvGrpSpPr/>
          <p:nvPr/>
        </p:nvGrpSpPr>
        <p:grpSpPr bwMode="auto">
          <a:xfrm>
            <a:off x="3940696" y="3872880"/>
            <a:ext cx="457200" cy="457200"/>
            <a:chOff x="3600" y="2976"/>
            <a:chExt cx="288" cy="288"/>
          </a:xfrm>
        </p:grpSpPr>
        <p:sp>
          <p:nvSpPr>
            <p:cNvPr id="26" name="Oval 135"/>
            <p:cNvSpPr>
              <a:spLocks noChangeArrowheads="1"/>
            </p:cNvSpPr>
            <p:nvPr/>
          </p:nvSpPr>
          <p:spPr bwMode="auto">
            <a:xfrm>
              <a:off x="3600" y="297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27" name="Group 136"/>
            <p:cNvGrpSpPr/>
            <p:nvPr/>
          </p:nvGrpSpPr>
          <p:grpSpPr bwMode="auto">
            <a:xfrm>
              <a:off x="3616" y="3056"/>
              <a:ext cx="256" cy="128"/>
              <a:chOff x="4032" y="3552"/>
              <a:chExt cx="384" cy="192"/>
            </a:xfrm>
          </p:grpSpPr>
          <p:sp>
            <p:nvSpPr>
              <p:cNvPr id="28" name="Line 137"/>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29" name="Line 138"/>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30" name="Line 139"/>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31" name="Group 228"/>
          <p:cNvGrpSpPr/>
          <p:nvPr/>
        </p:nvGrpSpPr>
        <p:grpSpPr bwMode="auto">
          <a:xfrm>
            <a:off x="3940696" y="4634880"/>
            <a:ext cx="457200" cy="457200"/>
            <a:chOff x="3600" y="3456"/>
            <a:chExt cx="288" cy="288"/>
          </a:xfrm>
        </p:grpSpPr>
        <p:sp>
          <p:nvSpPr>
            <p:cNvPr id="32" name="Oval 142"/>
            <p:cNvSpPr>
              <a:spLocks noChangeArrowheads="1"/>
            </p:cNvSpPr>
            <p:nvPr/>
          </p:nvSpPr>
          <p:spPr bwMode="auto">
            <a:xfrm>
              <a:off x="3600" y="3456"/>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b="0" i="0">
                <a:solidFill>
                  <a:schemeClr val="bg1"/>
                </a:solidFill>
                <a:latin typeface="Arial" charset="0"/>
                <a:cs typeface="+mn-cs"/>
              </a:endParaRPr>
            </a:p>
          </p:txBody>
        </p:sp>
        <p:grpSp>
          <p:nvGrpSpPr>
            <p:cNvPr id="33" name="Group 143"/>
            <p:cNvGrpSpPr/>
            <p:nvPr/>
          </p:nvGrpSpPr>
          <p:grpSpPr bwMode="auto">
            <a:xfrm>
              <a:off x="3616" y="3536"/>
              <a:ext cx="256" cy="128"/>
              <a:chOff x="4032" y="3552"/>
              <a:chExt cx="384" cy="192"/>
            </a:xfrm>
          </p:grpSpPr>
          <p:sp>
            <p:nvSpPr>
              <p:cNvPr id="34" name="Line 14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35" name="Line 14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36" name="Line 14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37" name="AutoShape 148"/>
          <p:cNvCxnSpPr>
            <a:cxnSpLocks noChangeShapeType="1"/>
            <a:stCxn id="13" idx="3"/>
            <a:endCxn id="20" idx="2"/>
          </p:cNvCxnSpPr>
          <p:nvPr/>
        </p:nvCxnSpPr>
        <p:spPr bwMode="auto">
          <a:xfrm>
            <a:off x="2886596" y="2196480"/>
            <a:ext cx="1041400" cy="1143000"/>
          </a:xfrm>
          <a:prstGeom prst="straightConnector1">
            <a:avLst/>
          </a:prstGeom>
          <a:noFill/>
          <a:ln w="25400">
            <a:solidFill>
              <a:schemeClr val="tx1"/>
            </a:solidFill>
            <a:miter lim="800000"/>
            <a:tailEnd type="triangle" w="med" len="sm"/>
          </a:ln>
          <a:effectLst/>
        </p:spPr>
      </p:cxnSp>
      <p:cxnSp>
        <p:nvCxnSpPr>
          <p:cNvPr id="38" name="AutoShape 149"/>
          <p:cNvCxnSpPr>
            <a:cxnSpLocks noChangeShapeType="1"/>
            <a:stCxn id="13" idx="3"/>
            <a:endCxn id="26" idx="2"/>
          </p:cNvCxnSpPr>
          <p:nvPr/>
        </p:nvCxnSpPr>
        <p:spPr bwMode="auto">
          <a:xfrm>
            <a:off x="2886596" y="2196480"/>
            <a:ext cx="1041400" cy="1905000"/>
          </a:xfrm>
          <a:prstGeom prst="straightConnector1">
            <a:avLst/>
          </a:prstGeom>
          <a:noFill/>
          <a:ln w="25400">
            <a:solidFill>
              <a:schemeClr val="tx1"/>
            </a:solidFill>
            <a:miter lim="800000"/>
            <a:tailEnd type="triangle" w="med" len="sm"/>
          </a:ln>
          <a:effectLst/>
        </p:spPr>
      </p:cxnSp>
      <p:cxnSp>
        <p:nvCxnSpPr>
          <p:cNvPr id="39" name="AutoShape 150"/>
          <p:cNvCxnSpPr>
            <a:cxnSpLocks noChangeShapeType="1"/>
            <a:stCxn id="13" idx="3"/>
            <a:endCxn id="32" idx="2"/>
          </p:cNvCxnSpPr>
          <p:nvPr/>
        </p:nvCxnSpPr>
        <p:spPr bwMode="auto">
          <a:xfrm>
            <a:off x="2886596" y="2196480"/>
            <a:ext cx="1041400" cy="2667000"/>
          </a:xfrm>
          <a:prstGeom prst="straightConnector1">
            <a:avLst/>
          </a:prstGeom>
          <a:noFill/>
          <a:ln w="25400">
            <a:solidFill>
              <a:schemeClr val="tx1"/>
            </a:solidFill>
            <a:miter lim="800000"/>
            <a:tailEnd type="triangle" w="med" len="sm"/>
          </a:ln>
          <a:effectLst/>
        </p:spPr>
      </p:cxnSp>
      <p:cxnSp>
        <p:nvCxnSpPr>
          <p:cNvPr id="40" name="AutoShape 151"/>
          <p:cNvCxnSpPr>
            <a:cxnSpLocks noChangeShapeType="1"/>
            <a:stCxn id="14" idx="3"/>
            <a:endCxn id="8" idx="2"/>
          </p:cNvCxnSpPr>
          <p:nvPr/>
        </p:nvCxnSpPr>
        <p:spPr bwMode="auto">
          <a:xfrm flipV="1">
            <a:off x="2886596" y="2577480"/>
            <a:ext cx="1041400" cy="228600"/>
          </a:xfrm>
          <a:prstGeom prst="straightConnector1">
            <a:avLst/>
          </a:prstGeom>
          <a:noFill/>
          <a:ln w="25400">
            <a:solidFill>
              <a:schemeClr val="tx1"/>
            </a:solidFill>
            <a:miter lim="800000"/>
            <a:tailEnd type="triangle" w="med" len="sm"/>
          </a:ln>
          <a:effectLst/>
        </p:spPr>
      </p:cxnSp>
      <p:cxnSp>
        <p:nvCxnSpPr>
          <p:cNvPr id="41" name="AutoShape 152"/>
          <p:cNvCxnSpPr>
            <a:cxnSpLocks noChangeShapeType="1"/>
            <a:stCxn id="14" idx="3"/>
            <a:endCxn id="20" idx="2"/>
          </p:cNvCxnSpPr>
          <p:nvPr/>
        </p:nvCxnSpPr>
        <p:spPr bwMode="auto">
          <a:xfrm>
            <a:off x="2886596" y="2806080"/>
            <a:ext cx="1041400" cy="533400"/>
          </a:xfrm>
          <a:prstGeom prst="straightConnector1">
            <a:avLst/>
          </a:prstGeom>
          <a:noFill/>
          <a:ln w="25400">
            <a:solidFill>
              <a:schemeClr val="tx1"/>
            </a:solidFill>
            <a:miter lim="800000"/>
            <a:tailEnd type="triangle" w="med" len="sm"/>
          </a:ln>
          <a:effectLst/>
        </p:spPr>
      </p:cxnSp>
      <p:cxnSp>
        <p:nvCxnSpPr>
          <p:cNvPr id="42" name="AutoShape 153"/>
          <p:cNvCxnSpPr>
            <a:cxnSpLocks noChangeShapeType="1"/>
            <a:stCxn id="14" idx="3"/>
            <a:endCxn id="26" idx="2"/>
          </p:cNvCxnSpPr>
          <p:nvPr/>
        </p:nvCxnSpPr>
        <p:spPr bwMode="auto">
          <a:xfrm>
            <a:off x="2886596" y="2806080"/>
            <a:ext cx="1041400" cy="1295400"/>
          </a:xfrm>
          <a:prstGeom prst="straightConnector1">
            <a:avLst/>
          </a:prstGeom>
          <a:noFill/>
          <a:ln w="25400">
            <a:solidFill>
              <a:schemeClr val="tx1"/>
            </a:solidFill>
            <a:miter lim="800000"/>
            <a:tailEnd type="triangle" w="med" len="sm"/>
          </a:ln>
          <a:effectLst/>
        </p:spPr>
      </p:cxnSp>
      <p:cxnSp>
        <p:nvCxnSpPr>
          <p:cNvPr id="43" name="AutoShape 154"/>
          <p:cNvCxnSpPr>
            <a:cxnSpLocks noChangeShapeType="1"/>
            <a:stCxn id="14" idx="3"/>
            <a:endCxn id="32" idx="2"/>
          </p:cNvCxnSpPr>
          <p:nvPr/>
        </p:nvCxnSpPr>
        <p:spPr bwMode="auto">
          <a:xfrm>
            <a:off x="2886596" y="2806080"/>
            <a:ext cx="1041400" cy="2057400"/>
          </a:xfrm>
          <a:prstGeom prst="straightConnector1">
            <a:avLst/>
          </a:prstGeom>
          <a:noFill/>
          <a:ln w="25400">
            <a:solidFill>
              <a:schemeClr val="tx1"/>
            </a:solidFill>
            <a:miter lim="800000"/>
            <a:tailEnd type="triangle" w="med" len="sm"/>
          </a:ln>
          <a:effectLst/>
        </p:spPr>
      </p:cxnSp>
      <p:cxnSp>
        <p:nvCxnSpPr>
          <p:cNvPr id="44" name="AutoShape 155"/>
          <p:cNvCxnSpPr>
            <a:cxnSpLocks noChangeShapeType="1"/>
            <a:stCxn id="15" idx="3"/>
            <a:endCxn id="8" idx="2"/>
          </p:cNvCxnSpPr>
          <p:nvPr/>
        </p:nvCxnSpPr>
        <p:spPr bwMode="auto">
          <a:xfrm flipV="1">
            <a:off x="2886596" y="2577480"/>
            <a:ext cx="1041400" cy="838200"/>
          </a:xfrm>
          <a:prstGeom prst="straightConnector1">
            <a:avLst/>
          </a:prstGeom>
          <a:noFill/>
          <a:ln w="25400">
            <a:solidFill>
              <a:schemeClr val="tx1"/>
            </a:solidFill>
            <a:miter lim="800000"/>
            <a:tailEnd type="triangle" w="med" len="sm"/>
          </a:ln>
          <a:effectLst/>
        </p:spPr>
      </p:cxnSp>
      <p:cxnSp>
        <p:nvCxnSpPr>
          <p:cNvPr id="45" name="AutoShape 156"/>
          <p:cNvCxnSpPr>
            <a:cxnSpLocks noChangeShapeType="1"/>
            <a:stCxn id="15" idx="3"/>
            <a:endCxn id="20" idx="2"/>
          </p:cNvCxnSpPr>
          <p:nvPr/>
        </p:nvCxnSpPr>
        <p:spPr bwMode="auto">
          <a:xfrm flipV="1">
            <a:off x="2886596" y="3339480"/>
            <a:ext cx="1041400" cy="76200"/>
          </a:xfrm>
          <a:prstGeom prst="straightConnector1">
            <a:avLst/>
          </a:prstGeom>
          <a:noFill/>
          <a:ln w="25400">
            <a:solidFill>
              <a:schemeClr val="tx1"/>
            </a:solidFill>
            <a:miter lim="800000"/>
            <a:tailEnd type="triangle" w="med" len="sm"/>
          </a:ln>
          <a:effectLst/>
        </p:spPr>
      </p:cxnSp>
      <p:cxnSp>
        <p:nvCxnSpPr>
          <p:cNvPr id="46" name="AutoShape 157"/>
          <p:cNvCxnSpPr>
            <a:cxnSpLocks noChangeShapeType="1"/>
            <a:stCxn id="15" idx="3"/>
            <a:endCxn id="32" idx="2"/>
          </p:cNvCxnSpPr>
          <p:nvPr/>
        </p:nvCxnSpPr>
        <p:spPr bwMode="auto">
          <a:xfrm>
            <a:off x="2886596" y="3415680"/>
            <a:ext cx="1041400" cy="1447800"/>
          </a:xfrm>
          <a:prstGeom prst="straightConnector1">
            <a:avLst/>
          </a:prstGeom>
          <a:noFill/>
          <a:ln w="25400">
            <a:solidFill>
              <a:schemeClr val="tx1"/>
            </a:solidFill>
            <a:miter lim="800000"/>
            <a:tailEnd type="triangle" w="med" len="sm"/>
          </a:ln>
          <a:effectLst/>
        </p:spPr>
      </p:cxnSp>
      <p:cxnSp>
        <p:nvCxnSpPr>
          <p:cNvPr id="47" name="AutoShape 158"/>
          <p:cNvCxnSpPr>
            <a:cxnSpLocks noChangeShapeType="1"/>
            <a:stCxn id="15" idx="3"/>
            <a:endCxn id="26" idx="2"/>
          </p:cNvCxnSpPr>
          <p:nvPr/>
        </p:nvCxnSpPr>
        <p:spPr bwMode="auto">
          <a:xfrm>
            <a:off x="2886596" y="3415680"/>
            <a:ext cx="1041400" cy="685800"/>
          </a:xfrm>
          <a:prstGeom prst="straightConnector1">
            <a:avLst/>
          </a:prstGeom>
          <a:noFill/>
          <a:ln w="25400">
            <a:solidFill>
              <a:schemeClr val="tx1"/>
            </a:solidFill>
            <a:miter lim="800000"/>
            <a:tailEnd type="triangle" w="med" len="sm"/>
          </a:ln>
          <a:effectLst/>
        </p:spPr>
      </p:cxnSp>
      <p:cxnSp>
        <p:nvCxnSpPr>
          <p:cNvPr id="48" name="AutoShape 159"/>
          <p:cNvCxnSpPr>
            <a:cxnSpLocks noChangeShapeType="1"/>
            <a:stCxn id="18" idx="3"/>
            <a:endCxn id="32" idx="2"/>
          </p:cNvCxnSpPr>
          <p:nvPr/>
        </p:nvCxnSpPr>
        <p:spPr bwMode="auto">
          <a:xfrm flipV="1">
            <a:off x="2886596" y="4863480"/>
            <a:ext cx="1041400" cy="381000"/>
          </a:xfrm>
          <a:prstGeom prst="straightConnector1">
            <a:avLst/>
          </a:prstGeom>
          <a:noFill/>
          <a:ln w="25400">
            <a:solidFill>
              <a:schemeClr val="tx1"/>
            </a:solidFill>
            <a:miter lim="800000"/>
            <a:tailEnd type="triangle" w="med" len="sm"/>
          </a:ln>
          <a:effectLst/>
        </p:spPr>
      </p:cxnSp>
      <p:cxnSp>
        <p:nvCxnSpPr>
          <p:cNvPr id="49" name="AutoShape 160"/>
          <p:cNvCxnSpPr>
            <a:cxnSpLocks noChangeShapeType="1"/>
            <a:stCxn id="18" idx="3"/>
            <a:endCxn id="26" idx="2"/>
          </p:cNvCxnSpPr>
          <p:nvPr/>
        </p:nvCxnSpPr>
        <p:spPr bwMode="auto">
          <a:xfrm flipV="1">
            <a:off x="2886596" y="4101480"/>
            <a:ext cx="1041400" cy="1143000"/>
          </a:xfrm>
          <a:prstGeom prst="straightConnector1">
            <a:avLst/>
          </a:prstGeom>
          <a:noFill/>
          <a:ln w="25400">
            <a:solidFill>
              <a:schemeClr val="tx1"/>
            </a:solidFill>
            <a:miter lim="800000"/>
            <a:tailEnd type="triangle" w="med" len="sm"/>
          </a:ln>
          <a:effectLst/>
        </p:spPr>
      </p:cxnSp>
      <p:cxnSp>
        <p:nvCxnSpPr>
          <p:cNvPr id="50" name="AutoShape 161"/>
          <p:cNvCxnSpPr>
            <a:cxnSpLocks noChangeShapeType="1"/>
            <a:stCxn id="18" idx="3"/>
            <a:endCxn id="20" idx="2"/>
          </p:cNvCxnSpPr>
          <p:nvPr/>
        </p:nvCxnSpPr>
        <p:spPr bwMode="auto">
          <a:xfrm flipV="1">
            <a:off x="2886596" y="3339480"/>
            <a:ext cx="1041400" cy="1905000"/>
          </a:xfrm>
          <a:prstGeom prst="straightConnector1">
            <a:avLst/>
          </a:prstGeom>
          <a:noFill/>
          <a:ln w="25400">
            <a:solidFill>
              <a:schemeClr val="tx1"/>
            </a:solidFill>
            <a:miter lim="800000"/>
            <a:tailEnd type="triangle" w="med" len="sm"/>
          </a:ln>
          <a:effectLst/>
        </p:spPr>
      </p:cxnSp>
      <p:cxnSp>
        <p:nvCxnSpPr>
          <p:cNvPr id="51" name="AutoShape 162"/>
          <p:cNvCxnSpPr>
            <a:cxnSpLocks noChangeShapeType="1"/>
            <a:stCxn id="18" idx="3"/>
            <a:endCxn id="8" idx="2"/>
          </p:cNvCxnSpPr>
          <p:nvPr/>
        </p:nvCxnSpPr>
        <p:spPr bwMode="auto">
          <a:xfrm flipV="1">
            <a:off x="2886596" y="2577480"/>
            <a:ext cx="1041400" cy="2667000"/>
          </a:xfrm>
          <a:prstGeom prst="straightConnector1">
            <a:avLst/>
          </a:prstGeom>
          <a:noFill/>
          <a:ln w="25400">
            <a:solidFill>
              <a:schemeClr val="tx1"/>
            </a:solidFill>
            <a:miter lim="800000"/>
            <a:tailEnd type="triangle" w="med" len="sm"/>
          </a:ln>
          <a:effectLst/>
        </p:spPr>
      </p:cxnSp>
      <p:cxnSp>
        <p:nvCxnSpPr>
          <p:cNvPr id="52" name="AutoShape 163"/>
          <p:cNvCxnSpPr>
            <a:cxnSpLocks noChangeShapeType="1"/>
            <a:stCxn id="17" idx="3"/>
            <a:endCxn id="32" idx="2"/>
          </p:cNvCxnSpPr>
          <p:nvPr/>
        </p:nvCxnSpPr>
        <p:spPr bwMode="auto">
          <a:xfrm>
            <a:off x="2886596" y="4634880"/>
            <a:ext cx="1041400" cy="228600"/>
          </a:xfrm>
          <a:prstGeom prst="straightConnector1">
            <a:avLst/>
          </a:prstGeom>
          <a:noFill/>
          <a:ln w="25400">
            <a:solidFill>
              <a:schemeClr val="tx1"/>
            </a:solidFill>
            <a:miter lim="800000"/>
            <a:tailEnd type="triangle" w="med" len="sm"/>
          </a:ln>
          <a:effectLst/>
        </p:spPr>
      </p:cxnSp>
      <p:cxnSp>
        <p:nvCxnSpPr>
          <p:cNvPr id="53" name="AutoShape 164"/>
          <p:cNvCxnSpPr>
            <a:cxnSpLocks noChangeShapeType="1"/>
            <a:stCxn id="17" idx="3"/>
            <a:endCxn id="26" idx="2"/>
          </p:cNvCxnSpPr>
          <p:nvPr/>
        </p:nvCxnSpPr>
        <p:spPr bwMode="auto">
          <a:xfrm flipV="1">
            <a:off x="2886596" y="4101480"/>
            <a:ext cx="1041400" cy="533400"/>
          </a:xfrm>
          <a:prstGeom prst="straightConnector1">
            <a:avLst/>
          </a:prstGeom>
          <a:noFill/>
          <a:ln w="25400">
            <a:solidFill>
              <a:schemeClr val="tx1"/>
            </a:solidFill>
            <a:miter lim="800000"/>
            <a:tailEnd type="triangle" w="med" len="sm"/>
          </a:ln>
          <a:effectLst/>
        </p:spPr>
      </p:cxnSp>
      <p:cxnSp>
        <p:nvCxnSpPr>
          <p:cNvPr id="54" name="AutoShape 165"/>
          <p:cNvCxnSpPr>
            <a:cxnSpLocks noChangeShapeType="1"/>
            <a:stCxn id="17" idx="3"/>
            <a:endCxn id="20" idx="2"/>
          </p:cNvCxnSpPr>
          <p:nvPr/>
        </p:nvCxnSpPr>
        <p:spPr bwMode="auto">
          <a:xfrm flipV="1">
            <a:off x="2886596" y="3339480"/>
            <a:ext cx="1041400" cy="1295400"/>
          </a:xfrm>
          <a:prstGeom prst="straightConnector1">
            <a:avLst/>
          </a:prstGeom>
          <a:noFill/>
          <a:ln w="25400">
            <a:solidFill>
              <a:schemeClr val="tx1"/>
            </a:solidFill>
            <a:miter lim="800000"/>
            <a:tailEnd type="triangle" w="med" len="sm"/>
          </a:ln>
          <a:effectLst/>
        </p:spPr>
      </p:cxnSp>
      <p:cxnSp>
        <p:nvCxnSpPr>
          <p:cNvPr id="55" name="AutoShape 166"/>
          <p:cNvCxnSpPr>
            <a:cxnSpLocks noChangeShapeType="1"/>
            <a:stCxn id="17" idx="3"/>
            <a:endCxn id="8" idx="2"/>
          </p:cNvCxnSpPr>
          <p:nvPr/>
        </p:nvCxnSpPr>
        <p:spPr bwMode="auto">
          <a:xfrm flipV="1">
            <a:off x="2886596" y="2577480"/>
            <a:ext cx="1041400" cy="2057400"/>
          </a:xfrm>
          <a:prstGeom prst="straightConnector1">
            <a:avLst/>
          </a:prstGeom>
          <a:noFill/>
          <a:ln w="25400">
            <a:solidFill>
              <a:schemeClr val="tx1"/>
            </a:solidFill>
            <a:miter lim="800000"/>
            <a:tailEnd type="triangle" w="med" len="sm"/>
          </a:ln>
          <a:effectLst/>
        </p:spPr>
      </p:cxnSp>
      <p:cxnSp>
        <p:nvCxnSpPr>
          <p:cNvPr id="56" name="AutoShape 167"/>
          <p:cNvCxnSpPr>
            <a:cxnSpLocks noChangeShapeType="1"/>
            <a:stCxn id="16" idx="3"/>
            <a:endCxn id="32" idx="2"/>
          </p:cNvCxnSpPr>
          <p:nvPr/>
        </p:nvCxnSpPr>
        <p:spPr bwMode="auto">
          <a:xfrm>
            <a:off x="2886596" y="4025280"/>
            <a:ext cx="1041400" cy="838200"/>
          </a:xfrm>
          <a:prstGeom prst="straightConnector1">
            <a:avLst/>
          </a:prstGeom>
          <a:noFill/>
          <a:ln w="25400">
            <a:solidFill>
              <a:schemeClr val="tx1"/>
            </a:solidFill>
            <a:miter lim="800000"/>
            <a:tailEnd type="triangle" w="med" len="sm"/>
          </a:ln>
          <a:effectLst/>
        </p:spPr>
      </p:cxnSp>
      <p:cxnSp>
        <p:nvCxnSpPr>
          <p:cNvPr id="57" name="AutoShape 168"/>
          <p:cNvCxnSpPr>
            <a:cxnSpLocks noChangeShapeType="1"/>
            <a:stCxn id="16" idx="3"/>
            <a:endCxn id="26" idx="2"/>
          </p:cNvCxnSpPr>
          <p:nvPr/>
        </p:nvCxnSpPr>
        <p:spPr bwMode="auto">
          <a:xfrm>
            <a:off x="2886596" y="4025280"/>
            <a:ext cx="1041400" cy="76200"/>
          </a:xfrm>
          <a:prstGeom prst="straightConnector1">
            <a:avLst/>
          </a:prstGeom>
          <a:noFill/>
          <a:ln w="25400">
            <a:solidFill>
              <a:schemeClr val="tx1"/>
            </a:solidFill>
            <a:miter lim="800000"/>
            <a:tailEnd type="triangle" w="med" len="sm"/>
          </a:ln>
          <a:effectLst/>
        </p:spPr>
      </p:cxnSp>
      <p:cxnSp>
        <p:nvCxnSpPr>
          <p:cNvPr id="58" name="AutoShape 169"/>
          <p:cNvCxnSpPr>
            <a:cxnSpLocks noChangeShapeType="1"/>
            <a:stCxn id="16" idx="3"/>
            <a:endCxn id="8" idx="2"/>
          </p:cNvCxnSpPr>
          <p:nvPr/>
        </p:nvCxnSpPr>
        <p:spPr bwMode="auto">
          <a:xfrm flipV="1">
            <a:off x="2886596" y="2577480"/>
            <a:ext cx="1041400" cy="1447800"/>
          </a:xfrm>
          <a:prstGeom prst="straightConnector1">
            <a:avLst/>
          </a:prstGeom>
          <a:noFill/>
          <a:ln w="25400">
            <a:solidFill>
              <a:schemeClr val="tx1"/>
            </a:solidFill>
            <a:miter lim="800000"/>
            <a:tailEnd type="triangle" w="med" len="sm"/>
          </a:ln>
          <a:effectLst/>
        </p:spPr>
      </p:cxnSp>
      <p:cxnSp>
        <p:nvCxnSpPr>
          <p:cNvPr id="59" name="AutoShape 170"/>
          <p:cNvCxnSpPr>
            <a:cxnSpLocks noChangeShapeType="1"/>
            <a:stCxn id="16" idx="3"/>
            <a:endCxn id="20" idx="2"/>
          </p:cNvCxnSpPr>
          <p:nvPr/>
        </p:nvCxnSpPr>
        <p:spPr bwMode="auto">
          <a:xfrm flipV="1">
            <a:off x="2886596" y="3339480"/>
            <a:ext cx="1041400" cy="685800"/>
          </a:xfrm>
          <a:prstGeom prst="straightConnector1">
            <a:avLst/>
          </a:prstGeom>
          <a:noFill/>
          <a:ln w="25400">
            <a:solidFill>
              <a:schemeClr val="tx1"/>
            </a:solidFill>
            <a:miter lim="800000"/>
            <a:tailEnd type="triangle" w="med" len="sm"/>
          </a:ln>
          <a:effectLst/>
        </p:spPr>
      </p:cxnSp>
      <p:grpSp>
        <p:nvGrpSpPr>
          <p:cNvPr id="60" name="Group 229"/>
          <p:cNvGrpSpPr/>
          <p:nvPr/>
        </p:nvGrpSpPr>
        <p:grpSpPr bwMode="auto">
          <a:xfrm>
            <a:off x="5236096" y="2958480"/>
            <a:ext cx="457200" cy="457200"/>
            <a:chOff x="4416" y="2400"/>
            <a:chExt cx="288" cy="288"/>
          </a:xfrm>
        </p:grpSpPr>
        <p:sp>
          <p:nvSpPr>
            <p:cNvPr id="61" name="Oval 172"/>
            <p:cNvSpPr>
              <a:spLocks noChangeArrowheads="1"/>
            </p:cNvSpPr>
            <p:nvPr/>
          </p:nvSpPr>
          <p:spPr bwMode="auto">
            <a:xfrm>
              <a:off x="4416" y="2400"/>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62" name="Group 173"/>
            <p:cNvGrpSpPr/>
            <p:nvPr/>
          </p:nvGrpSpPr>
          <p:grpSpPr bwMode="auto">
            <a:xfrm>
              <a:off x="4432" y="2480"/>
              <a:ext cx="256" cy="128"/>
              <a:chOff x="4032" y="3552"/>
              <a:chExt cx="384" cy="192"/>
            </a:xfrm>
          </p:grpSpPr>
          <p:sp>
            <p:nvSpPr>
              <p:cNvPr id="63" name="Line 174"/>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64" name="Line 175"/>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65" name="Line 176"/>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grpSp>
        <p:nvGrpSpPr>
          <p:cNvPr id="66" name="Group 230"/>
          <p:cNvGrpSpPr/>
          <p:nvPr/>
        </p:nvGrpSpPr>
        <p:grpSpPr bwMode="auto">
          <a:xfrm>
            <a:off x="5236096" y="4025280"/>
            <a:ext cx="457200" cy="457200"/>
            <a:chOff x="4416" y="3072"/>
            <a:chExt cx="288" cy="288"/>
          </a:xfrm>
        </p:grpSpPr>
        <p:sp>
          <p:nvSpPr>
            <p:cNvPr id="67" name="Oval 179"/>
            <p:cNvSpPr>
              <a:spLocks noChangeArrowheads="1"/>
            </p:cNvSpPr>
            <p:nvPr/>
          </p:nvSpPr>
          <p:spPr bwMode="auto">
            <a:xfrm>
              <a:off x="4416" y="3072"/>
              <a:ext cx="288" cy="288"/>
            </a:xfrm>
            <a:prstGeom prst="ellipse">
              <a:avLst/>
            </a:prstGeom>
            <a:solidFill>
              <a:schemeClr val="accent2"/>
            </a:solidFill>
            <a:ln w="25400">
              <a:solidFill>
                <a:schemeClr val="tx1"/>
              </a:solidFill>
              <a:miter lim="800000"/>
            </a:ln>
            <a:effectLst/>
          </p:spPr>
          <p:txBody>
            <a:bodyPr wrap="none" anchor="ctr"/>
            <a:lstStyle/>
            <a:p>
              <a:pPr algn="ctr">
                <a:lnSpc>
                  <a:spcPct val="75000"/>
                </a:lnSpc>
                <a:defRPr/>
              </a:pPr>
              <a:endParaRPr lang="en-US" sz="2000" i="0">
                <a:solidFill>
                  <a:schemeClr val="bg1"/>
                </a:solidFill>
                <a:latin typeface="Arial" charset="0"/>
                <a:cs typeface="+mn-cs"/>
              </a:endParaRPr>
            </a:p>
          </p:txBody>
        </p:sp>
        <p:grpSp>
          <p:nvGrpSpPr>
            <p:cNvPr id="68" name="Group 180"/>
            <p:cNvGrpSpPr/>
            <p:nvPr/>
          </p:nvGrpSpPr>
          <p:grpSpPr bwMode="auto">
            <a:xfrm>
              <a:off x="4432" y="3152"/>
              <a:ext cx="256" cy="128"/>
              <a:chOff x="4032" y="3552"/>
              <a:chExt cx="384" cy="192"/>
            </a:xfrm>
          </p:grpSpPr>
          <p:sp>
            <p:nvSpPr>
              <p:cNvPr id="69" name="Line 181"/>
              <p:cNvSpPr>
                <a:spLocks noChangeShapeType="1"/>
              </p:cNvSpPr>
              <p:nvPr/>
            </p:nvSpPr>
            <p:spPr bwMode="auto">
              <a:xfrm>
                <a:off x="4032" y="3744"/>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70" name="Line 182"/>
              <p:cNvSpPr>
                <a:spLocks noChangeShapeType="1"/>
              </p:cNvSpPr>
              <p:nvPr/>
            </p:nvSpPr>
            <p:spPr bwMode="auto">
              <a:xfrm>
                <a:off x="4224" y="3552"/>
                <a:ext cx="192" cy="0"/>
              </a:xfrm>
              <a:prstGeom prst="line">
                <a:avLst/>
              </a:prstGeom>
              <a:noFill/>
              <a:ln w="38100">
                <a:solidFill>
                  <a:schemeClr val="bg1"/>
                </a:solidFill>
                <a:miter lim="800000"/>
              </a:ln>
              <a:effectLst/>
            </p:spPr>
            <p:txBody>
              <a:bodyPr wrap="none"/>
              <a:lstStyle/>
              <a:p>
                <a:pPr>
                  <a:defRPr/>
                </a:pPr>
                <a:endParaRPr lang="en-US">
                  <a:cs typeface="+mn-cs"/>
                </a:endParaRPr>
              </a:p>
            </p:txBody>
          </p:sp>
          <p:sp>
            <p:nvSpPr>
              <p:cNvPr id="71" name="Line 183"/>
              <p:cNvSpPr>
                <a:spLocks noChangeShapeType="1"/>
              </p:cNvSpPr>
              <p:nvPr/>
            </p:nvSpPr>
            <p:spPr bwMode="auto">
              <a:xfrm flipV="1">
                <a:off x="4224" y="3552"/>
                <a:ext cx="0" cy="192"/>
              </a:xfrm>
              <a:prstGeom prst="line">
                <a:avLst/>
              </a:prstGeom>
              <a:noFill/>
              <a:ln w="38100">
                <a:solidFill>
                  <a:schemeClr val="bg1"/>
                </a:solidFill>
                <a:miter lim="800000"/>
              </a:ln>
              <a:effectLst/>
            </p:spPr>
            <p:txBody>
              <a:bodyPr wrap="none"/>
              <a:lstStyle/>
              <a:p>
                <a:pPr>
                  <a:defRPr/>
                </a:pPr>
                <a:endParaRPr lang="en-US">
                  <a:cs typeface="+mn-cs"/>
                </a:endParaRPr>
              </a:p>
            </p:txBody>
          </p:sp>
        </p:grpSp>
      </p:grpSp>
      <p:cxnSp>
        <p:nvCxnSpPr>
          <p:cNvPr id="72" name="AutoShape 185"/>
          <p:cNvCxnSpPr>
            <a:cxnSpLocks noChangeShapeType="1"/>
            <a:stCxn id="8" idx="6"/>
            <a:endCxn id="61" idx="2"/>
          </p:cNvCxnSpPr>
          <p:nvPr/>
        </p:nvCxnSpPr>
        <p:spPr bwMode="auto">
          <a:xfrm>
            <a:off x="4410596" y="2577480"/>
            <a:ext cx="812800" cy="609600"/>
          </a:xfrm>
          <a:prstGeom prst="straightConnector1">
            <a:avLst/>
          </a:prstGeom>
          <a:noFill/>
          <a:ln w="25400">
            <a:solidFill>
              <a:schemeClr val="tx1"/>
            </a:solidFill>
            <a:miter lim="800000"/>
            <a:tailEnd type="triangle" w="med" len="sm"/>
          </a:ln>
          <a:effectLst/>
        </p:spPr>
      </p:cxnSp>
      <p:cxnSp>
        <p:nvCxnSpPr>
          <p:cNvPr id="73" name="AutoShape 186"/>
          <p:cNvCxnSpPr>
            <a:cxnSpLocks noChangeShapeType="1"/>
            <a:stCxn id="8" idx="6"/>
            <a:endCxn id="67" idx="2"/>
          </p:cNvCxnSpPr>
          <p:nvPr/>
        </p:nvCxnSpPr>
        <p:spPr bwMode="auto">
          <a:xfrm>
            <a:off x="4410596" y="2577480"/>
            <a:ext cx="812800" cy="1676400"/>
          </a:xfrm>
          <a:prstGeom prst="straightConnector1">
            <a:avLst/>
          </a:prstGeom>
          <a:noFill/>
          <a:ln w="25400">
            <a:solidFill>
              <a:schemeClr val="tx1"/>
            </a:solidFill>
            <a:miter lim="800000"/>
            <a:tailEnd type="triangle" w="med" len="sm"/>
          </a:ln>
          <a:effectLst/>
        </p:spPr>
      </p:cxnSp>
      <p:cxnSp>
        <p:nvCxnSpPr>
          <p:cNvPr id="74" name="AutoShape 187"/>
          <p:cNvCxnSpPr>
            <a:cxnSpLocks noChangeShapeType="1"/>
            <a:stCxn id="20" idx="6"/>
            <a:endCxn id="61" idx="2"/>
          </p:cNvCxnSpPr>
          <p:nvPr/>
        </p:nvCxnSpPr>
        <p:spPr bwMode="auto">
          <a:xfrm flipV="1">
            <a:off x="4410596" y="3187080"/>
            <a:ext cx="812800" cy="152400"/>
          </a:xfrm>
          <a:prstGeom prst="straightConnector1">
            <a:avLst/>
          </a:prstGeom>
          <a:noFill/>
          <a:ln w="25400">
            <a:solidFill>
              <a:schemeClr val="tx1"/>
            </a:solidFill>
            <a:miter lim="800000"/>
            <a:tailEnd type="triangle" w="med" len="sm"/>
          </a:ln>
          <a:effectLst/>
        </p:spPr>
      </p:cxnSp>
      <p:cxnSp>
        <p:nvCxnSpPr>
          <p:cNvPr id="75" name="AutoShape 188"/>
          <p:cNvCxnSpPr>
            <a:cxnSpLocks noChangeShapeType="1"/>
            <a:stCxn id="20" idx="6"/>
            <a:endCxn id="67" idx="2"/>
          </p:cNvCxnSpPr>
          <p:nvPr/>
        </p:nvCxnSpPr>
        <p:spPr bwMode="auto">
          <a:xfrm>
            <a:off x="4410596" y="3339480"/>
            <a:ext cx="812800" cy="914400"/>
          </a:xfrm>
          <a:prstGeom prst="straightConnector1">
            <a:avLst/>
          </a:prstGeom>
          <a:noFill/>
          <a:ln w="25400">
            <a:solidFill>
              <a:schemeClr val="tx1"/>
            </a:solidFill>
            <a:miter lim="800000"/>
            <a:tailEnd type="triangle" w="med" len="sm"/>
          </a:ln>
          <a:effectLst/>
        </p:spPr>
      </p:cxnSp>
      <p:cxnSp>
        <p:nvCxnSpPr>
          <p:cNvPr id="76" name="AutoShape 189"/>
          <p:cNvCxnSpPr>
            <a:cxnSpLocks noChangeShapeType="1"/>
            <a:stCxn id="26" idx="6"/>
            <a:endCxn id="61" idx="2"/>
          </p:cNvCxnSpPr>
          <p:nvPr/>
        </p:nvCxnSpPr>
        <p:spPr bwMode="auto">
          <a:xfrm flipV="1">
            <a:off x="4410596" y="3187080"/>
            <a:ext cx="812800" cy="914400"/>
          </a:xfrm>
          <a:prstGeom prst="straightConnector1">
            <a:avLst/>
          </a:prstGeom>
          <a:noFill/>
          <a:ln w="25400">
            <a:solidFill>
              <a:schemeClr val="tx1"/>
            </a:solidFill>
            <a:miter lim="800000"/>
            <a:tailEnd type="triangle" w="med" len="sm"/>
          </a:ln>
          <a:effectLst/>
        </p:spPr>
      </p:cxnSp>
      <p:cxnSp>
        <p:nvCxnSpPr>
          <p:cNvPr id="77" name="AutoShape 190"/>
          <p:cNvCxnSpPr>
            <a:cxnSpLocks noChangeShapeType="1"/>
            <a:stCxn id="32" idx="6"/>
            <a:endCxn id="61" idx="2"/>
          </p:cNvCxnSpPr>
          <p:nvPr/>
        </p:nvCxnSpPr>
        <p:spPr bwMode="auto">
          <a:xfrm flipV="1">
            <a:off x="4410596" y="3187080"/>
            <a:ext cx="812800" cy="1676400"/>
          </a:xfrm>
          <a:prstGeom prst="straightConnector1">
            <a:avLst/>
          </a:prstGeom>
          <a:noFill/>
          <a:ln w="25400">
            <a:solidFill>
              <a:schemeClr val="tx1"/>
            </a:solidFill>
            <a:miter lim="800000"/>
            <a:tailEnd type="triangle" w="med" len="sm"/>
          </a:ln>
          <a:effectLst/>
        </p:spPr>
      </p:cxnSp>
      <p:cxnSp>
        <p:nvCxnSpPr>
          <p:cNvPr id="78" name="AutoShape 191"/>
          <p:cNvCxnSpPr>
            <a:cxnSpLocks noChangeShapeType="1"/>
            <a:stCxn id="26" idx="6"/>
            <a:endCxn id="67" idx="2"/>
          </p:cNvCxnSpPr>
          <p:nvPr/>
        </p:nvCxnSpPr>
        <p:spPr bwMode="auto">
          <a:xfrm>
            <a:off x="4410596" y="4101480"/>
            <a:ext cx="812800" cy="152400"/>
          </a:xfrm>
          <a:prstGeom prst="straightConnector1">
            <a:avLst/>
          </a:prstGeom>
          <a:noFill/>
          <a:ln w="25400">
            <a:solidFill>
              <a:schemeClr val="tx1"/>
            </a:solidFill>
            <a:miter lim="800000"/>
            <a:tailEnd type="triangle" w="med" len="sm"/>
          </a:ln>
          <a:effectLst/>
        </p:spPr>
      </p:cxnSp>
      <p:cxnSp>
        <p:nvCxnSpPr>
          <p:cNvPr id="79" name="AutoShape 192"/>
          <p:cNvCxnSpPr>
            <a:cxnSpLocks noChangeShapeType="1"/>
            <a:stCxn id="32" idx="6"/>
            <a:endCxn id="67" idx="2"/>
          </p:cNvCxnSpPr>
          <p:nvPr/>
        </p:nvCxnSpPr>
        <p:spPr bwMode="auto">
          <a:xfrm flipV="1">
            <a:off x="4410596" y="4253880"/>
            <a:ext cx="812800" cy="609600"/>
          </a:xfrm>
          <a:prstGeom prst="straightConnector1">
            <a:avLst/>
          </a:prstGeom>
          <a:noFill/>
          <a:ln w="25400">
            <a:solidFill>
              <a:schemeClr val="tx1"/>
            </a:solidFill>
            <a:miter lim="800000"/>
            <a:tailEnd type="triangle" w="med" len="sm"/>
          </a:ln>
          <a:effectLst/>
        </p:spPr>
      </p:cxnSp>
      <p:sp>
        <p:nvSpPr>
          <p:cNvPr id="83" name="Text Box 104"/>
          <p:cNvSpPr txBox="1">
            <a:spLocks noChangeArrowheads="1"/>
          </p:cNvSpPr>
          <p:nvPr/>
        </p:nvSpPr>
        <p:spPr bwMode="auto">
          <a:xfrm>
            <a:off x="3131840" y="3429000"/>
            <a:ext cx="648072" cy="461665"/>
          </a:xfrm>
          <a:prstGeom prst="rect">
            <a:avLst/>
          </a:prstGeom>
          <a:solidFill>
            <a:srgbClr val="FFCC00"/>
          </a:solidFill>
          <a:ln>
            <a:solidFill>
              <a:schemeClr val="bg1"/>
            </a:solidFill>
          </a:ln>
          <a:effectLst/>
        </p:spPr>
        <p:txBody>
          <a:bodyPr wrap="squar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smtClean="0">
                <a:solidFill>
                  <a:srgbClr val="000000"/>
                </a:solidFill>
                <a:latin typeface="Palatino" charset="0"/>
                <a:cs typeface="+mn-cs"/>
              </a:rPr>
              <a:t>w</a:t>
            </a:r>
            <a:r>
              <a:rPr lang="en-US" sz="2400" baseline="-25000" smtClean="0">
                <a:solidFill>
                  <a:srgbClr val="000000"/>
                </a:solidFill>
                <a:latin typeface="Palatino" charset="0"/>
                <a:cs typeface="+mn-cs"/>
              </a:rPr>
              <a:t>i,j</a:t>
            </a:r>
            <a:endParaRPr lang="en-US" sz="2400" b="0" i="0" smtClean="0">
              <a:solidFill>
                <a:srgbClr val="000000"/>
              </a:solidFill>
              <a:latin typeface="Arial" charset="0"/>
              <a:cs typeface="+mn-cs"/>
            </a:endParaRPr>
          </a:p>
        </p:txBody>
      </p:sp>
      <p:sp>
        <p:nvSpPr>
          <p:cNvPr id="87" name="Text Box 256"/>
          <p:cNvSpPr txBox="1">
            <a:spLocks noChangeArrowheads="1"/>
          </p:cNvSpPr>
          <p:nvPr/>
        </p:nvSpPr>
        <p:spPr bwMode="auto">
          <a:xfrm>
            <a:off x="3635896" y="5157192"/>
            <a:ext cx="1125629" cy="707886"/>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lgn="ctr">
              <a:defRPr/>
            </a:pPr>
            <a:r>
              <a:rPr lang="en-US" sz="2000" i="0" smtClean="0">
                <a:solidFill>
                  <a:srgbClr val="CC3300"/>
                </a:solidFill>
                <a:latin typeface="Arial" charset="0"/>
                <a:cs typeface="+mn-cs"/>
              </a:rPr>
              <a:t>Hidden </a:t>
            </a:r>
          </a:p>
          <a:p>
            <a:pPr algn="ctr">
              <a:defRPr/>
            </a:pPr>
            <a:r>
              <a:rPr lang="en-US" sz="2000" i="0" smtClean="0">
                <a:solidFill>
                  <a:srgbClr val="CC3300"/>
                </a:solidFill>
                <a:latin typeface="Arial" charset="0"/>
                <a:cs typeface="+mn-cs"/>
              </a:rPr>
              <a:t>Layer j</a:t>
            </a:r>
          </a:p>
        </p:txBody>
      </p:sp>
      <p:cxnSp>
        <p:nvCxnSpPr>
          <p:cNvPr id="131" name="AutoShape 316"/>
          <p:cNvCxnSpPr>
            <a:cxnSpLocks noChangeShapeType="1"/>
            <a:stCxn id="16" idx="3"/>
          </p:cNvCxnSpPr>
          <p:nvPr/>
        </p:nvCxnSpPr>
        <p:spPr bwMode="auto">
          <a:xfrm>
            <a:off x="2886596" y="4025280"/>
            <a:ext cx="1041400" cy="76200"/>
          </a:xfrm>
          <a:prstGeom prst="straightConnector1">
            <a:avLst/>
          </a:prstGeom>
          <a:noFill/>
          <a:ln w="76200">
            <a:solidFill>
              <a:srgbClr val="92D050"/>
            </a:solidFill>
            <a:miter lim="800000"/>
            <a:headEnd type="none" w="med" len="med"/>
            <a:tailEnd type="none" w="med" len="med"/>
          </a:ln>
          <a:effectLst/>
        </p:spPr>
      </p:cxnSp>
      <p:cxnSp>
        <p:nvCxnSpPr>
          <p:cNvPr id="132" name="AutoShape 317"/>
          <p:cNvCxnSpPr>
            <a:cxnSpLocks noChangeShapeType="1"/>
            <a:stCxn id="97" idx="6"/>
            <a:endCxn id="117" idx="2"/>
          </p:cNvCxnSpPr>
          <p:nvPr/>
        </p:nvCxnSpPr>
        <p:spPr bwMode="auto">
          <a:xfrm>
            <a:off x="4410596" y="4101480"/>
            <a:ext cx="812800" cy="152400"/>
          </a:xfrm>
          <a:prstGeom prst="straightConnector1">
            <a:avLst/>
          </a:prstGeom>
          <a:noFill/>
          <a:ln w="76200">
            <a:solidFill>
              <a:srgbClr val="92D050"/>
            </a:solidFill>
            <a:miter lim="800000"/>
            <a:headEnd type="none" w="med" len="med"/>
            <a:tailEnd type="none" w="med" len="med"/>
          </a:ln>
          <a:effectLst/>
        </p:spPr>
      </p:cxnSp>
      <p:sp>
        <p:nvSpPr>
          <p:cNvPr id="137" name="Text Box 18"/>
          <p:cNvSpPr txBox="1">
            <a:spLocks noChangeArrowheads="1"/>
          </p:cNvSpPr>
          <p:nvPr/>
        </p:nvSpPr>
        <p:spPr bwMode="auto">
          <a:xfrm>
            <a:off x="6300192" y="4005064"/>
            <a:ext cx="511175" cy="461963"/>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smtClean="0">
                <a:latin typeface="Times New Roman" charset="0"/>
                <a:cs typeface="+mn-cs"/>
              </a:rPr>
              <a:t>O</a:t>
            </a:r>
            <a:r>
              <a:rPr lang="en-US" sz="2400" baseline="-25000" smtClean="0">
                <a:latin typeface="Times New Roman" charset="0"/>
                <a:cs typeface="+mn-cs"/>
              </a:rPr>
              <a:t>k</a:t>
            </a:r>
          </a:p>
        </p:txBody>
      </p:sp>
      <p:cxnSp>
        <p:nvCxnSpPr>
          <p:cNvPr id="138" name="AutoShape 111"/>
          <p:cNvCxnSpPr>
            <a:cxnSpLocks noChangeShapeType="1"/>
          </p:cNvCxnSpPr>
          <p:nvPr/>
        </p:nvCxnSpPr>
        <p:spPr bwMode="auto">
          <a:xfrm>
            <a:off x="5703808" y="3202816"/>
            <a:ext cx="596900" cy="0"/>
          </a:xfrm>
          <a:prstGeom prst="straightConnector1">
            <a:avLst/>
          </a:prstGeom>
          <a:noFill/>
          <a:ln w="38100">
            <a:solidFill>
              <a:schemeClr val="tx1"/>
            </a:solidFill>
            <a:miter lim="800000"/>
            <a:tailEnd type="triangle" w="med" len="sm"/>
          </a:ln>
          <a:effectLst/>
        </p:spPr>
      </p:cxnSp>
      <p:cxnSp>
        <p:nvCxnSpPr>
          <p:cNvPr id="139" name="AutoShape 111"/>
          <p:cNvCxnSpPr>
            <a:cxnSpLocks noChangeShapeType="1"/>
          </p:cNvCxnSpPr>
          <p:nvPr/>
        </p:nvCxnSpPr>
        <p:spPr bwMode="auto">
          <a:xfrm>
            <a:off x="5683488" y="4272776"/>
            <a:ext cx="596900" cy="0"/>
          </a:xfrm>
          <a:prstGeom prst="straightConnector1">
            <a:avLst/>
          </a:prstGeom>
          <a:noFill/>
          <a:ln w="38100">
            <a:solidFill>
              <a:schemeClr val="tx1"/>
            </a:solidFill>
            <a:miter lim="800000"/>
            <a:tailEnd type="triangle" w="med" len="sm"/>
          </a:ln>
          <a:effectLst/>
        </p:spPr>
      </p:cxnSp>
      <p:sp>
        <p:nvSpPr>
          <p:cNvPr id="140" name="Text Box 18"/>
          <p:cNvSpPr txBox="1">
            <a:spLocks noChangeArrowheads="1"/>
          </p:cNvSpPr>
          <p:nvPr/>
        </p:nvSpPr>
        <p:spPr bwMode="auto">
          <a:xfrm>
            <a:off x="3995936" y="1772816"/>
            <a:ext cx="465192" cy="46166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err="1" smtClean="0">
                <a:latin typeface="Times New Roman" charset="0"/>
                <a:cs typeface="+mn-cs"/>
              </a:rPr>
              <a:t>O</a:t>
            </a:r>
            <a:r>
              <a:rPr lang="en-US" sz="2400" baseline="-25000" err="1" smtClean="0">
                <a:latin typeface="Times New Roman" charset="0"/>
                <a:cs typeface="+mn-cs"/>
              </a:rPr>
              <a:t>j</a:t>
            </a:r>
            <a:endParaRPr lang="en-US" sz="2400" baseline="-25000" smtClean="0">
              <a:latin typeface="Times New Roman" charset="0"/>
              <a:cs typeface="+mn-cs"/>
            </a:endParaRPr>
          </a:p>
        </p:txBody>
      </p:sp>
      <p:sp>
        <p:nvSpPr>
          <p:cNvPr id="141" name="Text Box 256"/>
          <p:cNvSpPr txBox="1">
            <a:spLocks noChangeArrowheads="1"/>
          </p:cNvSpPr>
          <p:nvPr/>
        </p:nvSpPr>
        <p:spPr bwMode="auto">
          <a:xfrm>
            <a:off x="4953680" y="4653136"/>
            <a:ext cx="1082349" cy="707886"/>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lgn="ctr">
              <a:defRPr/>
            </a:pPr>
            <a:r>
              <a:rPr lang="en-US" sz="2000" i="0" smtClean="0">
                <a:solidFill>
                  <a:srgbClr val="CC3300"/>
                </a:solidFill>
                <a:latin typeface="Arial" charset="0"/>
                <a:cs typeface="+mn-cs"/>
              </a:rPr>
              <a:t>Output</a:t>
            </a:r>
          </a:p>
          <a:p>
            <a:pPr algn="ctr">
              <a:defRPr/>
            </a:pPr>
            <a:r>
              <a:rPr lang="en-US" sz="2000" i="0" smtClean="0">
                <a:solidFill>
                  <a:srgbClr val="CC3300"/>
                </a:solidFill>
                <a:latin typeface="Arial" charset="0"/>
                <a:cs typeface="+mn-cs"/>
              </a:rPr>
              <a:t>Layer k</a:t>
            </a:r>
          </a:p>
        </p:txBody>
      </p:sp>
      <p:sp>
        <p:nvSpPr>
          <p:cNvPr id="142" name="Text Box 256"/>
          <p:cNvSpPr txBox="1">
            <a:spLocks noChangeArrowheads="1"/>
          </p:cNvSpPr>
          <p:nvPr/>
        </p:nvSpPr>
        <p:spPr bwMode="auto">
          <a:xfrm>
            <a:off x="2201756" y="5517232"/>
            <a:ext cx="1010213" cy="707886"/>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lgn="ctr">
              <a:defRPr/>
            </a:pPr>
            <a:r>
              <a:rPr lang="en-US" sz="2000" i="0" smtClean="0">
                <a:solidFill>
                  <a:srgbClr val="CC3300"/>
                </a:solidFill>
                <a:latin typeface="Arial" charset="0"/>
                <a:cs typeface="+mn-cs"/>
              </a:rPr>
              <a:t>Input</a:t>
            </a:r>
          </a:p>
          <a:p>
            <a:pPr algn="ctr">
              <a:defRPr/>
            </a:pPr>
            <a:r>
              <a:rPr lang="en-US" sz="2000" i="0" smtClean="0">
                <a:solidFill>
                  <a:srgbClr val="CC3300"/>
                </a:solidFill>
                <a:latin typeface="Arial" charset="0"/>
                <a:cs typeface="+mn-cs"/>
              </a:rPr>
              <a:t>Layer </a:t>
            </a:r>
            <a:r>
              <a:rPr lang="en-US" sz="2000" i="0" err="1" smtClean="0">
                <a:solidFill>
                  <a:srgbClr val="CC3300"/>
                </a:solidFill>
                <a:latin typeface="Arial" charset="0"/>
                <a:cs typeface="+mn-cs"/>
              </a:rPr>
              <a:t>i</a:t>
            </a:r>
            <a:endParaRPr lang="en-US" sz="2000" i="0" smtClean="0">
              <a:solidFill>
                <a:srgbClr val="CC3300"/>
              </a:solidFill>
              <a:latin typeface="Arial" charset="0"/>
              <a:cs typeface="+mn-cs"/>
            </a:endParaRPr>
          </a:p>
        </p:txBody>
      </p:sp>
      <p:sp>
        <p:nvSpPr>
          <p:cNvPr id="143" name="Text Box 104"/>
          <p:cNvSpPr txBox="1">
            <a:spLocks noChangeArrowheads="1"/>
          </p:cNvSpPr>
          <p:nvPr/>
        </p:nvSpPr>
        <p:spPr bwMode="auto">
          <a:xfrm>
            <a:off x="4499992" y="3573016"/>
            <a:ext cx="720080" cy="461665"/>
          </a:xfrm>
          <a:prstGeom prst="rect">
            <a:avLst/>
          </a:prstGeom>
          <a:solidFill>
            <a:srgbClr val="FFCC00"/>
          </a:solidFill>
          <a:ln>
            <a:solidFill>
              <a:schemeClr val="bg1"/>
            </a:solidFill>
          </a:ln>
          <a:effectLst/>
        </p:spPr>
        <p:txBody>
          <a:bodyPr wrap="squar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err="1" smtClean="0">
                <a:solidFill>
                  <a:srgbClr val="000000"/>
                </a:solidFill>
                <a:latin typeface="Palatino" charset="0"/>
                <a:cs typeface="+mn-cs"/>
              </a:rPr>
              <a:t>W</a:t>
            </a:r>
            <a:r>
              <a:rPr lang="en-US" sz="2400" baseline="-25000" err="1" smtClean="0">
                <a:solidFill>
                  <a:srgbClr val="000000"/>
                </a:solidFill>
                <a:latin typeface="Palatino" charset="0"/>
                <a:cs typeface="+mn-cs"/>
              </a:rPr>
              <a:t>j,k</a:t>
            </a:r>
            <a:endParaRPr lang="en-US" sz="2400" b="0" i="0" smtClean="0">
              <a:solidFill>
                <a:srgbClr val="000000"/>
              </a:solidFill>
              <a:latin typeface="Arial" charset="0"/>
              <a:cs typeface="+mn-cs"/>
            </a:endParaRPr>
          </a:p>
        </p:txBody>
      </p:sp>
      <p:sp>
        <p:nvSpPr>
          <p:cNvPr id="144" name="Text Box 21"/>
          <p:cNvSpPr txBox="1">
            <a:spLocks noChangeArrowheads="1"/>
          </p:cNvSpPr>
          <p:nvPr/>
        </p:nvSpPr>
        <p:spPr bwMode="auto">
          <a:xfrm>
            <a:off x="6948264" y="4005064"/>
            <a:ext cx="474662" cy="46196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smtClean="0">
                <a:solidFill>
                  <a:srgbClr val="FF0000"/>
                </a:solidFill>
                <a:latin typeface="Times New Roman" charset="0"/>
                <a:cs typeface="+mn-cs"/>
              </a:rPr>
              <a:t>T</a:t>
            </a:r>
            <a:r>
              <a:rPr lang="en-US" sz="2400" baseline="-25000" smtClean="0">
                <a:solidFill>
                  <a:srgbClr val="FF0000"/>
                </a:solidFill>
                <a:latin typeface="Times New Roman" charset="0"/>
                <a:cs typeface="+mn-cs"/>
              </a:rPr>
              <a:t>k</a:t>
            </a:r>
          </a:p>
        </p:txBody>
      </p:sp>
      <p:sp>
        <p:nvSpPr>
          <p:cNvPr id="145" name="Rectangle 4"/>
          <p:cNvSpPr>
            <a:spLocks noGrp="1" noChangeArrowheads="1"/>
          </p:cNvSpPr>
          <p:nvPr>
            <p:ph type="title"/>
          </p:nvPr>
        </p:nvSpPr>
        <p:spPr>
          <a:xfrm>
            <a:off x="457200" y="274638"/>
            <a:ext cx="8229600" cy="1143000"/>
          </a:xfrm>
        </p:spPr>
        <p:txBody>
          <a:bodyPr/>
          <a:lstStyle/>
          <a:p>
            <a:pPr eaLnBrk="1" hangingPunct="1"/>
            <a:r>
              <a:rPr lang="en-US">
                <a:latin typeface="Calibri" pitchFamily="34" charset="0"/>
              </a:rPr>
              <a:t>Updating the Weights</a:t>
            </a:r>
          </a:p>
        </p:txBody>
      </p:sp>
    </p:spTree>
    <p:extLst>
      <p:ext uri="{BB962C8B-B14F-4D97-AF65-F5344CB8AC3E}">
        <p14:creationId xmlns:p14="http://schemas.microsoft.com/office/powerpoint/2010/main" xmlns="" val="197640198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a:graphicFrameLocks noChangeAspect="1"/>
          </p:cNvGraphicFramePr>
          <p:nvPr>
            <p:extLst>
              <p:ext uri="{D42A27DB-BD31-4B8C-83A1-F6EECF244321}">
                <p14:modId xmlns:p14="http://schemas.microsoft.com/office/powerpoint/2010/main" xmlns="" val="993315636"/>
              </p:ext>
            </p:extLst>
          </p:nvPr>
        </p:nvGraphicFramePr>
        <p:xfrm>
          <a:off x="161925" y="138113"/>
          <a:ext cx="7040563" cy="5975350"/>
        </p:xfrm>
        <a:graphic>
          <a:graphicData uri="http://schemas.openxmlformats.org/presentationml/2006/ole">
            <p:oleObj spid="_x0000_s265240" name="Equation" r:id="rId3" imgW="4038600" imgH="3200400" progId="">
              <p:embed/>
            </p:oleObj>
          </a:graphicData>
        </a:graphic>
      </p:graphicFrame>
      <p:sp>
        <p:nvSpPr>
          <p:cNvPr id="7" name="TextBox 6"/>
          <p:cNvSpPr txBox="1"/>
          <p:nvPr/>
        </p:nvSpPr>
        <p:spPr>
          <a:xfrm>
            <a:off x="5868144" y="5301208"/>
            <a:ext cx="3168352" cy="1384995"/>
          </a:xfrm>
          <a:prstGeom prst="rect">
            <a:avLst/>
          </a:prstGeom>
          <a:noFill/>
        </p:spPr>
        <p:txBody>
          <a:bodyPr wrap="square" rtlCol="0">
            <a:spAutoFit/>
          </a:bodyPr>
          <a:lstStyle/>
          <a:p>
            <a:r>
              <a:rPr lang="en-US" sz="2800" i="0" smtClean="0"/>
              <a:t>For weights W</a:t>
            </a:r>
            <a:r>
              <a:rPr lang="en-US" sz="2800" i="0" baseline="-25000" smtClean="0"/>
              <a:t>j,k </a:t>
            </a:r>
            <a:r>
              <a:rPr lang="en-US" sz="2800" i="0" smtClean="0"/>
              <a:t>between hidden and output units</a:t>
            </a:r>
            <a:endParaRPr lang="zh-CN" altLang="en-US" sz="2800" i="0"/>
          </a:p>
        </p:txBody>
      </p:sp>
      <p:pic>
        <p:nvPicPr>
          <p:cNvPr id="3" name="图片 2"/>
          <p:cNvPicPr>
            <a:picLocks noChangeAspect="1"/>
          </p:cNvPicPr>
          <p:nvPr/>
        </p:nvPicPr>
        <p:blipFill>
          <a:blip r:embed="rId4"/>
          <a:stretch>
            <a:fillRect/>
          </a:stretch>
        </p:blipFill>
        <p:spPr>
          <a:xfrm>
            <a:off x="5857984" y="13256"/>
            <a:ext cx="3288096" cy="2897431"/>
          </a:xfrm>
          <a:prstGeom prst="rect">
            <a:avLst/>
          </a:prstGeom>
        </p:spPr>
      </p:pic>
      <p:pic>
        <p:nvPicPr>
          <p:cNvPr id="4" name="图片 3"/>
          <p:cNvPicPr>
            <a:picLocks noChangeAspect="1"/>
          </p:cNvPicPr>
          <p:nvPr/>
        </p:nvPicPr>
        <p:blipFill>
          <a:blip r:embed="rId4"/>
          <a:stretch>
            <a:fillRect/>
          </a:stretch>
        </p:blipFill>
        <p:spPr>
          <a:xfrm>
            <a:off x="395536" y="620688"/>
            <a:ext cx="5544616" cy="4885850"/>
          </a:xfrm>
          <a:prstGeom prst="rect">
            <a:avLst/>
          </a:prstGeom>
        </p:spPr>
      </p:pic>
    </p:spTree>
    <p:extLst>
      <p:ext uri="{BB962C8B-B14F-4D97-AF65-F5344CB8AC3E}">
        <p14:creationId xmlns:p14="http://schemas.microsoft.com/office/powerpoint/2010/main" xmlns="" val="365859399"/>
      </p:ext>
    </p:ext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2" presetClass="entr" presetSubtype="12"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0-#ppt_w/2"/>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609600" y="333375"/>
            <a:ext cx="7772400" cy="827088"/>
          </a:xfrm>
        </p:spPr>
        <p:txBody>
          <a:bodyPr/>
          <a:lstStyle/>
          <a:p>
            <a:pPr algn="ctr"/>
            <a:r>
              <a:rPr lang="zh-CN" altLang="en-US" b="1"/>
              <a:t>生物神经元</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2627313"/>
            <a:ext cx="7772400" cy="4114800"/>
          </a:xfrm>
        </p:spPr>
        <p:txBody>
          <a:bodyPr/>
          <a:lstStyle/>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endParaRPr lang="en-US" altLang="zh-CN" sz="2400"/>
          </a:p>
          <a:p>
            <a:pPr algn="ctr">
              <a:buFont typeface="Wingdings" pitchFamily="2" charset="2"/>
              <a:buNone/>
            </a:pPr>
            <a:r>
              <a:rPr lang="zh-CN" altLang="en-US" sz="2400"/>
              <a:t>神经元的兴奋过程电位变化 </a:t>
            </a:r>
          </a:p>
        </p:txBody>
      </p:sp>
      <p:pic>
        <p:nvPicPr>
          <p:cNvPr id="150532" name="Picture 4" descr="神经元的兴奋过程电位变化"/>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116013" y="1484313"/>
            <a:ext cx="6624637" cy="4484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8130" name="Rectangle 2"/>
          <p:cNvSpPr>
            <a:spLocks noGrp="1" noChangeArrowheads="1"/>
          </p:cNvSpPr>
          <p:nvPr>
            <p:ph type="title"/>
          </p:nvPr>
        </p:nvSpPr>
        <p:spPr>
          <a:xfrm>
            <a:off x="457200" y="0"/>
            <a:ext cx="8229600" cy="1417638"/>
          </a:xfrm>
        </p:spPr>
        <p:txBody>
          <a:bodyPr rtlCol="0">
            <a:normAutofit fontScale="90000"/>
          </a:bodyPr>
          <a:lstStyle/>
          <a:p>
            <a:pPr eaLnBrk="1" hangingPunct="1">
              <a:spcAft>
                <a:spcPts val="0"/>
              </a:spcAft>
              <a:defRPr/>
            </a:pPr>
            <a:r>
              <a:rPr lang="en-US" smtClean="0">
                <a:ea typeface="+mj-ea"/>
                <a:cs typeface="+mj-cs"/>
              </a:rPr>
              <a:t>Updating Weights in a</a:t>
            </a:r>
            <a:br>
              <a:rPr lang="en-US" smtClean="0">
                <a:ea typeface="+mj-ea"/>
                <a:cs typeface="+mj-cs"/>
              </a:rPr>
            </a:br>
            <a:r>
              <a:rPr lang="en-US" smtClean="0">
                <a:ea typeface="+mj-ea"/>
                <a:cs typeface="+mj-cs"/>
              </a:rPr>
              <a:t>2-Layer Neural Network</a:t>
            </a:r>
          </a:p>
        </p:txBody>
      </p:sp>
      <p:sp>
        <p:nvSpPr>
          <p:cNvPr id="1328131" name="Rectangle 3"/>
          <p:cNvSpPr>
            <a:spLocks noGrp="1" noChangeArrowheads="1"/>
          </p:cNvSpPr>
          <p:nvPr>
            <p:ph idx="1"/>
          </p:nvPr>
        </p:nvSpPr>
        <p:spPr>
          <a:xfrm>
            <a:off x="457200" y="1676400"/>
            <a:ext cx="8229600" cy="4800600"/>
          </a:xfrm>
        </p:spPr>
        <p:txBody>
          <a:bodyPr rtlCol="0">
            <a:normAutofit fontScale="92500"/>
          </a:bodyPr>
          <a:lstStyle/>
          <a:p>
            <a:pPr eaLnBrk="1" hangingPunct="1">
              <a:spcAft>
                <a:spcPts val="0"/>
              </a:spcAft>
              <a:defRPr/>
            </a:pPr>
            <a:r>
              <a:rPr lang="en-US" smtClean="0">
                <a:ea typeface="+mn-ea"/>
                <a:cs typeface="+mn-cs"/>
              </a:rPr>
              <a:t>For </a:t>
            </a:r>
            <a:r>
              <a:rPr lang="en-US" b="1" smtClean="0">
                <a:ea typeface="+mn-ea"/>
                <a:cs typeface="+mn-cs"/>
              </a:rPr>
              <a:t>weights between input and hidden units</a:t>
            </a:r>
            <a:r>
              <a:rPr lang="en-US" smtClean="0">
                <a:ea typeface="+mn-ea"/>
                <a:cs typeface="+mn-cs"/>
              </a:rPr>
              <a:t>:</a:t>
            </a:r>
          </a:p>
          <a:p>
            <a:pPr lvl="1" eaLnBrk="1" hangingPunct="1">
              <a:spcAft>
                <a:spcPts val="0"/>
              </a:spcAft>
              <a:buFont typeface="Arial" pitchFamily="34" charset="0"/>
              <a:buChar char="–"/>
              <a:defRPr/>
            </a:pPr>
            <a:r>
              <a:rPr lang="en-US" smtClean="0">
                <a:ea typeface="+mn-ea"/>
              </a:rPr>
              <a:t>we don't have teacher-supplied correct output values</a:t>
            </a:r>
          </a:p>
          <a:p>
            <a:pPr lvl="1" eaLnBrk="1" hangingPunct="1">
              <a:spcAft>
                <a:spcPts val="0"/>
              </a:spcAft>
              <a:buFont typeface="Arial" pitchFamily="34" charset="0"/>
              <a:buChar char="–"/>
              <a:defRPr/>
            </a:pPr>
            <a:r>
              <a:rPr lang="en-US" smtClean="0">
                <a:ea typeface="+mn-ea"/>
              </a:rPr>
              <a:t>infer the error at these units by "back-propagating"</a:t>
            </a:r>
          </a:p>
          <a:p>
            <a:pPr lvl="1" eaLnBrk="1" hangingPunct="1">
              <a:spcAft>
                <a:spcPts val="0"/>
              </a:spcAft>
              <a:buFont typeface="Arial" pitchFamily="34" charset="0"/>
              <a:buChar char="–"/>
              <a:defRPr/>
            </a:pPr>
            <a:r>
              <a:rPr lang="en-US" smtClean="0">
                <a:ea typeface="+mn-ea"/>
              </a:rPr>
              <a:t>error at an output unit is "distributed" back to each of the hidden units in proportion to the weight of the connection between them</a:t>
            </a:r>
          </a:p>
          <a:p>
            <a:pPr lvl="1" eaLnBrk="1" hangingPunct="1">
              <a:spcAft>
                <a:spcPts val="0"/>
              </a:spcAft>
              <a:buFont typeface="Arial" pitchFamily="34" charset="0"/>
              <a:buChar char="–"/>
              <a:defRPr/>
            </a:pPr>
            <a:r>
              <a:rPr lang="en-US" smtClean="0">
                <a:ea typeface="+mn-ea"/>
              </a:rPr>
              <a:t>total error is distributed to all of the hidden units that contributed to that error</a:t>
            </a:r>
          </a:p>
          <a:p>
            <a:pPr eaLnBrk="1" hangingPunct="1">
              <a:spcAft>
                <a:spcPts val="0"/>
              </a:spcAft>
              <a:buFont typeface="Arial" pitchFamily="34" charset="0"/>
              <a:buChar char="•"/>
              <a:defRPr/>
            </a:pPr>
            <a:r>
              <a:rPr lang="en-US" i="1" smtClean="0">
                <a:ea typeface="+mn-ea"/>
                <a:cs typeface="+mn-cs"/>
              </a:rPr>
              <a:t>Each hidden unit accumulates some error from each of the output units to which it is connected</a:t>
            </a:r>
            <a:endParaRPr lang="en-US" sz="2000" i="1" smtClean="0">
              <a:ea typeface="+mn-ea"/>
              <a:cs typeface="+mn-cs"/>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281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281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281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281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281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281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8131" grpId="0" build="p" bldLvl="2"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xmlns="" val="708516430"/>
              </p:ext>
            </p:extLst>
          </p:nvPr>
        </p:nvGraphicFramePr>
        <p:xfrm>
          <a:off x="179388" y="188913"/>
          <a:ext cx="5446712" cy="6410325"/>
        </p:xfrm>
        <a:graphic>
          <a:graphicData uri="http://schemas.openxmlformats.org/presentationml/2006/ole">
            <p:oleObj spid="_x0000_s268302" name="Equation" r:id="rId3" imgW="3124200" imgH="3733800" progId="">
              <p:embed/>
            </p:oleObj>
          </a:graphicData>
        </a:graphic>
      </p:graphicFrame>
      <p:pic>
        <p:nvPicPr>
          <p:cNvPr id="6" name="图片 5"/>
          <p:cNvPicPr>
            <a:picLocks noChangeAspect="1"/>
          </p:cNvPicPr>
          <p:nvPr/>
        </p:nvPicPr>
        <p:blipFill>
          <a:blip r:embed="rId4"/>
          <a:stretch>
            <a:fillRect/>
          </a:stretch>
        </p:blipFill>
        <p:spPr>
          <a:xfrm>
            <a:off x="251520" y="1124744"/>
            <a:ext cx="5472608" cy="4686314"/>
          </a:xfrm>
          <a:prstGeom prst="rect">
            <a:avLst/>
          </a:prstGeom>
        </p:spPr>
      </p:pic>
      <p:pic>
        <p:nvPicPr>
          <p:cNvPr id="7" name="图片 6"/>
          <p:cNvPicPr>
            <a:picLocks noChangeAspect="1"/>
          </p:cNvPicPr>
          <p:nvPr/>
        </p:nvPicPr>
        <p:blipFill>
          <a:blip r:embed="rId4"/>
          <a:stretch>
            <a:fillRect/>
          </a:stretch>
        </p:blipFill>
        <p:spPr>
          <a:xfrm>
            <a:off x="5576729" y="44624"/>
            <a:ext cx="3531775" cy="3024336"/>
          </a:xfrm>
          <a:prstGeom prst="rect">
            <a:avLst/>
          </a:prstGeom>
        </p:spPr>
      </p:pic>
      <p:sp>
        <p:nvSpPr>
          <p:cNvPr id="8" name="TextBox 6"/>
          <p:cNvSpPr txBox="1"/>
          <p:nvPr/>
        </p:nvSpPr>
        <p:spPr>
          <a:xfrm>
            <a:off x="5868144" y="5301208"/>
            <a:ext cx="3168352" cy="1384995"/>
          </a:xfrm>
          <a:prstGeom prst="rect">
            <a:avLst/>
          </a:prstGeom>
          <a:noFill/>
        </p:spPr>
        <p:txBody>
          <a:bodyPr wrap="square" rtlCol="0">
            <a:spAutoFit/>
          </a:bodyPr>
          <a:lstStyle/>
          <a:p>
            <a:r>
              <a:rPr lang="en-US" sz="2800" i="0" smtClean="0"/>
              <a:t>For weights W</a:t>
            </a:r>
            <a:r>
              <a:rPr lang="en-US" sz="2800" i="0" baseline="-25000" smtClean="0"/>
              <a:t>i, j </a:t>
            </a:r>
            <a:r>
              <a:rPr lang="en-US" sz="2800" i="0" smtClean="0"/>
              <a:t>between input and </a:t>
            </a:r>
            <a:r>
              <a:rPr lang="en-US" altLang="zh-CN" sz="2800" i="0"/>
              <a:t>hidden</a:t>
            </a:r>
            <a:r>
              <a:rPr lang="en-US" sz="2800" i="0" smtClean="0"/>
              <a:t> units</a:t>
            </a:r>
            <a:endParaRPr lang="zh-CN" altLang="en-US" sz="2800" i="0"/>
          </a:p>
        </p:txBody>
      </p:sp>
    </p:spTree>
    <p:extLst>
      <p:ext uri="{BB962C8B-B14F-4D97-AF65-F5344CB8AC3E}">
        <p14:creationId xmlns:p14="http://schemas.microsoft.com/office/powerpoint/2010/main" xmlns="" val="69638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2" presetClass="entr" presetSubtype="12"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1000" fill="hold"/>
                                        <p:tgtEl>
                                          <p:spTgt spid="7"/>
                                        </p:tgtEl>
                                        <p:attrNameLst>
                                          <p:attrName>ppt_x</p:attrName>
                                        </p:attrNameLst>
                                      </p:cBhvr>
                                      <p:tavLst>
                                        <p:tav tm="0">
                                          <p:val>
                                            <p:strVal val="0-#ppt_w/2"/>
                                          </p:val>
                                        </p:tav>
                                        <p:tav tm="100000">
                                          <p:val>
                                            <p:strVal val="#ppt_x"/>
                                          </p:val>
                                        </p:tav>
                                      </p:tavLst>
                                    </p:anim>
                                    <p:anim calcmode="lin" valueType="num">
                                      <p:cBhvr additive="base">
                                        <p:cTn id="11"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0" y="0"/>
            <a:ext cx="9144000" cy="1143000"/>
          </a:xfrm>
        </p:spPr>
        <p:txBody>
          <a:bodyPr/>
          <a:lstStyle/>
          <a:p>
            <a:r>
              <a:rPr lang="en-GB" sz="4000">
                <a:latin typeface="Calibri" pitchFamily="34" charset="0"/>
              </a:rPr>
              <a:t>Learning Hidden Layer Representation</a:t>
            </a:r>
            <a:endParaRPr lang="en-US" sz="4000">
              <a:latin typeface="Calibri" pitchFamily="34" charset="0"/>
            </a:endParaRPr>
          </a:p>
        </p:txBody>
      </p:sp>
      <p:sp>
        <p:nvSpPr>
          <p:cNvPr id="65539" name="Rectangle 4"/>
          <p:cNvSpPr>
            <a:spLocks noChangeArrowheads="1"/>
          </p:cNvSpPr>
          <p:nvPr/>
        </p:nvSpPr>
        <p:spPr bwMode="auto">
          <a:xfrm>
            <a:off x="685800" y="1295400"/>
            <a:ext cx="7772400" cy="4800600"/>
          </a:xfrm>
          <a:prstGeom prst="rect">
            <a:avLst/>
          </a:prstGeom>
          <a:noFill/>
          <a:ln>
            <a:noFill/>
          </a:ln>
          <a:effectLst/>
        </p:spPr>
        <p:txBody>
          <a:bodyPr/>
          <a:lstStyle/>
          <a:p>
            <a:pPr marL="342900" indent="-342900">
              <a:spcBef>
                <a:spcPct val="20000"/>
              </a:spcBef>
              <a:buClr>
                <a:srgbClr val="0E1F54"/>
              </a:buClr>
              <a:buFont typeface="Wingdings" charset="0"/>
              <a:buChar char="µ"/>
              <a:defRPr/>
            </a:pPr>
            <a:endParaRPr lang="en-US" sz="2000">
              <a:solidFill>
                <a:srgbClr val="FF0000"/>
              </a:solidFill>
              <a:cs typeface="+mn-cs"/>
            </a:endParaRPr>
          </a:p>
        </p:txBody>
      </p:sp>
      <p:pic>
        <p:nvPicPr>
          <p:cNvPr id="65540"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66800" y="1306513"/>
            <a:ext cx="2590800" cy="3279775"/>
          </a:xfrm>
          <a:prstGeom prst="rect">
            <a:avLst/>
          </a:prstGeom>
          <a:noFill/>
          <a:ln>
            <a:noFill/>
          </a:ln>
          <a:effectLst/>
        </p:spPr>
      </p:pic>
      <p:pic>
        <p:nvPicPr>
          <p:cNvPr id="65541" name="Picture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27538" y="1412875"/>
            <a:ext cx="3114675" cy="3171825"/>
          </a:xfrm>
          <a:prstGeom prst="rect">
            <a:avLst/>
          </a:prstGeom>
          <a:noFill/>
          <a:ln>
            <a:noFill/>
          </a:ln>
          <a:effectLst/>
        </p:spPr>
      </p:pic>
      <p:sp>
        <p:nvSpPr>
          <p:cNvPr id="65542" name="Text Box 7"/>
          <p:cNvSpPr txBox="1">
            <a:spLocks noChangeArrowheads="1"/>
          </p:cNvSpPr>
          <p:nvPr/>
        </p:nvSpPr>
        <p:spPr bwMode="auto">
          <a:xfrm>
            <a:off x="1455738" y="5143500"/>
            <a:ext cx="3527425" cy="585788"/>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b="0" i="0" smtClean="0">
                <a:latin typeface="Times New Roman" charset="0"/>
                <a:cs typeface="+mn-cs"/>
              </a:rPr>
              <a:t>Can this be learned?</a:t>
            </a:r>
          </a:p>
        </p:txBody>
      </p:sp>
      <p:sp>
        <p:nvSpPr>
          <p:cNvPr id="108550" name="Rectangle 1"/>
          <p:cNvSpPr>
            <a:spLocks noChangeArrowheads="1"/>
          </p:cNvSpPr>
          <p:nvPr/>
        </p:nvSpPr>
        <p:spPr bwMode="auto">
          <a:xfrm>
            <a:off x="7162800" y="6477000"/>
            <a:ext cx="1814513" cy="276225"/>
          </a:xfrm>
          <a:prstGeom prst="rect">
            <a:avLst/>
          </a:prstGeom>
          <a:noFill/>
          <a:ln>
            <a:noFill/>
          </a:ln>
        </p:spPr>
        <p:txBody>
          <a:bodyPr wrap="none">
            <a:spAutoFit/>
          </a:bodyPr>
          <a:lstStyle/>
          <a:p>
            <a:r>
              <a:rPr lang="en-GB" sz="1200" b="0" i="0">
                <a:latin typeface="Verdana" charset="0"/>
              </a:rPr>
              <a:t>Slide by Guoping Qiu</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457200" y="0"/>
            <a:ext cx="8229600" cy="1143000"/>
          </a:xfrm>
        </p:spPr>
        <p:txBody>
          <a:bodyPr/>
          <a:lstStyle/>
          <a:p>
            <a:r>
              <a:rPr lang="en-GB" sz="4000">
                <a:latin typeface="Calibri" pitchFamily="34" charset="0"/>
              </a:rPr>
              <a:t>Learning Hidden Layer Representation</a:t>
            </a:r>
            <a:endParaRPr lang="en-US" sz="4000">
              <a:latin typeface="Calibri" pitchFamily="34" charset="0"/>
            </a:endParaRPr>
          </a:p>
        </p:txBody>
      </p:sp>
      <p:sp>
        <p:nvSpPr>
          <p:cNvPr id="110594" name="Rectangle 3"/>
          <p:cNvSpPr>
            <a:spLocks noGrp="1" noChangeArrowheads="1"/>
          </p:cNvSpPr>
          <p:nvPr>
            <p:ph type="body" idx="1"/>
          </p:nvPr>
        </p:nvSpPr>
        <p:spPr>
          <a:xfrm>
            <a:off x="684213" y="1163638"/>
            <a:ext cx="7775575" cy="4649787"/>
          </a:xfrm>
        </p:spPr>
        <p:txBody>
          <a:bodyPr/>
          <a:lstStyle/>
          <a:p>
            <a:pPr marL="0" indent="0" defTabSz="-635">
              <a:buFont typeface="Arial" charset="0"/>
              <a:buNone/>
              <a:tabLst>
                <a:tab pos="88900" algn="l"/>
              </a:tabLst>
            </a:pPr>
            <a:r>
              <a:rPr lang="en-GB" sz="2400" b="1">
                <a:latin typeface="Calibri" pitchFamily="34" charset="0"/>
              </a:rPr>
              <a:t>Training</a:t>
            </a:r>
          </a:p>
        </p:txBody>
      </p:sp>
      <p:sp>
        <p:nvSpPr>
          <p:cNvPr id="66564" name="Rectangle 4"/>
          <p:cNvSpPr>
            <a:spLocks noChangeArrowheads="1"/>
          </p:cNvSpPr>
          <p:nvPr/>
        </p:nvSpPr>
        <p:spPr bwMode="auto">
          <a:xfrm>
            <a:off x="685800" y="1295400"/>
            <a:ext cx="7772400" cy="4800600"/>
          </a:xfrm>
          <a:prstGeom prst="rect">
            <a:avLst/>
          </a:prstGeom>
          <a:noFill/>
          <a:ln>
            <a:noFill/>
          </a:ln>
          <a:effectLst/>
        </p:spPr>
        <p:txBody>
          <a:bodyPr/>
          <a:lstStyle/>
          <a:p>
            <a:pPr marL="342900" indent="-342900">
              <a:spcBef>
                <a:spcPct val="20000"/>
              </a:spcBef>
              <a:buClr>
                <a:srgbClr val="0E1F54"/>
              </a:buClr>
              <a:buFont typeface="Wingdings" charset="0"/>
              <a:buChar char="µ"/>
              <a:defRPr/>
            </a:pPr>
            <a:endParaRPr lang="en-US" sz="2000">
              <a:solidFill>
                <a:srgbClr val="FF0000"/>
              </a:solidFill>
              <a:cs typeface="+mn-cs"/>
            </a:endParaRPr>
          </a:p>
        </p:txBody>
      </p:sp>
      <p:pic>
        <p:nvPicPr>
          <p:cNvPr id="66565"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32588" y="1773238"/>
            <a:ext cx="2182812" cy="2763837"/>
          </a:xfrm>
          <a:prstGeom prst="rect">
            <a:avLst/>
          </a:prstGeom>
          <a:noFill/>
          <a:ln>
            <a:noFill/>
          </a:ln>
          <a:effectLst/>
        </p:spPr>
      </p:pic>
      <p:sp>
        <p:nvSpPr>
          <p:cNvPr id="66566" name="Text Box 6"/>
          <p:cNvSpPr txBox="1">
            <a:spLocks noChangeArrowheads="1"/>
          </p:cNvSpPr>
          <p:nvPr/>
        </p:nvSpPr>
        <p:spPr bwMode="auto">
          <a:xfrm>
            <a:off x="685800" y="5562600"/>
            <a:ext cx="7345363" cy="830263"/>
          </a:xfrm>
          <a:prstGeom prst="rect">
            <a:avLst/>
          </a:prstGeom>
          <a:noFill/>
          <a:ln>
            <a:noFill/>
          </a:ln>
          <a:effectLst/>
        </p:spPr>
        <p:txBody>
          <a:bodyPr>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400" b="0" i="0" smtClean="0">
                <a:latin typeface="Times New Roman" charset="0"/>
                <a:cs typeface="+mn-cs"/>
              </a:rPr>
              <a:t>The evolving sum of squared errors for each of the eight output units </a:t>
            </a:r>
          </a:p>
        </p:txBody>
      </p:sp>
      <p:pic>
        <p:nvPicPr>
          <p:cNvPr id="66567" name="Picture 8"/>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827088" y="1700213"/>
            <a:ext cx="5832475" cy="3576637"/>
          </a:xfrm>
          <a:prstGeom prst="rect">
            <a:avLst/>
          </a:prstGeom>
          <a:noFill/>
          <a:ln>
            <a:noFill/>
          </a:ln>
          <a:effectLst/>
        </p:spPr>
      </p:pic>
      <p:sp>
        <p:nvSpPr>
          <p:cNvPr id="110599" name="Rectangle 7"/>
          <p:cNvSpPr>
            <a:spLocks noChangeArrowheads="1"/>
          </p:cNvSpPr>
          <p:nvPr/>
        </p:nvSpPr>
        <p:spPr bwMode="auto">
          <a:xfrm>
            <a:off x="7138988" y="6489700"/>
            <a:ext cx="1814512" cy="276225"/>
          </a:xfrm>
          <a:prstGeom prst="rect">
            <a:avLst/>
          </a:prstGeom>
          <a:noFill/>
          <a:ln>
            <a:noFill/>
          </a:ln>
        </p:spPr>
        <p:txBody>
          <a:bodyPr wrap="none">
            <a:spAutoFit/>
          </a:bodyPr>
          <a:lstStyle/>
          <a:p>
            <a:r>
              <a:rPr lang="en-GB" sz="1200" b="0" i="0">
                <a:latin typeface="Verdana" charset="0"/>
              </a:rPr>
              <a:t>Slide by Guoping Qiu</a:t>
            </a:r>
          </a:p>
        </p:txBody>
      </p:sp>
      <p:sp>
        <p:nvSpPr>
          <p:cNvPr id="110600" name="TextBox 1"/>
          <p:cNvSpPr txBox="1">
            <a:spLocks noChangeArrowheads="1"/>
          </p:cNvSpPr>
          <p:nvPr/>
        </p:nvSpPr>
        <p:spPr bwMode="auto">
          <a:xfrm>
            <a:off x="2998788" y="5180013"/>
            <a:ext cx="1089236" cy="400110"/>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2000" b="0" i="0"/>
              <a:t># </a:t>
            </a:r>
            <a:r>
              <a:rPr lang="en-US" sz="2000" b="0" i="0" smtClean="0"/>
              <a:t>epochs</a:t>
            </a:r>
            <a:endParaRPr lang="en-US" sz="2000" b="0" i="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0" y="0"/>
            <a:ext cx="9144000" cy="1143000"/>
          </a:xfrm>
        </p:spPr>
        <p:txBody>
          <a:bodyPr/>
          <a:lstStyle/>
          <a:p>
            <a:r>
              <a:rPr lang="en-GB" sz="4000">
                <a:latin typeface="Calibri" pitchFamily="34" charset="0"/>
              </a:rPr>
              <a:t>Learning Hidden Layer Representation</a:t>
            </a:r>
            <a:endParaRPr lang="en-US" sz="4000">
              <a:latin typeface="Calibri" pitchFamily="34" charset="0"/>
            </a:endParaRPr>
          </a:p>
        </p:txBody>
      </p:sp>
      <p:pic>
        <p:nvPicPr>
          <p:cNvPr id="67587"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4800" y="1700213"/>
            <a:ext cx="2170113" cy="2746375"/>
          </a:xfrm>
          <a:prstGeom prst="rect">
            <a:avLst/>
          </a:prstGeom>
          <a:noFill/>
          <a:ln>
            <a:noFill/>
          </a:ln>
          <a:effectLst/>
        </p:spPr>
      </p:pic>
      <p:sp>
        <p:nvSpPr>
          <p:cNvPr id="67588" name="Text Box 7"/>
          <p:cNvSpPr txBox="1">
            <a:spLocks noChangeArrowheads="1"/>
          </p:cNvSpPr>
          <p:nvPr/>
        </p:nvSpPr>
        <p:spPr bwMode="auto">
          <a:xfrm>
            <a:off x="1828800" y="5699125"/>
            <a:ext cx="5353050" cy="523875"/>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US" sz="2800" b="0" i="0" smtClean="0">
                <a:latin typeface="Times New Roman" charset="0"/>
                <a:cs typeface="+mn-cs"/>
              </a:rPr>
              <a:t>Learned hidden layer representation</a:t>
            </a:r>
          </a:p>
        </p:txBody>
      </p:sp>
      <p:pic>
        <p:nvPicPr>
          <p:cNvPr id="67589" name="Picture 8"/>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771775" y="1557338"/>
            <a:ext cx="5200650" cy="3533775"/>
          </a:xfrm>
          <a:prstGeom prst="rect">
            <a:avLst/>
          </a:prstGeom>
          <a:noFill/>
          <a:ln>
            <a:noFill/>
          </a:ln>
          <a:effectLst/>
        </p:spPr>
      </p:pic>
      <p:sp>
        <p:nvSpPr>
          <p:cNvPr id="112645" name="Rectangle 5"/>
          <p:cNvSpPr>
            <a:spLocks noChangeArrowheads="1"/>
          </p:cNvSpPr>
          <p:nvPr/>
        </p:nvSpPr>
        <p:spPr bwMode="auto">
          <a:xfrm>
            <a:off x="7194550" y="6462713"/>
            <a:ext cx="1814513" cy="276225"/>
          </a:xfrm>
          <a:prstGeom prst="rect">
            <a:avLst/>
          </a:prstGeom>
          <a:noFill/>
          <a:ln>
            <a:noFill/>
          </a:ln>
        </p:spPr>
        <p:txBody>
          <a:bodyPr wrap="none">
            <a:spAutoFit/>
          </a:bodyPr>
          <a:lstStyle/>
          <a:p>
            <a:r>
              <a:rPr lang="en-GB" sz="1200" b="0" i="0">
                <a:latin typeface="Verdana" charset="0"/>
              </a:rPr>
              <a:t>Slide by Guoping Qiu</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5611813" y="415925"/>
            <a:ext cx="3114675" cy="1143000"/>
          </a:xfrm>
        </p:spPr>
        <p:txBody>
          <a:bodyPr/>
          <a:lstStyle/>
          <a:p>
            <a:r>
              <a:rPr lang="en-GB">
                <a:solidFill>
                  <a:srgbClr val="00B050"/>
                </a:solidFill>
                <a:latin typeface="Times New Roman" charset="0"/>
                <a:cs typeface="Arial" charset="0"/>
              </a:rPr>
              <a:t>Feature </a:t>
            </a:r>
            <a:r>
              <a:rPr lang="en-GB" smtClean="0">
                <a:solidFill>
                  <a:srgbClr val="00B050"/>
                </a:solidFill>
                <a:latin typeface="Times New Roman" charset="0"/>
                <a:cs typeface="Arial" charset="0"/>
              </a:rPr>
              <a:t>Detectors</a:t>
            </a:r>
            <a:endParaRPr lang="en-GB">
              <a:solidFill>
                <a:srgbClr val="00B050"/>
              </a:solidFill>
              <a:latin typeface="Times New Roman" charset="0"/>
              <a:cs typeface="Arial" charset="0"/>
            </a:endParaRPr>
          </a:p>
        </p:txBody>
      </p:sp>
      <p:pic>
        <p:nvPicPr>
          <p:cNvPr id="34820"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8275" y="295275"/>
            <a:ext cx="3983038" cy="3159125"/>
          </a:xfrm>
          <a:prstGeom prst="rect">
            <a:avLst/>
          </a:prstGeom>
          <a:noFill/>
          <a:ln>
            <a:noFill/>
          </a:ln>
        </p:spPr>
      </p:pic>
      <p:pic>
        <p:nvPicPr>
          <p:cNvPr id="34821" name="Picture 6" descr="http://mechanicalforex.com/wp-content/uploads/2011/06/NN.png"/>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214810" y="2000240"/>
            <a:ext cx="4929190" cy="4643470"/>
          </a:xfrm>
          <a:prstGeom prst="rect">
            <a:avLst/>
          </a:prstGeom>
          <a:noFill/>
          <a:ln>
            <a:noFill/>
          </a:ln>
        </p:spPr>
      </p:pic>
      <p:sp>
        <p:nvSpPr>
          <p:cNvPr id="34822" name="Rectangle 11"/>
          <p:cNvSpPr>
            <a:spLocks noChangeArrowheads="1"/>
          </p:cNvSpPr>
          <p:nvPr/>
        </p:nvSpPr>
        <p:spPr bwMode="auto">
          <a:xfrm>
            <a:off x="3846513" y="2595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23"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24"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25"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26"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27" name="Rectangle 129"/>
          <p:cNvSpPr>
            <a:spLocks noChangeArrowheads="1"/>
          </p:cNvSpPr>
          <p:nvPr/>
        </p:nvSpPr>
        <p:spPr bwMode="auto">
          <a:xfrm>
            <a:off x="3916363" y="6100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28"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29"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0"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4831"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2"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33"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4"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4835"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6"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7"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8"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39"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0"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1"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2"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3"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4"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5"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6"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7"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48"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49"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0"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1"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2"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3"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4"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4855"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56"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57"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58"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59"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0"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1"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2"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3"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4"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5"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6"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7"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8"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69"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0"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1"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2"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3"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4"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75"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76"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77"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78"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79"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80"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1"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2"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3"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4"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5"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6"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7"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8"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89"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90"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91"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92"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93"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94"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95"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896"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97"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98"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899"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00"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1"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2"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3"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4"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5"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6"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7"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08"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09"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10"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11"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12"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4913"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4"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5"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6"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7"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8"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19"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20"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4921"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ln>
        </p:spPr>
        <p:txBody>
          <a:bodyPr wrap="none" anchor="ctr"/>
          <a:lstStyle/>
          <a:p>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809875" y="508000"/>
            <a:ext cx="7772400" cy="1143000"/>
          </a:xfrm>
        </p:spPr>
        <p:txBody>
          <a:bodyPr/>
          <a:lstStyle/>
          <a:p>
            <a:r>
              <a:rPr lang="en-GB">
                <a:solidFill>
                  <a:srgbClr val="FF3300"/>
                </a:solidFill>
                <a:latin typeface="Times New Roman" charset="0"/>
                <a:cs typeface="Arial" charset="0"/>
              </a:rPr>
              <a:t> </a:t>
            </a:r>
            <a:r>
              <a:rPr lang="en-GB" smtClean="0">
                <a:solidFill>
                  <a:srgbClr val="FF3300"/>
                </a:solidFill>
                <a:latin typeface="Times New Roman" charset="0"/>
                <a:cs typeface="Arial" charset="0"/>
              </a:rPr>
              <a:t>What </a:t>
            </a:r>
            <a:r>
              <a:rPr lang="en-GB">
                <a:solidFill>
                  <a:srgbClr val="FF3300"/>
                </a:solidFill>
                <a:latin typeface="Times New Roman" charset="0"/>
                <a:cs typeface="Arial" charset="0"/>
              </a:rPr>
              <a:t>is this </a:t>
            </a:r>
            <a:br>
              <a:rPr lang="en-GB">
                <a:solidFill>
                  <a:srgbClr val="FF3300"/>
                </a:solidFill>
                <a:latin typeface="Times New Roman" charset="0"/>
                <a:cs typeface="Arial" charset="0"/>
              </a:rPr>
            </a:br>
            <a:r>
              <a:rPr lang="en-GB" smtClean="0">
                <a:solidFill>
                  <a:srgbClr val="FF3300"/>
                </a:solidFill>
                <a:latin typeface="Times New Roman" charset="0"/>
                <a:cs typeface="Arial" charset="0"/>
              </a:rPr>
              <a:t>Unit Doing</a:t>
            </a:r>
            <a:r>
              <a:rPr lang="en-GB">
                <a:solidFill>
                  <a:srgbClr val="FF3300"/>
                </a:solidFill>
                <a:latin typeface="Times New Roman" charset="0"/>
                <a:cs typeface="Arial" charset="0"/>
              </a:rPr>
              <a:t>?</a:t>
            </a:r>
          </a:p>
        </p:txBody>
      </p:sp>
      <p:pic>
        <p:nvPicPr>
          <p:cNvPr id="35844" name="Picture 4" descr="https://onlinecourses.science.psu.edu/stat857/sites/onlinecourses.science.psu.edu.stat857/files/image_01.pn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68275" y="295275"/>
            <a:ext cx="3983038" cy="3159125"/>
          </a:xfrm>
          <a:prstGeom prst="rect">
            <a:avLst/>
          </a:prstGeom>
          <a:noFill/>
          <a:ln>
            <a:noFill/>
          </a:ln>
        </p:spPr>
      </p:pic>
      <p:sp>
        <p:nvSpPr>
          <p:cNvPr id="35846" name="Rectangle 3"/>
          <p:cNvSpPr>
            <a:spLocks noChangeArrowheads="1"/>
          </p:cNvSpPr>
          <p:nvPr/>
        </p:nvSpPr>
        <p:spPr bwMode="auto">
          <a:xfrm>
            <a:off x="2381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47" name="Rectangle 4"/>
          <p:cNvSpPr>
            <a:spLocks noChangeArrowheads="1"/>
          </p:cNvSpPr>
          <p:nvPr/>
        </p:nvSpPr>
        <p:spPr bwMode="auto">
          <a:xfrm>
            <a:off x="8477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48" name="Rectangle 5"/>
          <p:cNvSpPr>
            <a:spLocks noChangeArrowheads="1"/>
          </p:cNvSpPr>
          <p:nvPr/>
        </p:nvSpPr>
        <p:spPr bwMode="auto">
          <a:xfrm>
            <a:off x="1152525" y="357187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5849" name="Rectangle 6"/>
          <p:cNvSpPr>
            <a:spLocks noChangeArrowheads="1"/>
          </p:cNvSpPr>
          <p:nvPr/>
        </p:nvSpPr>
        <p:spPr bwMode="auto">
          <a:xfrm>
            <a:off x="542925" y="35718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0" name="Rectangle 7"/>
          <p:cNvSpPr>
            <a:spLocks noChangeArrowheads="1"/>
          </p:cNvSpPr>
          <p:nvPr/>
        </p:nvSpPr>
        <p:spPr bwMode="auto">
          <a:xfrm>
            <a:off x="2381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51" name="Rectangle 8"/>
          <p:cNvSpPr>
            <a:spLocks noChangeArrowheads="1"/>
          </p:cNvSpPr>
          <p:nvPr/>
        </p:nvSpPr>
        <p:spPr bwMode="auto">
          <a:xfrm>
            <a:off x="847725"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2" name="Rectangle 9"/>
          <p:cNvSpPr>
            <a:spLocks noChangeArrowheads="1"/>
          </p:cNvSpPr>
          <p:nvPr/>
        </p:nvSpPr>
        <p:spPr bwMode="auto">
          <a:xfrm>
            <a:off x="1152525" y="387667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5853" name="Rectangle 10"/>
          <p:cNvSpPr>
            <a:spLocks noChangeArrowheads="1"/>
          </p:cNvSpPr>
          <p:nvPr/>
        </p:nvSpPr>
        <p:spPr bwMode="auto">
          <a:xfrm>
            <a:off x="542925"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4" name="Rectangle 11"/>
          <p:cNvSpPr>
            <a:spLocks noChangeArrowheads="1"/>
          </p:cNvSpPr>
          <p:nvPr/>
        </p:nvSpPr>
        <p:spPr bwMode="auto">
          <a:xfrm>
            <a:off x="2381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5" name="Rectangle 12"/>
          <p:cNvSpPr>
            <a:spLocks noChangeArrowheads="1"/>
          </p:cNvSpPr>
          <p:nvPr/>
        </p:nvSpPr>
        <p:spPr bwMode="auto">
          <a:xfrm>
            <a:off x="8477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6" name="Rectangle 13"/>
          <p:cNvSpPr>
            <a:spLocks noChangeArrowheads="1"/>
          </p:cNvSpPr>
          <p:nvPr/>
        </p:nvSpPr>
        <p:spPr bwMode="auto">
          <a:xfrm>
            <a:off x="11525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7" name="Rectangle 14"/>
          <p:cNvSpPr>
            <a:spLocks noChangeArrowheads="1"/>
          </p:cNvSpPr>
          <p:nvPr/>
        </p:nvSpPr>
        <p:spPr bwMode="auto">
          <a:xfrm>
            <a:off x="542925" y="4181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8" name="Rectangle 15"/>
          <p:cNvSpPr>
            <a:spLocks noChangeArrowheads="1"/>
          </p:cNvSpPr>
          <p:nvPr/>
        </p:nvSpPr>
        <p:spPr bwMode="auto">
          <a:xfrm>
            <a:off x="2381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59" name="Rectangle 16"/>
          <p:cNvSpPr>
            <a:spLocks noChangeArrowheads="1"/>
          </p:cNvSpPr>
          <p:nvPr/>
        </p:nvSpPr>
        <p:spPr bwMode="auto">
          <a:xfrm>
            <a:off x="8477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0" name="Rectangle 17"/>
          <p:cNvSpPr>
            <a:spLocks noChangeArrowheads="1"/>
          </p:cNvSpPr>
          <p:nvPr/>
        </p:nvSpPr>
        <p:spPr bwMode="auto">
          <a:xfrm>
            <a:off x="11525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1" name="Rectangle 18"/>
          <p:cNvSpPr>
            <a:spLocks noChangeArrowheads="1"/>
          </p:cNvSpPr>
          <p:nvPr/>
        </p:nvSpPr>
        <p:spPr bwMode="auto">
          <a:xfrm>
            <a:off x="542925" y="448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2" name="Rectangle 19"/>
          <p:cNvSpPr>
            <a:spLocks noChangeArrowheads="1"/>
          </p:cNvSpPr>
          <p:nvPr/>
        </p:nvSpPr>
        <p:spPr bwMode="auto">
          <a:xfrm>
            <a:off x="2381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3" name="Rectangle 20"/>
          <p:cNvSpPr>
            <a:spLocks noChangeArrowheads="1"/>
          </p:cNvSpPr>
          <p:nvPr/>
        </p:nvSpPr>
        <p:spPr bwMode="auto">
          <a:xfrm>
            <a:off x="8477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4" name="Rectangle 21"/>
          <p:cNvSpPr>
            <a:spLocks noChangeArrowheads="1"/>
          </p:cNvSpPr>
          <p:nvPr/>
        </p:nvSpPr>
        <p:spPr bwMode="auto">
          <a:xfrm>
            <a:off x="11525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5" name="Rectangle 22"/>
          <p:cNvSpPr>
            <a:spLocks noChangeArrowheads="1"/>
          </p:cNvSpPr>
          <p:nvPr/>
        </p:nvSpPr>
        <p:spPr bwMode="auto">
          <a:xfrm>
            <a:off x="542925" y="47910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66" name="Rectangle 127"/>
          <p:cNvSpPr>
            <a:spLocks noChangeArrowheads="1"/>
          </p:cNvSpPr>
          <p:nvPr/>
        </p:nvSpPr>
        <p:spPr bwMode="auto">
          <a:xfrm>
            <a:off x="5429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67" name="Rectangle 128"/>
          <p:cNvSpPr>
            <a:spLocks noChangeArrowheads="1"/>
          </p:cNvSpPr>
          <p:nvPr/>
        </p:nvSpPr>
        <p:spPr bwMode="auto">
          <a:xfrm>
            <a:off x="847725" y="38766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68" name="Rectangle 129"/>
          <p:cNvSpPr>
            <a:spLocks noChangeArrowheads="1"/>
          </p:cNvSpPr>
          <p:nvPr/>
        </p:nvSpPr>
        <p:spPr bwMode="auto">
          <a:xfrm>
            <a:off x="542925" y="35718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69" name="Rectangle 130"/>
          <p:cNvSpPr>
            <a:spLocks noChangeArrowheads="1"/>
          </p:cNvSpPr>
          <p:nvPr/>
        </p:nvSpPr>
        <p:spPr bwMode="auto">
          <a:xfrm>
            <a:off x="542925" y="41814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70" name="Rectangle 131"/>
          <p:cNvSpPr>
            <a:spLocks noChangeArrowheads="1"/>
          </p:cNvSpPr>
          <p:nvPr/>
        </p:nvSpPr>
        <p:spPr bwMode="auto">
          <a:xfrm>
            <a:off x="542925" y="448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71" name="Rectangle 132"/>
          <p:cNvSpPr>
            <a:spLocks noChangeArrowheads="1"/>
          </p:cNvSpPr>
          <p:nvPr/>
        </p:nvSpPr>
        <p:spPr bwMode="auto">
          <a:xfrm>
            <a:off x="847725" y="47910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72" name="Rectangle 3"/>
          <p:cNvSpPr>
            <a:spLocks noChangeArrowheads="1"/>
          </p:cNvSpPr>
          <p:nvPr/>
        </p:nvSpPr>
        <p:spPr bwMode="auto">
          <a:xfrm>
            <a:off x="1477963" y="3581400"/>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5873" name="Rectangle 4"/>
          <p:cNvSpPr>
            <a:spLocks noChangeArrowheads="1"/>
          </p:cNvSpPr>
          <p:nvPr/>
        </p:nvSpPr>
        <p:spPr bwMode="auto">
          <a:xfrm>
            <a:off x="2087563" y="3581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74" name="Rectangle 6"/>
          <p:cNvSpPr>
            <a:spLocks noChangeArrowheads="1"/>
          </p:cNvSpPr>
          <p:nvPr/>
        </p:nvSpPr>
        <p:spPr bwMode="auto">
          <a:xfrm>
            <a:off x="1782763" y="3581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75" name="Rectangle 7"/>
          <p:cNvSpPr>
            <a:spLocks noChangeArrowheads="1"/>
          </p:cNvSpPr>
          <p:nvPr/>
        </p:nvSpPr>
        <p:spPr bwMode="auto">
          <a:xfrm>
            <a:off x="1477963" y="3886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76" name="Rectangle 8"/>
          <p:cNvSpPr>
            <a:spLocks noChangeArrowheads="1"/>
          </p:cNvSpPr>
          <p:nvPr/>
        </p:nvSpPr>
        <p:spPr bwMode="auto">
          <a:xfrm>
            <a:off x="2087563" y="3886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77" name="Rectangle 10"/>
          <p:cNvSpPr>
            <a:spLocks noChangeArrowheads="1"/>
          </p:cNvSpPr>
          <p:nvPr/>
        </p:nvSpPr>
        <p:spPr bwMode="auto">
          <a:xfrm>
            <a:off x="1782763" y="3886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78" name="Rectangle 11"/>
          <p:cNvSpPr>
            <a:spLocks noChangeArrowheads="1"/>
          </p:cNvSpPr>
          <p:nvPr/>
        </p:nvSpPr>
        <p:spPr bwMode="auto">
          <a:xfrm>
            <a:off x="14779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79" name="Rectangle 12"/>
          <p:cNvSpPr>
            <a:spLocks noChangeArrowheads="1"/>
          </p:cNvSpPr>
          <p:nvPr/>
        </p:nvSpPr>
        <p:spPr bwMode="auto">
          <a:xfrm>
            <a:off x="20875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0" name="Rectangle 14"/>
          <p:cNvSpPr>
            <a:spLocks noChangeArrowheads="1"/>
          </p:cNvSpPr>
          <p:nvPr/>
        </p:nvSpPr>
        <p:spPr bwMode="auto">
          <a:xfrm>
            <a:off x="1782763" y="4191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1" name="Rectangle 15"/>
          <p:cNvSpPr>
            <a:spLocks noChangeArrowheads="1"/>
          </p:cNvSpPr>
          <p:nvPr/>
        </p:nvSpPr>
        <p:spPr bwMode="auto">
          <a:xfrm>
            <a:off x="14779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2" name="Rectangle 16"/>
          <p:cNvSpPr>
            <a:spLocks noChangeArrowheads="1"/>
          </p:cNvSpPr>
          <p:nvPr/>
        </p:nvSpPr>
        <p:spPr bwMode="auto">
          <a:xfrm>
            <a:off x="20875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3" name="Rectangle 18"/>
          <p:cNvSpPr>
            <a:spLocks noChangeArrowheads="1"/>
          </p:cNvSpPr>
          <p:nvPr/>
        </p:nvSpPr>
        <p:spPr bwMode="auto">
          <a:xfrm>
            <a:off x="1782763" y="4495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4" name="Rectangle 19"/>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5" name="Rectangle 20"/>
          <p:cNvSpPr>
            <a:spLocks noChangeArrowheads="1"/>
          </p:cNvSpPr>
          <p:nvPr/>
        </p:nvSpPr>
        <p:spPr bwMode="auto">
          <a:xfrm>
            <a:off x="20875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6" name="Rectangle 22"/>
          <p:cNvSpPr>
            <a:spLocks noChangeArrowheads="1"/>
          </p:cNvSpPr>
          <p:nvPr/>
        </p:nvSpPr>
        <p:spPr bwMode="auto">
          <a:xfrm>
            <a:off x="1477963" y="4800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87" name="Rectangle 127"/>
          <p:cNvSpPr>
            <a:spLocks noChangeArrowheads="1"/>
          </p:cNvSpPr>
          <p:nvPr/>
        </p:nvSpPr>
        <p:spPr bwMode="auto">
          <a:xfrm>
            <a:off x="1782763" y="3886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88" name="Rectangle 128"/>
          <p:cNvSpPr>
            <a:spLocks noChangeArrowheads="1"/>
          </p:cNvSpPr>
          <p:nvPr/>
        </p:nvSpPr>
        <p:spPr bwMode="auto">
          <a:xfrm>
            <a:off x="1773238" y="5114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89" name="Rectangle 129"/>
          <p:cNvSpPr>
            <a:spLocks noChangeArrowheads="1"/>
          </p:cNvSpPr>
          <p:nvPr/>
        </p:nvSpPr>
        <p:spPr bwMode="auto">
          <a:xfrm>
            <a:off x="1782763" y="3581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90" name="Rectangle 130"/>
          <p:cNvSpPr>
            <a:spLocks noChangeArrowheads="1"/>
          </p:cNvSpPr>
          <p:nvPr/>
        </p:nvSpPr>
        <p:spPr bwMode="auto">
          <a:xfrm>
            <a:off x="1782763" y="4191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91" name="Rectangle 131"/>
          <p:cNvSpPr>
            <a:spLocks noChangeArrowheads="1"/>
          </p:cNvSpPr>
          <p:nvPr/>
        </p:nvSpPr>
        <p:spPr bwMode="auto">
          <a:xfrm>
            <a:off x="1782763" y="4495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92" name="Rectangle 132"/>
          <p:cNvSpPr>
            <a:spLocks noChangeArrowheads="1"/>
          </p:cNvSpPr>
          <p:nvPr/>
        </p:nvSpPr>
        <p:spPr bwMode="auto">
          <a:xfrm>
            <a:off x="2087563" y="48006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93" name="Rectangle 3"/>
          <p:cNvSpPr>
            <a:spLocks noChangeArrowheads="1"/>
          </p:cNvSpPr>
          <p:nvPr/>
        </p:nvSpPr>
        <p:spPr bwMode="auto">
          <a:xfrm>
            <a:off x="2587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94" name="Rectangle 4"/>
          <p:cNvSpPr>
            <a:spLocks noChangeArrowheads="1"/>
          </p:cNvSpPr>
          <p:nvPr/>
        </p:nvSpPr>
        <p:spPr bwMode="auto">
          <a:xfrm>
            <a:off x="8683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95" name="Rectangle 5"/>
          <p:cNvSpPr>
            <a:spLocks noChangeArrowheads="1"/>
          </p:cNvSpPr>
          <p:nvPr/>
        </p:nvSpPr>
        <p:spPr bwMode="auto">
          <a:xfrm>
            <a:off x="11731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96" name="Rectangle 6"/>
          <p:cNvSpPr>
            <a:spLocks noChangeArrowheads="1"/>
          </p:cNvSpPr>
          <p:nvPr/>
        </p:nvSpPr>
        <p:spPr bwMode="auto">
          <a:xfrm>
            <a:off x="563563" y="5105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97" name="Rectangle 7"/>
          <p:cNvSpPr>
            <a:spLocks noChangeArrowheads="1"/>
          </p:cNvSpPr>
          <p:nvPr/>
        </p:nvSpPr>
        <p:spPr bwMode="auto">
          <a:xfrm>
            <a:off x="258763" y="5410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898" name="Rectangle 8"/>
          <p:cNvSpPr>
            <a:spLocks noChangeArrowheads="1"/>
          </p:cNvSpPr>
          <p:nvPr/>
        </p:nvSpPr>
        <p:spPr bwMode="auto">
          <a:xfrm>
            <a:off x="8683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899" name="Rectangle 9"/>
          <p:cNvSpPr>
            <a:spLocks noChangeArrowheads="1"/>
          </p:cNvSpPr>
          <p:nvPr/>
        </p:nvSpPr>
        <p:spPr bwMode="auto">
          <a:xfrm>
            <a:off x="11731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0" name="Rectangle 10"/>
          <p:cNvSpPr>
            <a:spLocks noChangeArrowheads="1"/>
          </p:cNvSpPr>
          <p:nvPr/>
        </p:nvSpPr>
        <p:spPr bwMode="auto">
          <a:xfrm>
            <a:off x="563563" y="54102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1" name="Rectangle 11"/>
          <p:cNvSpPr>
            <a:spLocks noChangeArrowheads="1"/>
          </p:cNvSpPr>
          <p:nvPr/>
        </p:nvSpPr>
        <p:spPr bwMode="auto">
          <a:xfrm>
            <a:off x="2587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2" name="Rectangle 12"/>
          <p:cNvSpPr>
            <a:spLocks noChangeArrowheads="1"/>
          </p:cNvSpPr>
          <p:nvPr/>
        </p:nvSpPr>
        <p:spPr bwMode="auto">
          <a:xfrm>
            <a:off x="8683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3" name="Rectangle 13"/>
          <p:cNvSpPr>
            <a:spLocks noChangeArrowheads="1"/>
          </p:cNvSpPr>
          <p:nvPr/>
        </p:nvSpPr>
        <p:spPr bwMode="auto">
          <a:xfrm>
            <a:off x="11731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4" name="Rectangle 14"/>
          <p:cNvSpPr>
            <a:spLocks noChangeArrowheads="1"/>
          </p:cNvSpPr>
          <p:nvPr/>
        </p:nvSpPr>
        <p:spPr bwMode="auto">
          <a:xfrm>
            <a:off x="563563" y="571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5" name="Rectangle 15"/>
          <p:cNvSpPr>
            <a:spLocks noChangeArrowheads="1"/>
          </p:cNvSpPr>
          <p:nvPr/>
        </p:nvSpPr>
        <p:spPr bwMode="auto">
          <a:xfrm>
            <a:off x="2587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6" name="Rectangle 16"/>
          <p:cNvSpPr>
            <a:spLocks noChangeArrowheads="1"/>
          </p:cNvSpPr>
          <p:nvPr/>
        </p:nvSpPr>
        <p:spPr bwMode="auto">
          <a:xfrm>
            <a:off x="8683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7" name="Rectangle 17"/>
          <p:cNvSpPr>
            <a:spLocks noChangeArrowheads="1"/>
          </p:cNvSpPr>
          <p:nvPr/>
        </p:nvSpPr>
        <p:spPr bwMode="auto">
          <a:xfrm>
            <a:off x="11731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8" name="Rectangle 18"/>
          <p:cNvSpPr>
            <a:spLocks noChangeArrowheads="1"/>
          </p:cNvSpPr>
          <p:nvPr/>
        </p:nvSpPr>
        <p:spPr bwMode="auto">
          <a:xfrm>
            <a:off x="563563"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09" name="Rectangle 127"/>
          <p:cNvSpPr>
            <a:spLocks noChangeArrowheads="1"/>
          </p:cNvSpPr>
          <p:nvPr/>
        </p:nvSpPr>
        <p:spPr bwMode="auto">
          <a:xfrm>
            <a:off x="1508125" y="4770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0" name="Rectangle 128"/>
          <p:cNvSpPr>
            <a:spLocks noChangeArrowheads="1"/>
          </p:cNvSpPr>
          <p:nvPr/>
        </p:nvSpPr>
        <p:spPr bwMode="auto">
          <a:xfrm>
            <a:off x="868363" y="54102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1" name="Rectangle 129"/>
          <p:cNvSpPr>
            <a:spLocks noChangeArrowheads="1"/>
          </p:cNvSpPr>
          <p:nvPr/>
        </p:nvSpPr>
        <p:spPr bwMode="auto">
          <a:xfrm>
            <a:off x="1193800" y="5715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2" name="Rectangle 130"/>
          <p:cNvSpPr>
            <a:spLocks noChangeArrowheads="1"/>
          </p:cNvSpPr>
          <p:nvPr/>
        </p:nvSpPr>
        <p:spPr bwMode="auto">
          <a:xfrm>
            <a:off x="858838" y="447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3" name="Rectangle 131"/>
          <p:cNvSpPr>
            <a:spLocks noChangeArrowheads="1"/>
          </p:cNvSpPr>
          <p:nvPr/>
        </p:nvSpPr>
        <p:spPr bwMode="auto">
          <a:xfrm>
            <a:off x="1184275" y="4779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4" name="Rectangle 3"/>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15" name="Rectangle 4"/>
          <p:cNvSpPr>
            <a:spLocks noChangeArrowheads="1"/>
          </p:cNvSpPr>
          <p:nvPr/>
        </p:nvSpPr>
        <p:spPr bwMode="auto">
          <a:xfrm>
            <a:off x="20780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16" name="Rectangle 6"/>
          <p:cNvSpPr>
            <a:spLocks noChangeArrowheads="1"/>
          </p:cNvSpPr>
          <p:nvPr/>
        </p:nvSpPr>
        <p:spPr bwMode="auto">
          <a:xfrm>
            <a:off x="1468438" y="5114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17" name="Rectangle 7"/>
          <p:cNvSpPr>
            <a:spLocks noChangeArrowheads="1"/>
          </p:cNvSpPr>
          <p:nvPr/>
        </p:nvSpPr>
        <p:spPr bwMode="auto">
          <a:xfrm>
            <a:off x="1762125" y="48006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18" name="Rectangle 8"/>
          <p:cNvSpPr>
            <a:spLocks noChangeArrowheads="1"/>
          </p:cNvSpPr>
          <p:nvPr/>
        </p:nvSpPr>
        <p:spPr bwMode="auto">
          <a:xfrm>
            <a:off x="2078038" y="5419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19" name="Rectangle 10"/>
          <p:cNvSpPr>
            <a:spLocks noChangeArrowheads="1"/>
          </p:cNvSpPr>
          <p:nvPr/>
        </p:nvSpPr>
        <p:spPr bwMode="auto">
          <a:xfrm>
            <a:off x="1468438" y="5419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0" name="Rectangle 11"/>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1" name="Rectangle 12"/>
          <p:cNvSpPr>
            <a:spLocks noChangeArrowheads="1"/>
          </p:cNvSpPr>
          <p:nvPr/>
        </p:nvSpPr>
        <p:spPr bwMode="auto">
          <a:xfrm>
            <a:off x="20780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2" name="Rectangle 14"/>
          <p:cNvSpPr>
            <a:spLocks noChangeArrowheads="1"/>
          </p:cNvSpPr>
          <p:nvPr/>
        </p:nvSpPr>
        <p:spPr bwMode="auto">
          <a:xfrm>
            <a:off x="1468438" y="572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3" name="Rectangle 15"/>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4" name="Rectangle 16"/>
          <p:cNvSpPr>
            <a:spLocks noChangeArrowheads="1"/>
          </p:cNvSpPr>
          <p:nvPr/>
        </p:nvSpPr>
        <p:spPr bwMode="auto">
          <a:xfrm>
            <a:off x="20780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5" name="Rectangle 18"/>
          <p:cNvSpPr>
            <a:spLocks noChangeArrowheads="1"/>
          </p:cNvSpPr>
          <p:nvPr/>
        </p:nvSpPr>
        <p:spPr bwMode="auto">
          <a:xfrm>
            <a:off x="1468438" y="6029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26" name="Rectangle 127"/>
          <p:cNvSpPr>
            <a:spLocks noChangeArrowheads="1"/>
          </p:cNvSpPr>
          <p:nvPr/>
        </p:nvSpPr>
        <p:spPr bwMode="auto">
          <a:xfrm>
            <a:off x="1468438" y="5419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27" name="Rectangle 128"/>
          <p:cNvSpPr>
            <a:spLocks noChangeArrowheads="1"/>
          </p:cNvSpPr>
          <p:nvPr/>
        </p:nvSpPr>
        <p:spPr bwMode="auto">
          <a:xfrm>
            <a:off x="542925" y="4810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28" name="Rectangle 129"/>
          <p:cNvSpPr>
            <a:spLocks noChangeArrowheads="1"/>
          </p:cNvSpPr>
          <p:nvPr/>
        </p:nvSpPr>
        <p:spPr bwMode="auto">
          <a:xfrm>
            <a:off x="1468438" y="5114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29" name="Rectangle 130"/>
          <p:cNvSpPr>
            <a:spLocks noChangeArrowheads="1"/>
          </p:cNvSpPr>
          <p:nvPr/>
        </p:nvSpPr>
        <p:spPr bwMode="auto">
          <a:xfrm>
            <a:off x="1468438" y="572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30" name="Rectangle 131"/>
          <p:cNvSpPr>
            <a:spLocks noChangeArrowheads="1"/>
          </p:cNvSpPr>
          <p:nvPr/>
        </p:nvSpPr>
        <p:spPr bwMode="auto">
          <a:xfrm>
            <a:off x="1468438" y="6029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5931" name="Rectangle 11"/>
          <p:cNvSpPr>
            <a:spLocks noChangeArrowheads="1"/>
          </p:cNvSpPr>
          <p:nvPr/>
        </p:nvSpPr>
        <p:spPr bwMode="auto">
          <a:xfrm>
            <a:off x="249238" y="3876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2" name="Rectangle 11"/>
          <p:cNvSpPr>
            <a:spLocks noChangeArrowheads="1"/>
          </p:cNvSpPr>
          <p:nvPr/>
        </p:nvSpPr>
        <p:spPr bwMode="auto">
          <a:xfrm>
            <a:off x="542925" y="3560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3" name="Rectangle 22"/>
          <p:cNvSpPr>
            <a:spLocks noChangeArrowheads="1"/>
          </p:cNvSpPr>
          <p:nvPr/>
        </p:nvSpPr>
        <p:spPr bwMode="auto">
          <a:xfrm>
            <a:off x="269875" y="5389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4" name="Rectangle 21"/>
          <p:cNvSpPr>
            <a:spLocks noChangeArrowheads="1"/>
          </p:cNvSpPr>
          <p:nvPr/>
        </p:nvSpPr>
        <p:spPr bwMode="auto">
          <a:xfrm>
            <a:off x="2087563" y="4810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5" name="Rectangle 21"/>
          <p:cNvSpPr>
            <a:spLocks noChangeArrowheads="1"/>
          </p:cNvSpPr>
          <p:nvPr/>
        </p:nvSpPr>
        <p:spPr bwMode="auto">
          <a:xfrm>
            <a:off x="889000" y="5400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6" name="Rectangle 15"/>
          <p:cNvSpPr>
            <a:spLocks noChangeArrowheads="1"/>
          </p:cNvSpPr>
          <p:nvPr/>
        </p:nvSpPr>
        <p:spPr bwMode="auto">
          <a:xfrm>
            <a:off x="1773238" y="54006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7" name="Rectangle 16"/>
          <p:cNvSpPr>
            <a:spLocks noChangeArrowheads="1"/>
          </p:cNvSpPr>
          <p:nvPr/>
        </p:nvSpPr>
        <p:spPr bwMode="auto">
          <a:xfrm>
            <a:off x="1793875" y="60198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38" name="Rectangle 16"/>
          <p:cNvSpPr>
            <a:spLocks noChangeArrowheads="1"/>
          </p:cNvSpPr>
          <p:nvPr/>
        </p:nvSpPr>
        <p:spPr bwMode="auto">
          <a:xfrm>
            <a:off x="1793875" y="57054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5946" name="Rectangle 131"/>
          <p:cNvSpPr>
            <a:spLocks noChangeArrowheads="1"/>
          </p:cNvSpPr>
          <p:nvPr/>
        </p:nvSpPr>
        <p:spPr bwMode="auto">
          <a:xfrm>
            <a:off x="1184275" y="6010275"/>
            <a:ext cx="304800" cy="304800"/>
          </a:xfrm>
          <a:prstGeom prst="rect">
            <a:avLst/>
          </a:prstGeom>
          <a:solidFill>
            <a:srgbClr val="000000"/>
          </a:solidFill>
          <a:ln w="9525">
            <a:solidFill>
              <a:schemeClr val="tx1"/>
            </a:solidFill>
            <a:miter lim="800000"/>
          </a:ln>
        </p:spPr>
        <p:txBody>
          <a:bodyPr wrap="none" anchor="ctr"/>
          <a:lstStyle/>
          <a:p>
            <a:endParaRPr lang="en-GB"/>
          </a:p>
        </p:txBody>
      </p:sp>
      <p:pic>
        <p:nvPicPr>
          <p:cNvPr id="113" name="Picture 6" descr="http://mechanicalforex.com/wp-content/uploads/2011/06/NN.png"/>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214810" y="2000240"/>
            <a:ext cx="4929190" cy="4643470"/>
          </a:xfrm>
          <a:prstGeom prst="rect">
            <a:avLst/>
          </a:prstGeom>
          <a:noFill/>
          <a:ln>
            <a:noFill/>
          </a:ln>
        </p:spPr>
      </p:pic>
      <p:sp>
        <p:nvSpPr>
          <p:cNvPr id="114" name="Rectangle 11"/>
          <p:cNvSpPr>
            <a:spLocks noChangeArrowheads="1"/>
          </p:cNvSpPr>
          <p:nvPr/>
        </p:nvSpPr>
        <p:spPr bwMode="auto">
          <a:xfrm>
            <a:off x="3846513" y="2595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115" name="Rectangle 11"/>
          <p:cNvSpPr>
            <a:spLocks noChangeArrowheads="1"/>
          </p:cNvSpPr>
          <p:nvPr/>
        </p:nvSpPr>
        <p:spPr bwMode="auto">
          <a:xfrm>
            <a:off x="3867150" y="319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116" name="Rectangle 4"/>
          <p:cNvSpPr>
            <a:spLocks noChangeArrowheads="1"/>
          </p:cNvSpPr>
          <p:nvPr/>
        </p:nvSpPr>
        <p:spPr bwMode="auto">
          <a:xfrm>
            <a:off x="3857625" y="375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117" name="Rectangle 129"/>
          <p:cNvSpPr>
            <a:spLocks noChangeArrowheads="1"/>
          </p:cNvSpPr>
          <p:nvPr/>
        </p:nvSpPr>
        <p:spPr bwMode="auto">
          <a:xfrm>
            <a:off x="3886200"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118" name="Rectangle 129"/>
          <p:cNvSpPr>
            <a:spLocks noChangeArrowheads="1"/>
          </p:cNvSpPr>
          <p:nvPr/>
        </p:nvSpPr>
        <p:spPr bwMode="auto">
          <a:xfrm>
            <a:off x="3886200" y="5084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119" name="Rectangle 129"/>
          <p:cNvSpPr>
            <a:spLocks noChangeArrowheads="1"/>
          </p:cNvSpPr>
          <p:nvPr/>
        </p:nvSpPr>
        <p:spPr bwMode="auto">
          <a:xfrm>
            <a:off x="3916363" y="6100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 name="Oval 3"/>
          <p:cNvSpPr/>
          <p:nvPr/>
        </p:nvSpPr>
        <p:spPr>
          <a:xfrm>
            <a:off x="6357950" y="3857628"/>
            <a:ext cx="500081" cy="5238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574675" y="296863"/>
            <a:ext cx="7772400" cy="1143000"/>
          </a:xfrm>
        </p:spPr>
        <p:txBody>
          <a:bodyPr/>
          <a:lstStyle/>
          <a:p>
            <a:r>
              <a:rPr lang="en-GB" smtClean="0">
                <a:solidFill>
                  <a:srgbClr val="FF3300"/>
                </a:solidFill>
                <a:latin typeface="Times New Roman" charset="0"/>
                <a:cs typeface="Arial" charset="0"/>
              </a:rPr>
              <a:t>Hidden-Layer Units learn to be</a:t>
            </a:r>
            <a:r>
              <a:rPr lang="en-GB" i="1" smtClean="0">
                <a:solidFill>
                  <a:srgbClr val="FF3300"/>
                </a:solidFill>
                <a:latin typeface="Times New Roman" charset="0"/>
                <a:cs typeface="Arial" charset="0"/>
              </a:rPr>
              <a:t> </a:t>
            </a:r>
            <a:r>
              <a:rPr lang="en-GB" smtClean="0">
                <a:solidFill>
                  <a:srgbClr val="FF3300"/>
                </a:solidFill>
                <a:latin typeface="Times New Roman" charset="0"/>
                <a:cs typeface="Arial" charset="0"/>
              </a:rPr>
              <a:t>Feature Detectors</a:t>
            </a:r>
            <a:endParaRPr lang="en-GB">
              <a:solidFill>
                <a:srgbClr val="FF3300"/>
              </a:solidFill>
              <a:latin typeface="Times New Roman" charset="0"/>
              <a:cs typeface="Arial" charset="0"/>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6868"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69"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0"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871"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2"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73"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4"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875"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6"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7"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8"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79"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0"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1"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2"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3"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4"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5"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6"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7"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88"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89"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0"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1"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2"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3"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4"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895"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96"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97"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898"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899"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0"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1"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2"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3"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4"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5"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6"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7"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8"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09"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0"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1"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2"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3"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4"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15"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16"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17"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18"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19"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20"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1"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2"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3"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4"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5"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6"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7"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8"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29"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30"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31"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32"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33"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34"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35"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36"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37"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38"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39"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40"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1"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2"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3"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4"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5"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6"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7"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48"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49"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50"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51"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52"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53"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4"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5"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6"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7"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8"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59"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0"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1"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62"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3"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4"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965"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6"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67"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968"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69"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70"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71"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72"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73"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74"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6975"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76"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77"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78"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79"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0"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1"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82"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3"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4"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5"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6"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7"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88"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89"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0"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1"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92"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3"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4"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5"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6996"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97"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6998" name="TextBox 7"/>
          <p:cNvSpPr txBox="1">
            <a:spLocks noChangeArrowheads="1"/>
          </p:cNvSpPr>
          <p:nvPr/>
        </p:nvSpPr>
        <p:spPr bwMode="auto">
          <a:xfrm>
            <a:off x="8509000" y="1866900"/>
            <a:ext cx="492125"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a:t>
            </a:r>
          </a:p>
        </p:txBody>
      </p:sp>
      <p:sp>
        <p:nvSpPr>
          <p:cNvPr id="36999" name="TextBox 261"/>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37000"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sp>
        <p:nvSpPr>
          <p:cNvPr id="37001" name="TextBox 263"/>
          <p:cNvSpPr txBox="1">
            <a:spLocks noChangeArrowheads="1"/>
          </p:cNvSpPr>
          <p:nvPr/>
        </p:nvSpPr>
        <p:spPr bwMode="auto">
          <a:xfrm>
            <a:off x="646113" y="1400175"/>
            <a:ext cx="8570912"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 </a:t>
            </a:r>
            <a:r>
              <a:rPr lang="en-GB" sz="2400"/>
              <a:t>1                5                10                 15                20                25 </a:t>
            </a:r>
            <a:r>
              <a:rPr lang="en-GB" sz="2400" b="1"/>
              <a:t> …</a:t>
            </a:r>
          </a:p>
        </p:txBody>
      </p:sp>
      <p:cxnSp>
        <p:nvCxnSpPr>
          <p:cNvPr id="41" name="Straight Connector 40"/>
          <p:cNvCxnSpPr>
            <a:stCxn id="36962"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6968"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6972"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6984"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6988"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6994"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7030" name="TextBox 310"/>
          <p:cNvSpPr txBox="1">
            <a:spLocks noChangeArrowheads="1"/>
          </p:cNvSpPr>
          <p:nvPr/>
        </p:nvSpPr>
        <p:spPr bwMode="auto">
          <a:xfrm>
            <a:off x="5638800" y="3962400"/>
            <a:ext cx="3090209" cy="461665"/>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smtClean="0"/>
              <a:t>strong positive </a:t>
            </a:r>
            <a:r>
              <a:rPr lang="en-GB" sz="2400"/>
              <a:t>weight</a:t>
            </a:r>
          </a:p>
        </p:txBody>
      </p:sp>
      <p:sp>
        <p:nvSpPr>
          <p:cNvPr id="37031" name="TextBox 313"/>
          <p:cNvSpPr txBox="1">
            <a:spLocks noChangeArrowheads="1"/>
          </p:cNvSpPr>
          <p:nvPr/>
        </p:nvSpPr>
        <p:spPr bwMode="auto">
          <a:xfrm>
            <a:off x="6227763" y="4627563"/>
            <a:ext cx="217487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low/zero weight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What does this </a:t>
            </a:r>
            <a:r>
              <a:rPr lang="en-GB" smtClean="0">
                <a:solidFill>
                  <a:srgbClr val="FF3300"/>
                </a:solidFill>
                <a:latin typeface="Times New Roman" charset="0"/>
                <a:cs typeface="Arial" charset="0"/>
              </a:rPr>
              <a:t>Unit Detect</a:t>
            </a:r>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7892"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893"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894"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895"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896"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897"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898"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899"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0"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1"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2"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3"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4"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5"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6"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7"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8"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09"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10"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11"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12"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3"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4"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5"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6"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7"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18"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919"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0"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1"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22"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3"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4"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5"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6"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7"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8"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29"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30"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31"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32"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33"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4"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5"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6"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7"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8"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39"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0"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1"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2"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3"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44"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5"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6"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7"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8"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49"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0"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1"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2"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3"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4"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55"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56"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57"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58"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59"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60"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1"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2"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3"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64"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5"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6"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7"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8"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69"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70"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71"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72"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73"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74"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75"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76"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77"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78"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79"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0"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1"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2"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3"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4"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5"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86"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7"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88"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989"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90"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91"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992"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93"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94"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95"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96"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7997"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7998"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7999"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0"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01"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02"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03"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4"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5"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06"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7"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8"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09"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0"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1"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12"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3"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4"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5"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16"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7"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8"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19"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020"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21"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022" name="TextBox 7"/>
          <p:cNvSpPr txBox="1">
            <a:spLocks noChangeArrowheads="1"/>
          </p:cNvSpPr>
          <p:nvPr/>
        </p:nvSpPr>
        <p:spPr bwMode="auto">
          <a:xfrm>
            <a:off x="8509000" y="1866900"/>
            <a:ext cx="492125"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a:t>
            </a:r>
          </a:p>
        </p:txBody>
      </p:sp>
      <p:sp>
        <p:nvSpPr>
          <p:cNvPr id="38023" name="TextBox 261"/>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38024"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sp>
        <p:nvSpPr>
          <p:cNvPr id="38025" name="TextBox 263"/>
          <p:cNvSpPr txBox="1">
            <a:spLocks noChangeArrowheads="1"/>
          </p:cNvSpPr>
          <p:nvPr/>
        </p:nvSpPr>
        <p:spPr bwMode="auto">
          <a:xfrm>
            <a:off x="646113" y="1400175"/>
            <a:ext cx="8570912"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 </a:t>
            </a:r>
            <a:r>
              <a:rPr lang="en-GB" sz="2400"/>
              <a:t>1                5                10                 15                20                25 </a:t>
            </a:r>
            <a:r>
              <a:rPr lang="en-GB" sz="2400" b="1"/>
              <a:t> …</a:t>
            </a:r>
          </a:p>
        </p:txBody>
      </p:sp>
      <p:cxnSp>
        <p:nvCxnSpPr>
          <p:cNvPr id="41" name="Straight Connector 40"/>
          <p:cNvCxnSpPr>
            <a:stCxn id="37986"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7992"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7996"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8008"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8012"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8018"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8054" name="TextBox 310"/>
          <p:cNvSpPr txBox="1">
            <a:spLocks noChangeArrowheads="1"/>
          </p:cNvSpPr>
          <p:nvPr/>
        </p:nvSpPr>
        <p:spPr bwMode="auto">
          <a:xfrm>
            <a:off x="5791200" y="3962400"/>
            <a:ext cx="3090209" cy="461665"/>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smtClean="0"/>
              <a:t>strong positive </a:t>
            </a:r>
            <a:r>
              <a:rPr lang="en-GB" sz="2400"/>
              <a:t>weight</a:t>
            </a:r>
          </a:p>
        </p:txBody>
      </p:sp>
      <p:sp>
        <p:nvSpPr>
          <p:cNvPr id="38055" name="TextBox 313"/>
          <p:cNvSpPr txBox="1">
            <a:spLocks noChangeArrowheads="1"/>
          </p:cNvSpPr>
          <p:nvPr/>
        </p:nvSpPr>
        <p:spPr bwMode="auto">
          <a:xfrm>
            <a:off x="6227763" y="4627563"/>
            <a:ext cx="217487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What does this </a:t>
            </a:r>
            <a:r>
              <a:rPr lang="en-GB" smtClean="0">
                <a:solidFill>
                  <a:srgbClr val="FF3300"/>
                </a:solidFill>
                <a:latin typeface="Times New Roman" charset="0"/>
                <a:cs typeface="Arial" charset="0"/>
              </a:rPr>
              <a:t>Unit Detect</a:t>
            </a:r>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8916"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17"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18"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8919"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0"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21"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2"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8923"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4"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5"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6"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7"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8"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29"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0"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1"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2"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3"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4"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5"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36"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37"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38"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39"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40"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41"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42"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8943"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44"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45"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46"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47"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48"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49"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0"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1"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2"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3"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4"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5"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6"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57"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58"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59"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60"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61"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62"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63"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64"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65"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66"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67"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68"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69"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0"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1"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2"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3"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4"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5"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6"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7"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8"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79"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0"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1"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2"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3"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4"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85"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86"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87"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88"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89"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0"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1"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2"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3"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4"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5"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8996"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97"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98"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8999"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00"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01"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2"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3"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4"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5"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6"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7"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8"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09"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10"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11"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12"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013"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14"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15"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016"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17"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18"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19"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20"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21"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22"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023"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24"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25"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26"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27"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28"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29"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30"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1"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2"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3"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4"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5"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36"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7"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8"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39"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40"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41"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42"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43"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044"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45"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046" name="TextBox 7"/>
          <p:cNvSpPr txBox="1">
            <a:spLocks noChangeArrowheads="1"/>
          </p:cNvSpPr>
          <p:nvPr/>
        </p:nvSpPr>
        <p:spPr bwMode="auto">
          <a:xfrm>
            <a:off x="8509000" y="1866900"/>
            <a:ext cx="492125"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a:t>
            </a:r>
          </a:p>
        </p:txBody>
      </p:sp>
      <p:sp>
        <p:nvSpPr>
          <p:cNvPr id="39047" name="TextBox 261"/>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39048"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sp>
        <p:nvSpPr>
          <p:cNvPr id="39049" name="TextBox 263"/>
          <p:cNvSpPr txBox="1">
            <a:spLocks noChangeArrowheads="1"/>
          </p:cNvSpPr>
          <p:nvPr/>
        </p:nvSpPr>
        <p:spPr bwMode="auto">
          <a:xfrm>
            <a:off x="646113" y="1400175"/>
            <a:ext cx="8570912"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 </a:t>
            </a:r>
            <a:r>
              <a:rPr lang="en-GB" sz="2400"/>
              <a:t>1                5                10                 15                20                25 </a:t>
            </a:r>
            <a:r>
              <a:rPr lang="en-GB" sz="2400" b="1"/>
              <a:t> …</a:t>
            </a:r>
          </a:p>
        </p:txBody>
      </p:sp>
      <p:cxnSp>
        <p:nvCxnSpPr>
          <p:cNvPr id="41" name="Straight Connector 40"/>
          <p:cNvCxnSpPr>
            <a:stCxn id="39010"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39016" idx="2"/>
            <a:endCxn id="4" idx="1"/>
          </p:cNvCxnSpPr>
          <p:nvPr/>
        </p:nvCxnSpPr>
        <p:spPr>
          <a:xfrm>
            <a:off x="2778125" y="2230438"/>
            <a:ext cx="1054100" cy="1462087"/>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39020" idx="2"/>
            <a:endCxn id="4" idx="1"/>
          </p:cNvCxnSpPr>
          <p:nvPr/>
        </p:nvCxnSpPr>
        <p:spPr>
          <a:xfrm>
            <a:off x="3094038" y="2239963"/>
            <a:ext cx="738187" cy="14525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3509963" y="2281238"/>
            <a:ext cx="369887"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3692525" y="2290763"/>
            <a:ext cx="369888" cy="130333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endCxn id="4" idx="7"/>
          </p:cNvCxnSpPr>
          <p:nvPr/>
        </p:nvCxnSpPr>
        <p:spPr>
          <a:xfrm flipH="1">
            <a:off x="4335463" y="2311400"/>
            <a:ext cx="658812" cy="138112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endCxn id="4" idx="7"/>
          </p:cNvCxnSpPr>
          <p:nvPr/>
        </p:nvCxnSpPr>
        <p:spPr>
          <a:xfrm flipH="1">
            <a:off x="4335463" y="2281238"/>
            <a:ext cx="931862" cy="1411287"/>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flipH="1">
            <a:off x="4440238" y="2290763"/>
            <a:ext cx="1152525" cy="14160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a:stCxn id="39032" idx="2"/>
          </p:cNvCxnSpPr>
          <p:nvPr/>
        </p:nvCxnSpPr>
        <p:spPr>
          <a:xfrm flipH="1">
            <a:off x="4486275" y="2239963"/>
            <a:ext cx="1397000" cy="154940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39036"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39042"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39078" name="TextBox 310"/>
          <p:cNvSpPr txBox="1">
            <a:spLocks noChangeArrowheads="1"/>
          </p:cNvSpPr>
          <p:nvPr/>
        </p:nvSpPr>
        <p:spPr bwMode="auto">
          <a:xfrm>
            <a:off x="5791200" y="3962400"/>
            <a:ext cx="3090209" cy="461665"/>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smtClean="0"/>
              <a:t>strong positive </a:t>
            </a:r>
            <a:r>
              <a:rPr lang="en-GB" sz="2400"/>
              <a:t>weight</a:t>
            </a:r>
          </a:p>
        </p:txBody>
      </p:sp>
      <p:sp>
        <p:nvSpPr>
          <p:cNvPr id="39079" name="TextBox 313"/>
          <p:cNvSpPr txBox="1">
            <a:spLocks noChangeArrowheads="1"/>
          </p:cNvSpPr>
          <p:nvPr/>
        </p:nvSpPr>
        <p:spPr bwMode="auto">
          <a:xfrm>
            <a:off x="6227763" y="4627563"/>
            <a:ext cx="217487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2287587" cy="493713"/>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082" name="TextBox 5"/>
          <p:cNvSpPr txBox="1">
            <a:spLocks noChangeArrowheads="1"/>
          </p:cNvSpPr>
          <p:nvPr/>
        </p:nvSpPr>
        <p:spPr bwMode="auto">
          <a:xfrm>
            <a:off x="3270250" y="5260975"/>
            <a:ext cx="5757863" cy="830263"/>
          </a:xfrm>
          <a:prstGeom prst="rect">
            <a:avLst/>
          </a:prstGeom>
          <a:noFill/>
          <a:ln w="38100">
            <a:solidFill>
              <a:srgbClr val="FF0000"/>
            </a:solidFill>
            <a:miter lim="800000"/>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it will send strong signal for a horizontal</a:t>
            </a:r>
          </a:p>
          <a:p>
            <a:r>
              <a:rPr lang="en-GB" sz="2400"/>
              <a:t>line in the top row, ignoring everywhere else </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533400"/>
            <a:ext cx="8229600" cy="4525963"/>
          </a:xfrm>
        </p:spPr>
        <p:txBody>
          <a:bodyPr/>
          <a:lstStyle/>
          <a:p>
            <a:pPr>
              <a:lnSpc>
                <a:spcPct val="90000"/>
              </a:lnSpc>
            </a:pPr>
            <a:r>
              <a:rPr lang="zh-CN" altLang="en-US" sz="2400"/>
              <a:t>轴突</a:t>
            </a:r>
            <a:r>
              <a:rPr lang="en-US" altLang="zh-CN" sz="2400"/>
              <a:t>(Axon)</a:t>
            </a:r>
            <a:r>
              <a:rPr lang="zh-CN" altLang="en-US" sz="2400"/>
              <a:t>：细胞体向外伸出的最长的一条分枝，即神经纤维，相当于神经元的输出端。</a:t>
            </a:r>
          </a:p>
          <a:p>
            <a:pPr lvl="1">
              <a:lnSpc>
                <a:spcPct val="90000"/>
              </a:lnSpc>
            </a:pPr>
            <a:r>
              <a:rPr lang="zh-CN" altLang="en-US" sz="2000"/>
              <a:t>一般一个神经元只有一个轴突，有个别神经元没有</a:t>
            </a:r>
            <a:r>
              <a:rPr lang="zh-CN" altLang="en-US" sz="2000" smtClean="0"/>
              <a:t>。</a:t>
            </a:r>
            <a:endParaRPr lang="en-US" altLang="zh-CN" sz="2000" smtClean="0"/>
          </a:p>
          <a:p>
            <a:pPr lvl="1">
              <a:lnSpc>
                <a:spcPct val="90000"/>
              </a:lnSpc>
            </a:pPr>
            <a:endParaRPr lang="zh-CN" altLang="en-US" sz="2000"/>
          </a:p>
          <a:p>
            <a:pPr>
              <a:lnSpc>
                <a:spcPct val="90000"/>
              </a:lnSpc>
            </a:pPr>
            <a:r>
              <a:rPr lang="zh-CN" altLang="en-US" sz="2400"/>
              <a:t>树突</a:t>
            </a:r>
            <a:r>
              <a:rPr lang="en-US" altLang="zh-CN" sz="2400"/>
              <a:t>(Dendrite)</a:t>
            </a:r>
            <a:r>
              <a:rPr lang="zh-CN" altLang="en-US" sz="2400"/>
              <a:t>：细胞体向外伸出的触轴突之外其它分枝。一般较短，但分枝很多，相当于神经元的输入端。 </a:t>
            </a:r>
          </a:p>
          <a:p>
            <a:endParaRPr lang="zh-CN" altLang="en-US"/>
          </a:p>
        </p:txBody>
      </p:sp>
      <p:pic>
        <p:nvPicPr>
          <p:cNvPr id="4" name="Picture 3"/>
          <p:cNvPicPr>
            <a:picLocks noChangeAspect="1"/>
          </p:cNvPicPr>
          <p:nvPr/>
        </p:nvPicPr>
        <p:blipFill>
          <a:blip r:embed="rId2"/>
          <a:stretch>
            <a:fillRect/>
          </a:stretch>
        </p:blipFill>
        <p:spPr>
          <a:xfrm>
            <a:off x="1295400" y="3276600"/>
            <a:ext cx="6758499" cy="2888857"/>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What does this </a:t>
            </a:r>
            <a:r>
              <a:rPr lang="en-GB" smtClean="0">
                <a:solidFill>
                  <a:srgbClr val="FF3300"/>
                </a:solidFill>
                <a:latin typeface="Times New Roman" charset="0"/>
                <a:cs typeface="Arial" charset="0"/>
              </a:rPr>
              <a:t>Unit Detect</a:t>
            </a:r>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39940"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1"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2"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943"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4"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45"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6"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947"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8"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49"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0"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1"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2"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3"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4"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5"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6"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7"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8"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59"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60"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1"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2"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3"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4"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5"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66"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39967"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68"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69"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70"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1"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2"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3"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4"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5"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6"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7"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8"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79"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80"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81"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2"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3"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4"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5"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6"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87"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88"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89"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0"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1"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39992"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3"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4"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5"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6"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7"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8"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39999"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00"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01"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02"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03"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04"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05"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06"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07"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08"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09"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0"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1"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12"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3"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4"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5"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6"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7"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8"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19"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20"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21"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22"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23"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24"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25"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26"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27"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28"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29"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0"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1"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2"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3"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34"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5"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6"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037"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38"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39"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040"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41"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42"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43"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44"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45"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46"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047"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48"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49"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50"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51"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2"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3"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54"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5"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6"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7"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8"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59"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60"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1"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2"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3"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64"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5"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6"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7"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068"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69"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070" name="TextBox 7"/>
          <p:cNvSpPr txBox="1">
            <a:spLocks noChangeArrowheads="1"/>
          </p:cNvSpPr>
          <p:nvPr/>
        </p:nvSpPr>
        <p:spPr bwMode="auto">
          <a:xfrm>
            <a:off x="8509000" y="1866900"/>
            <a:ext cx="492125"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a:t>
            </a:r>
          </a:p>
        </p:txBody>
      </p:sp>
      <p:sp>
        <p:nvSpPr>
          <p:cNvPr id="40071" name="TextBox 261"/>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0072"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sp>
        <p:nvSpPr>
          <p:cNvPr id="40073" name="TextBox 263"/>
          <p:cNvSpPr txBox="1">
            <a:spLocks noChangeArrowheads="1"/>
          </p:cNvSpPr>
          <p:nvPr/>
        </p:nvSpPr>
        <p:spPr bwMode="auto">
          <a:xfrm>
            <a:off x="646113" y="1400175"/>
            <a:ext cx="8570912"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 </a:t>
            </a:r>
            <a:r>
              <a:rPr lang="en-GB" sz="2400"/>
              <a:t>1                5                10                 15                20                25 </a:t>
            </a:r>
            <a:r>
              <a:rPr lang="en-GB" sz="2400" b="1"/>
              <a:t> …</a:t>
            </a:r>
          </a:p>
        </p:txBody>
      </p:sp>
      <p:cxnSp>
        <p:nvCxnSpPr>
          <p:cNvPr id="41" name="Straight Connector 40"/>
          <p:cNvCxnSpPr>
            <a:stCxn id="40034"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0040"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0044"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0060"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0066"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0096" name="TextBox 310"/>
          <p:cNvSpPr txBox="1">
            <a:spLocks noChangeArrowheads="1"/>
          </p:cNvSpPr>
          <p:nvPr/>
        </p:nvSpPr>
        <p:spPr bwMode="auto">
          <a:xfrm>
            <a:off x="5791200" y="3962400"/>
            <a:ext cx="3090209" cy="461665"/>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smtClean="0"/>
              <a:t>strong positive </a:t>
            </a:r>
            <a:r>
              <a:rPr lang="en-GB" sz="2400"/>
              <a:t>weight</a:t>
            </a:r>
          </a:p>
        </p:txBody>
      </p:sp>
      <p:sp>
        <p:nvSpPr>
          <p:cNvPr id="40097" name="TextBox 313"/>
          <p:cNvSpPr txBox="1">
            <a:spLocks noChangeArrowheads="1"/>
          </p:cNvSpPr>
          <p:nvPr/>
        </p:nvSpPr>
        <p:spPr bwMode="auto">
          <a:xfrm>
            <a:off x="6227763" y="4627563"/>
            <a:ext cx="217487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0058"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What does this </a:t>
            </a:r>
            <a:r>
              <a:rPr lang="en-GB" smtClean="0">
                <a:solidFill>
                  <a:srgbClr val="FF3300"/>
                </a:solidFill>
                <a:latin typeface="Times New Roman" charset="0"/>
                <a:cs typeface="Arial" charset="0"/>
              </a:rPr>
              <a:t>Unit Detect</a:t>
            </a:r>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 name="Oval 3"/>
          <p:cNvSpPr/>
          <p:nvPr/>
        </p:nvSpPr>
        <p:spPr>
          <a:xfrm>
            <a:off x="3729038" y="3584575"/>
            <a:ext cx="711200" cy="746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0964" name="Rectangle 3"/>
          <p:cNvSpPr>
            <a:spLocks noChangeArrowheads="1"/>
          </p:cNvSpPr>
          <p:nvPr/>
        </p:nvSpPr>
        <p:spPr bwMode="auto">
          <a:xfrm>
            <a:off x="2286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65" name="Rectangle 4"/>
          <p:cNvSpPr>
            <a:spLocks noChangeArrowheads="1"/>
          </p:cNvSpPr>
          <p:nvPr/>
        </p:nvSpPr>
        <p:spPr bwMode="auto">
          <a:xfrm>
            <a:off x="8382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66" name="Rectangle 5"/>
          <p:cNvSpPr>
            <a:spLocks noChangeArrowheads="1"/>
          </p:cNvSpPr>
          <p:nvPr/>
        </p:nvSpPr>
        <p:spPr bwMode="auto">
          <a:xfrm>
            <a:off x="1143000" y="37941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967" name="Rectangle 6"/>
          <p:cNvSpPr>
            <a:spLocks noChangeArrowheads="1"/>
          </p:cNvSpPr>
          <p:nvPr/>
        </p:nvSpPr>
        <p:spPr bwMode="auto">
          <a:xfrm>
            <a:off x="533400" y="37941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68" name="Rectangle 7"/>
          <p:cNvSpPr>
            <a:spLocks noChangeArrowheads="1"/>
          </p:cNvSpPr>
          <p:nvPr/>
        </p:nvSpPr>
        <p:spPr bwMode="auto">
          <a:xfrm>
            <a:off x="2286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69" name="Rectangle 8"/>
          <p:cNvSpPr>
            <a:spLocks noChangeArrowheads="1"/>
          </p:cNvSpPr>
          <p:nvPr/>
        </p:nvSpPr>
        <p:spPr bwMode="auto">
          <a:xfrm>
            <a:off x="8382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0" name="Rectangle 9"/>
          <p:cNvSpPr>
            <a:spLocks noChangeArrowheads="1"/>
          </p:cNvSpPr>
          <p:nvPr/>
        </p:nvSpPr>
        <p:spPr bwMode="auto">
          <a:xfrm>
            <a:off x="1143000" y="40989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971" name="Rectangle 10"/>
          <p:cNvSpPr>
            <a:spLocks noChangeArrowheads="1"/>
          </p:cNvSpPr>
          <p:nvPr/>
        </p:nvSpPr>
        <p:spPr bwMode="auto">
          <a:xfrm>
            <a:off x="533400"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2" name="Rectangle 11"/>
          <p:cNvSpPr>
            <a:spLocks noChangeArrowheads="1"/>
          </p:cNvSpPr>
          <p:nvPr/>
        </p:nvSpPr>
        <p:spPr bwMode="auto">
          <a:xfrm>
            <a:off x="2286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3" name="Rectangle 12"/>
          <p:cNvSpPr>
            <a:spLocks noChangeArrowheads="1"/>
          </p:cNvSpPr>
          <p:nvPr/>
        </p:nvSpPr>
        <p:spPr bwMode="auto">
          <a:xfrm>
            <a:off x="8382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4" name="Rectangle 13"/>
          <p:cNvSpPr>
            <a:spLocks noChangeArrowheads="1"/>
          </p:cNvSpPr>
          <p:nvPr/>
        </p:nvSpPr>
        <p:spPr bwMode="auto">
          <a:xfrm>
            <a:off x="11430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5" name="Rectangle 14"/>
          <p:cNvSpPr>
            <a:spLocks noChangeArrowheads="1"/>
          </p:cNvSpPr>
          <p:nvPr/>
        </p:nvSpPr>
        <p:spPr bwMode="auto">
          <a:xfrm>
            <a:off x="533400" y="4403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6" name="Rectangle 15"/>
          <p:cNvSpPr>
            <a:spLocks noChangeArrowheads="1"/>
          </p:cNvSpPr>
          <p:nvPr/>
        </p:nvSpPr>
        <p:spPr bwMode="auto">
          <a:xfrm>
            <a:off x="2286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7" name="Rectangle 16"/>
          <p:cNvSpPr>
            <a:spLocks noChangeArrowheads="1"/>
          </p:cNvSpPr>
          <p:nvPr/>
        </p:nvSpPr>
        <p:spPr bwMode="auto">
          <a:xfrm>
            <a:off x="8382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8" name="Rectangle 17"/>
          <p:cNvSpPr>
            <a:spLocks noChangeArrowheads="1"/>
          </p:cNvSpPr>
          <p:nvPr/>
        </p:nvSpPr>
        <p:spPr bwMode="auto">
          <a:xfrm>
            <a:off x="11430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79" name="Rectangle 18"/>
          <p:cNvSpPr>
            <a:spLocks noChangeArrowheads="1"/>
          </p:cNvSpPr>
          <p:nvPr/>
        </p:nvSpPr>
        <p:spPr bwMode="auto">
          <a:xfrm>
            <a:off x="533400" y="4708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80" name="Rectangle 19"/>
          <p:cNvSpPr>
            <a:spLocks noChangeArrowheads="1"/>
          </p:cNvSpPr>
          <p:nvPr/>
        </p:nvSpPr>
        <p:spPr bwMode="auto">
          <a:xfrm>
            <a:off x="2286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81" name="Rectangle 20"/>
          <p:cNvSpPr>
            <a:spLocks noChangeArrowheads="1"/>
          </p:cNvSpPr>
          <p:nvPr/>
        </p:nvSpPr>
        <p:spPr bwMode="auto">
          <a:xfrm>
            <a:off x="8382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82" name="Rectangle 21"/>
          <p:cNvSpPr>
            <a:spLocks noChangeArrowheads="1"/>
          </p:cNvSpPr>
          <p:nvPr/>
        </p:nvSpPr>
        <p:spPr bwMode="auto">
          <a:xfrm>
            <a:off x="11430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83" name="Rectangle 22"/>
          <p:cNvSpPr>
            <a:spLocks noChangeArrowheads="1"/>
          </p:cNvSpPr>
          <p:nvPr/>
        </p:nvSpPr>
        <p:spPr bwMode="auto">
          <a:xfrm>
            <a:off x="533400" y="50133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84" name="Rectangle 127"/>
          <p:cNvSpPr>
            <a:spLocks noChangeArrowheads="1"/>
          </p:cNvSpPr>
          <p:nvPr/>
        </p:nvSpPr>
        <p:spPr bwMode="auto">
          <a:xfrm>
            <a:off x="5334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85" name="Rectangle 128"/>
          <p:cNvSpPr>
            <a:spLocks noChangeArrowheads="1"/>
          </p:cNvSpPr>
          <p:nvPr/>
        </p:nvSpPr>
        <p:spPr bwMode="auto">
          <a:xfrm>
            <a:off x="838200" y="4098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86" name="Rectangle 129"/>
          <p:cNvSpPr>
            <a:spLocks noChangeArrowheads="1"/>
          </p:cNvSpPr>
          <p:nvPr/>
        </p:nvSpPr>
        <p:spPr bwMode="auto">
          <a:xfrm>
            <a:off x="533400" y="37941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87" name="Rectangle 130"/>
          <p:cNvSpPr>
            <a:spLocks noChangeArrowheads="1"/>
          </p:cNvSpPr>
          <p:nvPr/>
        </p:nvSpPr>
        <p:spPr bwMode="auto">
          <a:xfrm>
            <a:off x="533400" y="44037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88" name="Rectangle 131"/>
          <p:cNvSpPr>
            <a:spLocks noChangeArrowheads="1"/>
          </p:cNvSpPr>
          <p:nvPr/>
        </p:nvSpPr>
        <p:spPr bwMode="auto">
          <a:xfrm>
            <a:off x="533400" y="4708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89" name="Rectangle 132"/>
          <p:cNvSpPr>
            <a:spLocks noChangeArrowheads="1"/>
          </p:cNvSpPr>
          <p:nvPr/>
        </p:nvSpPr>
        <p:spPr bwMode="auto">
          <a:xfrm>
            <a:off x="838200" y="50133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90" name="Rectangle 3"/>
          <p:cNvSpPr>
            <a:spLocks noChangeArrowheads="1"/>
          </p:cNvSpPr>
          <p:nvPr/>
        </p:nvSpPr>
        <p:spPr bwMode="auto">
          <a:xfrm>
            <a:off x="1468438" y="38052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0991" name="Rectangle 4"/>
          <p:cNvSpPr>
            <a:spLocks noChangeArrowheads="1"/>
          </p:cNvSpPr>
          <p:nvPr/>
        </p:nvSpPr>
        <p:spPr bwMode="auto">
          <a:xfrm>
            <a:off x="20780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2" name="Rectangle 6"/>
          <p:cNvSpPr>
            <a:spLocks noChangeArrowheads="1"/>
          </p:cNvSpPr>
          <p:nvPr/>
        </p:nvSpPr>
        <p:spPr bwMode="auto">
          <a:xfrm>
            <a:off x="1773238" y="3805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3" name="Rectangle 7"/>
          <p:cNvSpPr>
            <a:spLocks noChangeArrowheads="1"/>
          </p:cNvSpPr>
          <p:nvPr/>
        </p:nvSpPr>
        <p:spPr bwMode="auto">
          <a:xfrm>
            <a:off x="14684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0994" name="Rectangle 8"/>
          <p:cNvSpPr>
            <a:spLocks noChangeArrowheads="1"/>
          </p:cNvSpPr>
          <p:nvPr/>
        </p:nvSpPr>
        <p:spPr bwMode="auto">
          <a:xfrm>
            <a:off x="20780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5" name="Rectangle 10"/>
          <p:cNvSpPr>
            <a:spLocks noChangeArrowheads="1"/>
          </p:cNvSpPr>
          <p:nvPr/>
        </p:nvSpPr>
        <p:spPr bwMode="auto">
          <a:xfrm>
            <a:off x="1773238" y="4110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6" name="Rectangle 11"/>
          <p:cNvSpPr>
            <a:spLocks noChangeArrowheads="1"/>
          </p:cNvSpPr>
          <p:nvPr/>
        </p:nvSpPr>
        <p:spPr bwMode="auto">
          <a:xfrm>
            <a:off x="14684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7" name="Rectangle 12"/>
          <p:cNvSpPr>
            <a:spLocks noChangeArrowheads="1"/>
          </p:cNvSpPr>
          <p:nvPr/>
        </p:nvSpPr>
        <p:spPr bwMode="auto">
          <a:xfrm>
            <a:off x="20780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8" name="Rectangle 14"/>
          <p:cNvSpPr>
            <a:spLocks noChangeArrowheads="1"/>
          </p:cNvSpPr>
          <p:nvPr/>
        </p:nvSpPr>
        <p:spPr bwMode="auto">
          <a:xfrm>
            <a:off x="1773238" y="4414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0999" name="Rectangle 15"/>
          <p:cNvSpPr>
            <a:spLocks noChangeArrowheads="1"/>
          </p:cNvSpPr>
          <p:nvPr/>
        </p:nvSpPr>
        <p:spPr bwMode="auto">
          <a:xfrm>
            <a:off x="14684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0" name="Rectangle 16"/>
          <p:cNvSpPr>
            <a:spLocks noChangeArrowheads="1"/>
          </p:cNvSpPr>
          <p:nvPr/>
        </p:nvSpPr>
        <p:spPr bwMode="auto">
          <a:xfrm>
            <a:off x="20780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1" name="Rectangle 18"/>
          <p:cNvSpPr>
            <a:spLocks noChangeArrowheads="1"/>
          </p:cNvSpPr>
          <p:nvPr/>
        </p:nvSpPr>
        <p:spPr bwMode="auto">
          <a:xfrm>
            <a:off x="1773238" y="4719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2" name="Rectangle 19"/>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3" name="Rectangle 20"/>
          <p:cNvSpPr>
            <a:spLocks noChangeArrowheads="1"/>
          </p:cNvSpPr>
          <p:nvPr/>
        </p:nvSpPr>
        <p:spPr bwMode="auto">
          <a:xfrm>
            <a:off x="20780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4" name="Rectangle 22"/>
          <p:cNvSpPr>
            <a:spLocks noChangeArrowheads="1"/>
          </p:cNvSpPr>
          <p:nvPr/>
        </p:nvSpPr>
        <p:spPr bwMode="auto">
          <a:xfrm>
            <a:off x="1468438" y="50244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05" name="Rectangle 127"/>
          <p:cNvSpPr>
            <a:spLocks noChangeArrowheads="1"/>
          </p:cNvSpPr>
          <p:nvPr/>
        </p:nvSpPr>
        <p:spPr bwMode="auto">
          <a:xfrm>
            <a:off x="1773238" y="4110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06" name="Rectangle 128"/>
          <p:cNvSpPr>
            <a:spLocks noChangeArrowheads="1"/>
          </p:cNvSpPr>
          <p:nvPr/>
        </p:nvSpPr>
        <p:spPr bwMode="auto">
          <a:xfrm>
            <a:off x="17621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07" name="Rectangle 129"/>
          <p:cNvSpPr>
            <a:spLocks noChangeArrowheads="1"/>
          </p:cNvSpPr>
          <p:nvPr/>
        </p:nvSpPr>
        <p:spPr bwMode="auto">
          <a:xfrm>
            <a:off x="1773238" y="38052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08" name="Rectangle 130"/>
          <p:cNvSpPr>
            <a:spLocks noChangeArrowheads="1"/>
          </p:cNvSpPr>
          <p:nvPr/>
        </p:nvSpPr>
        <p:spPr bwMode="auto">
          <a:xfrm>
            <a:off x="1773238" y="4414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09" name="Rectangle 131"/>
          <p:cNvSpPr>
            <a:spLocks noChangeArrowheads="1"/>
          </p:cNvSpPr>
          <p:nvPr/>
        </p:nvSpPr>
        <p:spPr bwMode="auto">
          <a:xfrm>
            <a:off x="1773238" y="4719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10" name="Rectangle 132"/>
          <p:cNvSpPr>
            <a:spLocks noChangeArrowheads="1"/>
          </p:cNvSpPr>
          <p:nvPr/>
        </p:nvSpPr>
        <p:spPr bwMode="auto">
          <a:xfrm>
            <a:off x="2078038"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11" name="Rectangle 3"/>
          <p:cNvSpPr>
            <a:spLocks noChangeArrowheads="1"/>
          </p:cNvSpPr>
          <p:nvPr/>
        </p:nvSpPr>
        <p:spPr bwMode="auto">
          <a:xfrm>
            <a:off x="2492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2" name="Rectangle 4"/>
          <p:cNvSpPr>
            <a:spLocks noChangeArrowheads="1"/>
          </p:cNvSpPr>
          <p:nvPr/>
        </p:nvSpPr>
        <p:spPr bwMode="auto">
          <a:xfrm>
            <a:off x="8588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3" name="Rectangle 5"/>
          <p:cNvSpPr>
            <a:spLocks noChangeArrowheads="1"/>
          </p:cNvSpPr>
          <p:nvPr/>
        </p:nvSpPr>
        <p:spPr bwMode="auto">
          <a:xfrm>
            <a:off x="11636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4" name="Rectangle 6"/>
          <p:cNvSpPr>
            <a:spLocks noChangeArrowheads="1"/>
          </p:cNvSpPr>
          <p:nvPr/>
        </p:nvSpPr>
        <p:spPr bwMode="auto">
          <a:xfrm>
            <a:off x="554038" y="53292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5" name="Rectangle 7"/>
          <p:cNvSpPr>
            <a:spLocks noChangeArrowheads="1"/>
          </p:cNvSpPr>
          <p:nvPr/>
        </p:nvSpPr>
        <p:spPr bwMode="auto">
          <a:xfrm>
            <a:off x="2492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16" name="Rectangle 8"/>
          <p:cNvSpPr>
            <a:spLocks noChangeArrowheads="1"/>
          </p:cNvSpPr>
          <p:nvPr/>
        </p:nvSpPr>
        <p:spPr bwMode="auto">
          <a:xfrm>
            <a:off x="8588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7" name="Rectangle 9"/>
          <p:cNvSpPr>
            <a:spLocks noChangeArrowheads="1"/>
          </p:cNvSpPr>
          <p:nvPr/>
        </p:nvSpPr>
        <p:spPr bwMode="auto">
          <a:xfrm>
            <a:off x="11636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8" name="Rectangle 10"/>
          <p:cNvSpPr>
            <a:spLocks noChangeArrowheads="1"/>
          </p:cNvSpPr>
          <p:nvPr/>
        </p:nvSpPr>
        <p:spPr bwMode="auto">
          <a:xfrm>
            <a:off x="554038" y="56340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19" name="Rectangle 11"/>
          <p:cNvSpPr>
            <a:spLocks noChangeArrowheads="1"/>
          </p:cNvSpPr>
          <p:nvPr/>
        </p:nvSpPr>
        <p:spPr bwMode="auto">
          <a:xfrm>
            <a:off x="2492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0" name="Rectangle 12"/>
          <p:cNvSpPr>
            <a:spLocks noChangeArrowheads="1"/>
          </p:cNvSpPr>
          <p:nvPr/>
        </p:nvSpPr>
        <p:spPr bwMode="auto">
          <a:xfrm>
            <a:off x="8588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1" name="Rectangle 13"/>
          <p:cNvSpPr>
            <a:spLocks noChangeArrowheads="1"/>
          </p:cNvSpPr>
          <p:nvPr/>
        </p:nvSpPr>
        <p:spPr bwMode="auto">
          <a:xfrm>
            <a:off x="11636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2" name="Rectangle 14"/>
          <p:cNvSpPr>
            <a:spLocks noChangeArrowheads="1"/>
          </p:cNvSpPr>
          <p:nvPr/>
        </p:nvSpPr>
        <p:spPr bwMode="auto">
          <a:xfrm>
            <a:off x="554038" y="59388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3" name="Rectangle 15"/>
          <p:cNvSpPr>
            <a:spLocks noChangeArrowheads="1"/>
          </p:cNvSpPr>
          <p:nvPr/>
        </p:nvSpPr>
        <p:spPr bwMode="auto">
          <a:xfrm>
            <a:off x="2492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4" name="Rectangle 16"/>
          <p:cNvSpPr>
            <a:spLocks noChangeArrowheads="1"/>
          </p:cNvSpPr>
          <p:nvPr/>
        </p:nvSpPr>
        <p:spPr bwMode="auto">
          <a:xfrm>
            <a:off x="8588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5" name="Rectangle 17"/>
          <p:cNvSpPr>
            <a:spLocks noChangeArrowheads="1"/>
          </p:cNvSpPr>
          <p:nvPr/>
        </p:nvSpPr>
        <p:spPr bwMode="auto">
          <a:xfrm>
            <a:off x="11636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6" name="Rectangle 18"/>
          <p:cNvSpPr>
            <a:spLocks noChangeArrowheads="1"/>
          </p:cNvSpPr>
          <p:nvPr/>
        </p:nvSpPr>
        <p:spPr bwMode="auto">
          <a:xfrm>
            <a:off x="554038"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27" name="Rectangle 127"/>
          <p:cNvSpPr>
            <a:spLocks noChangeArrowheads="1"/>
          </p:cNvSpPr>
          <p:nvPr/>
        </p:nvSpPr>
        <p:spPr bwMode="auto">
          <a:xfrm>
            <a:off x="1498600" y="4994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28" name="Rectangle 128"/>
          <p:cNvSpPr>
            <a:spLocks noChangeArrowheads="1"/>
          </p:cNvSpPr>
          <p:nvPr/>
        </p:nvSpPr>
        <p:spPr bwMode="auto">
          <a:xfrm>
            <a:off x="858838" y="56340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29" name="Rectangle 129"/>
          <p:cNvSpPr>
            <a:spLocks noChangeArrowheads="1"/>
          </p:cNvSpPr>
          <p:nvPr/>
        </p:nvSpPr>
        <p:spPr bwMode="auto">
          <a:xfrm>
            <a:off x="1184275" y="59388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30" name="Rectangle 130"/>
          <p:cNvSpPr>
            <a:spLocks noChangeArrowheads="1"/>
          </p:cNvSpPr>
          <p:nvPr/>
        </p:nvSpPr>
        <p:spPr bwMode="auto">
          <a:xfrm>
            <a:off x="847725" y="46990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31" name="Rectangle 131"/>
          <p:cNvSpPr>
            <a:spLocks noChangeArrowheads="1"/>
          </p:cNvSpPr>
          <p:nvPr/>
        </p:nvSpPr>
        <p:spPr bwMode="auto">
          <a:xfrm>
            <a:off x="1173163" y="50038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32" name="Rectangle 3"/>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3" name="Rectangle 4"/>
          <p:cNvSpPr>
            <a:spLocks noChangeArrowheads="1"/>
          </p:cNvSpPr>
          <p:nvPr/>
        </p:nvSpPr>
        <p:spPr bwMode="auto">
          <a:xfrm>
            <a:off x="20669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4" name="Rectangle 6"/>
          <p:cNvSpPr>
            <a:spLocks noChangeArrowheads="1"/>
          </p:cNvSpPr>
          <p:nvPr/>
        </p:nvSpPr>
        <p:spPr bwMode="auto">
          <a:xfrm>
            <a:off x="1457325" y="53387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5" name="Rectangle 7"/>
          <p:cNvSpPr>
            <a:spLocks noChangeArrowheads="1"/>
          </p:cNvSpPr>
          <p:nvPr/>
        </p:nvSpPr>
        <p:spPr bwMode="auto">
          <a:xfrm>
            <a:off x="1752600" y="50244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36" name="Rectangle 8"/>
          <p:cNvSpPr>
            <a:spLocks noChangeArrowheads="1"/>
          </p:cNvSpPr>
          <p:nvPr/>
        </p:nvSpPr>
        <p:spPr bwMode="auto">
          <a:xfrm>
            <a:off x="20669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7" name="Rectangle 10"/>
          <p:cNvSpPr>
            <a:spLocks noChangeArrowheads="1"/>
          </p:cNvSpPr>
          <p:nvPr/>
        </p:nvSpPr>
        <p:spPr bwMode="auto">
          <a:xfrm>
            <a:off x="1457325" y="56435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8" name="Rectangle 11"/>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39" name="Rectangle 12"/>
          <p:cNvSpPr>
            <a:spLocks noChangeArrowheads="1"/>
          </p:cNvSpPr>
          <p:nvPr/>
        </p:nvSpPr>
        <p:spPr bwMode="auto">
          <a:xfrm>
            <a:off x="20669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40" name="Rectangle 14"/>
          <p:cNvSpPr>
            <a:spLocks noChangeArrowheads="1"/>
          </p:cNvSpPr>
          <p:nvPr/>
        </p:nvSpPr>
        <p:spPr bwMode="auto">
          <a:xfrm>
            <a:off x="1457325" y="59483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41" name="Rectangle 15"/>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42" name="Rectangle 16"/>
          <p:cNvSpPr>
            <a:spLocks noChangeArrowheads="1"/>
          </p:cNvSpPr>
          <p:nvPr/>
        </p:nvSpPr>
        <p:spPr bwMode="auto">
          <a:xfrm>
            <a:off x="20669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43" name="Rectangle 18"/>
          <p:cNvSpPr>
            <a:spLocks noChangeArrowheads="1"/>
          </p:cNvSpPr>
          <p:nvPr/>
        </p:nvSpPr>
        <p:spPr bwMode="auto">
          <a:xfrm>
            <a:off x="1457325" y="6253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44" name="Rectangle 127"/>
          <p:cNvSpPr>
            <a:spLocks noChangeArrowheads="1"/>
          </p:cNvSpPr>
          <p:nvPr/>
        </p:nvSpPr>
        <p:spPr bwMode="auto">
          <a:xfrm>
            <a:off x="1457325" y="56435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45" name="Rectangle 128"/>
          <p:cNvSpPr>
            <a:spLocks noChangeArrowheads="1"/>
          </p:cNvSpPr>
          <p:nvPr/>
        </p:nvSpPr>
        <p:spPr bwMode="auto">
          <a:xfrm>
            <a:off x="533400" y="50339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46" name="Rectangle 129"/>
          <p:cNvSpPr>
            <a:spLocks noChangeArrowheads="1"/>
          </p:cNvSpPr>
          <p:nvPr/>
        </p:nvSpPr>
        <p:spPr bwMode="auto">
          <a:xfrm>
            <a:off x="1457325" y="53387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47" name="Rectangle 130"/>
          <p:cNvSpPr>
            <a:spLocks noChangeArrowheads="1"/>
          </p:cNvSpPr>
          <p:nvPr/>
        </p:nvSpPr>
        <p:spPr bwMode="auto">
          <a:xfrm>
            <a:off x="1457325" y="59483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48" name="Rectangle 131"/>
          <p:cNvSpPr>
            <a:spLocks noChangeArrowheads="1"/>
          </p:cNvSpPr>
          <p:nvPr/>
        </p:nvSpPr>
        <p:spPr bwMode="auto">
          <a:xfrm>
            <a:off x="1457325" y="6253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49" name="Rectangle 11"/>
          <p:cNvSpPr>
            <a:spLocks noChangeArrowheads="1"/>
          </p:cNvSpPr>
          <p:nvPr/>
        </p:nvSpPr>
        <p:spPr bwMode="auto">
          <a:xfrm>
            <a:off x="238125" y="4098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0" name="Rectangle 11"/>
          <p:cNvSpPr>
            <a:spLocks noChangeArrowheads="1"/>
          </p:cNvSpPr>
          <p:nvPr/>
        </p:nvSpPr>
        <p:spPr bwMode="auto">
          <a:xfrm>
            <a:off x="533400" y="37846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1" name="Rectangle 22"/>
          <p:cNvSpPr>
            <a:spLocks noChangeArrowheads="1"/>
          </p:cNvSpPr>
          <p:nvPr/>
        </p:nvSpPr>
        <p:spPr bwMode="auto">
          <a:xfrm>
            <a:off x="258763" y="56134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2" name="Rectangle 21"/>
          <p:cNvSpPr>
            <a:spLocks noChangeArrowheads="1"/>
          </p:cNvSpPr>
          <p:nvPr/>
        </p:nvSpPr>
        <p:spPr bwMode="auto">
          <a:xfrm>
            <a:off x="2078038" y="50339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3" name="Rectangle 21"/>
          <p:cNvSpPr>
            <a:spLocks noChangeArrowheads="1"/>
          </p:cNvSpPr>
          <p:nvPr/>
        </p:nvSpPr>
        <p:spPr bwMode="auto">
          <a:xfrm>
            <a:off x="87947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4" name="Rectangle 15"/>
          <p:cNvSpPr>
            <a:spLocks noChangeArrowheads="1"/>
          </p:cNvSpPr>
          <p:nvPr/>
        </p:nvSpPr>
        <p:spPr bwMode="auto">
          <a:xfrm>
            <a:off x="1762125" y="5622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5" name="Rectangle 16"/>
          <p:cNvSpPr>
            <a:spLocks noChangeArrowheads="1"/>
          </p:cNvSpPr>
          <p:nvPr/>
        </p:nvSpPr>
        <p:spPr bwMode="auto">
          <a:xfrm>
            <a:off x="1782763" y="6243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6" name="Rectangle 16"/>
          <p:cNvSpPr>
            <a:spLocks noChangeArrowheads="1"/>
          </p:cNvSpPr>
          <p:nvPr/>
        </p:nvSpPr>
        <p:spPr bwMode="auto">
          <a:xfrm>
            <a:off x="1782763" y="59277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7" name="Rectangle 131"/>
          <p:cNvSpPr>
            <a:spLocks noChangeArrowheads="1"/>
          </p:cNvSpPr>
          <p:nvPr/>
        </p:nvSpPr>
        <p:spPr bwMode="auto">
          <a:xfrm>
            <a:off x="1173163" y="6232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58" name="Rectangle 3"/>
          <p:cNvSpPr>
            <a:spLocks noChangeArrowheads="1"/>
          </p:cNvSpPr>
          <p:nvPr/>
        </p:nvSpPr>
        <p:spPr bwMode="auto">
          <a:xfrm>
            <a:off x="7778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59" name="Rectangle 4"/>
          <p:cNvSpPr>
            <a:spLocks noChangeArrowheads="1"/>
          </p:cNvSpPr>
          <p:nvPr/>
        </p:nvSpPr>
        <p:spPr bwMode="auto">
          <a:xfrm>
            <a:off x="13874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60" name="Rectangle 5"/>
          <p:cNvSpPr>
            <a:spLocks noChangeArrowheads="1"/>
          </p:cNvSpPr>
          <p:nvPr/>
        </p:nvSpPr>
        <p:spPr bwMode="auto">
          <a:xfrm>
            <a:off x="1692275" y="1914525"/>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1061" name="Rectangle 6"/>
          <p:cNvSpPr>
            <a:spLocks noChangeArrowheads="1"/>
          </p:cNvSpPr>
          <p:nvPr/>
        </p:nvSpPr>
        <p:spPr bwMode="auto">
          <a:xfrm>
            <a:off x="1082675" y="19145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62" name="Rectangle 129"/>
          <p:cNvSpPr>
            <a:spLocks noChangeArrowheads="1"/>
          </p:cNvSpPr>
          <p:nvPr/>
        </p:nvSpPr>
        <p:spPr bwMode="auto">
          <a:xfrm>
            <a:off x="1082675" y="19145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63" name="Rectangle 3"/>
          <p:cNvSpPr>
            <a:spLocks noChangeArrowheads="1"/>
          </p:cNvSpPr>
          <p:nvPr/>
        </p:nvSpPr>
        <p:spPr bwMode="auto">
          <a:xfrm>
            <a:off x="2016125" y="1925638"/>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1064" name="Rectangle 4"/>
          <p:cNvSpPr>
            <a:spLocks noChangeArrowheads="1"/>
          </p:cNvSpPr>
          <p:nvPr/>
        </p:nvSpPr>
        <p:spPr bwMode="auto">
          <a:xfrm>
            <a:off x="26257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65" name="Rectangle 6"/>
          <p:cNvSpPr>
            <a:spLocks noChangeArrowheads="1"/>
          </p:cNvSpPr>
          <p:nvPr/>
        </p:nvSpPr>
        <p:spPr bwMode="auto">
          <a:xfrm>
            <a:off x="2320925" y="1925638"/>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66" name="Rectangle 129"/>
          <p:cNvSpPr>
            <a:spLocks noChangeArrowheads="1"/>
          </p:cNvSpPr>
          <p:nvPr/>
        </p:nvSpPr>
        <p:spPr bwMode="auto">
          <a:xfrm>
            <a:off x="2320925" y="1925638"/>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67" name="Rectangle 11"/>
          <p:cNvSpPr>
            <a:spLocks noChangeArrowheads="1"/>
          </p:cNvSpPr>
          <p:nvPr/>
        </p:nvSpPr>
        <p:spPr bwMode="auto">
          <a:xfrm>
            <a:off x="1082675" y="1905000"/>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68" name="Rectangle 7"/>
          <p:cNvSpPr>
            <a:spLocks noChangeArrowheads="1"/>
          </p:cNvSpPr>
          <p:nvPr/>
        </p:nvSpPr>
        <p:spPr bwMode="auto">
          <a:xfrm>
            <a:off x="29416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69" name="Rectangle 8"/>
          <p:cNvSpPr>
            <a:spLocks noChangeArrowheads="1"/>
          </p:cNvSpPr>
          <p:nvPr/>
        </p:nvSpPr>
        <p:spPr bwMode="auto">
          <a:xfrm>
            <a:off x="35512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70" name="Rectangle 9"/>
          <p:cNvSpPr>
            <a:spLocks noChangeArrowheads="1"/>
          </p:cNvSpPr>
          <p:nvPr/>
        </p:nvSpPr>
        <p:spPr bwMode="auto">
          <a:xfrm>
            <a:off x="3856038" y="1935163"/>
            <a:ext cx="304800" cy="304800"/>
          </a:xfrm>
          <a:prstGeom prst="rect">
            <a:avLst/>
          </a:prstGeom>
          <a:solidFill>
            <a:schemeClr val="tx1"/>
          </a:solidFill>
          <a:ln w="9525">
            <a:solidFill>
              <a:schemeClr val="tx1"/>
            </a:solidFill>
            <a:miter lim="800000"/>
          </a:ln>
        </p:spPr>
        <p:txBody>
          <a:bodyPr wrap="none" anchor="ctr"/>
          <a:lstStyle/>
          <a:p>
            <a:endParaRPr lang="en-GB"/>
          </a:p>
        </p:txBody>
      </p:sp>
      <p:sp>
        <p:nvSpPr>
          <p:cNvPr id="41071" name="Rectangle 10"/>
          <p:cNvSpPr>
            <a:spLocks noChangeArrowheads="1"/>
          </p:cNvSpPr>
          <p:nvPr/>
        </p:nvSpPr>
        <p:spPr bwMode="auto">
          <a:xfrm>
            <a:off x="3246438"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72" name="Rectangle 127"/>
          <p:cNvSpPr>
            <a:spLocks noChangeArrowheads="1"/>
          </p:cNvSpPr>
          <p:nvPr/>
        </p:nvSpPr>
        <p:spPr bwMode="auto">
          <a:xfrm>
            <a:off x="32464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73" name="Rectangle 128"/>
          <p:cNvSpPr>
            <a:spLocks noChangeArrowheads="1"/>
          </p:cNvSpPr>
          <p:nvPr/>
        </p:nvSpPr>
        <p:spPr bwMode="auto">
          <a:xfrm>
            <a:off x="3551238"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74" name="Rectangle 7"/>
          <p:cNvSpPr>
            <a:spLocks noChangeArrowheads="1"/>
          </p:cNvSpPr>
          <p:nvPr/>
        </p:nvSpPr>
        <p:spPr bwMode="auto">
          <a:xfrm>
            <a:off x="41814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75" name="Rectangle 8"/>
          <p:cNvSpPr>
            <a:spLocks noChangeArrowheads="1"/>
          </p:cNvSpPr>
          <p:nvPr/>
        </p:nvSpPr>
        <p:spPr bwMode="auto">
          <a:xfrm>
            <a:off x="47910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76" name="Rectangle 10"/>
          <p:cNvSpPr>
            <a:spLocks noChangeArrowheads="1"/>
          </p:cNvSpPr>
          <p:nvPr/>
        </p:nvSpPr>
        <p:spPr bwMode="auto">
          <a:xfrm>
            <a:off x="448627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77" name="Rectangle 127"/>
          <p:cNvSpPr>
            <a:spLocks noChangeArrowheads="1"/>
          </p:cNvSpPr>
          <p:nvPr/>
        </p:nvSpPr>
        <p:spPr bwMode="auto">
          <a:xfrm>
            <a:off x="448627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78" name="Rectangle 11"/>
          <p:cNvSpPr>
            <a:spLocks noChangeArrowheads="1"/>
          </p:cNvSpPr>
          <p:nvPr/>
        </p:nvSpPr>
        <p:spPr bwMode="auto">
          <a:xfrm>
            <a:off x="2951163"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79" name="Rectangle 11"/>
          <p:cNvSpPr>
            <a:spLocks noChangeArrowheads="1"/>
          </p:cNvSpPr>
          <p:nvPr/>
        </p:nvSpPr>
        <p:spPr bwMode="auto">
          <a:xfrm>
            <a:off x="51212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0" name="Rectangle 12"/>
          <p:cNvSpPr>
            <a:spLocks noChangeArrowheads="1"/>
          </p:cNvSpPr>
          <p:nvPr/>
        </p:nvSpPr>
        <p:spPr bwMode="auto">
          <a:xfrm>
            <a:off x="57308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1" name="Rectangle 13"/>
          <p:cNvSpPr>
            <a:spLocks noChangeArrowheads="1"/>
          </p:cNvSpPr>
          <p:nvPr/>
        </p:nvSpPr>
        <p:spPr bwMode="auto">
          <a:xfrm>
            <a:off x="60356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2" name="Rectangle 14"/>
          <p:cNvSpPr>
            <a:spLocks noChangeArrowheads="1"/>
          </p:cNvSpPr>
          <p:nvPr/>
        </p:nvSpPr>
        <p:spPr bwMode="auto">
          <a:xfrm>
            <a:off x="5426075" y="1935163"/>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3" name="Rectangle 130"/>
          <p:cNvSpPr>
            <a:spLocks noChangeArrowheads="1"/>
          </p:cNvSpPr>
          <p:nvPr/>
        </p:nvSpPr>
        <p:spPr bwMode="auto">
          <a:xfrm>
            <a:off x="5426075" y="1935163"/>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84" name="Rectangle 11"/>
          <p:cNvSpPr>
            <a:spLocks noChangeArrowheads="1"/>
          </p:cNvSpPr>
          <p:nvPr/>
        </p:nvSpPr>
        <p:spPr bwMode="auto">
          <a:xfrm>
            <a:off x="63595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5" name="Rectangle 12"/>
          <p:cNvSpPr>
            <a:spLocks noChangeArrowheads="1"/>
          </p:cNvSpPr>
          <p:nvPr/>
        </p:nvSpPr>
        <p:spPr bwMode="auto">
          <a:xfrm>
            <a:off x="69691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6" name="Rectangle 14"/>
          <p:cNvSpPr>
            <a:spLocks noChangeArrowheads="1"/>
          </p:cNvSpPr>
          <p:nvPr/>
        </p:nvSpPr>
        <p:spPr bwMode="auto">
          <a:xfrm>
            <a:off x="6664325" y="194627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7" name="Rectangle 130"/>
          <p:cNvSpPr>
            <a:spLocks noChangeArrowheads="1"/>
          </p:cNvSpPr>
          <p:nvPr/>
        </p:nvSpPr>
        <p:spPr bwMode="auto">
          <a:xfrm>
            <a:off x="6664325" y="194627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88" name="Rectangle 15"/>
          <p:cNvSpPr>
            <a:spLocks noChangeArrowheads="1"/>
          </p:cNvSpPr>
          <p:nvPr/>
        </p:nvSpPr>
        <p:spPr bwMode="auto">
          <a:xfrm>
            <a:off x="72898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89" name="Rectangle 16"/>
          <p:cNvSpPr>
            <a:spLocks noChangeArrowheads="1"/>
          </p:cNvSpPr>
          <p:nvPr/>
        </p:nvSpPr>
        <p:spPr bwMode="auto">
          <a:xfrm>
            <a:off x="78994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90" name="Rectangle 17"/>
          <p:cNvSpPr>
            <a:spLocks noChangeArrowheads="1"/>
          </p:cNvSpPr>
          <p:nvPr/>
        </p:nvSpPr>
        <p:spPr bwMode="auto">
          <a:xfrm>
            <a:off x="82042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91" name="Rectangle 18"/>
          <p:cNvSpPr>
            <a:spLocks noChangeArrowheads="1"/>
          </p:cNvSpPr>
          <p:nvPr/>
        </p:nvSpPr>
        <p:spPr bwMode="auto">
          <a:xfrm>
            <a:off x="7594600" y="1939925"/>
            <a:ext cx="304800" cy="304800"/>
          </a:xfrm>
          <a:prstGeom prst="rect">
            <a:avLst/>
          </a:prstGeom>
          <a:solidFill>
            <a:schemeClr val="accent1"/>
          </a:solidFill>
          <a:ln w="9525">
            <a:solidFill>
              <a:schemeClr val="tx1"/>
            </a:solidFill>
            <a:miter lim="800000"/>
          </a:ln>
        </p:spPr>
        <p:txBody>
          <a:bodyPr wrap="none" anchor="ctr"/>
          <a:lstStyle/>
          <a:p>
            <a:endParaRPr lang="en-GB"/>
          </a:p>
        </p:txBody>
      </p:sp>
      <p:sp>
        <p:nvSpPr>
          <p:cNvPr id="41092" name="Rectangle 131"/>
          <p:cNvSpPr>
            <a:spLocks noChangeArrowheads="1"/>
          </p:cNvSpPr>
          <p:nvPr/>
        </p:nvSpPr>
        <p:spPr bwMode="auto">
          <a:xfrm>
            <a:off x="7594600" y="1939925"/>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93" name="Rectangle 130"/>
          <p:cNvSpPr>
            <a:spLocks noChangeArrowheads="1"/>
          </p:cNvSpPr>
          <p:nvPr/>
        </p:nvSpPr>
        <p:spPr bwMode="auto">
          <a:xfrm>
            <a:off x="7908925" y="1930400"/>
            <a:ext cx="304800" cy="304800"/>
          </a:xfrm>
          <a:prstGeom prst="rect">
            <a:avLst/>
          </a:prstGeom>
          <a:solidFill>
            <a:srgbClr val="000000"/>
          </a:solidFill>
          <a:ln w="9525">
            <a:solidFill>
              <a:schemeClr val="tx1"/>
            </a:solidFill>
            <a:miter lim="800000"/>
          </a:ln>
        </p:spPr>
        <p:txBody>
          <a:bodyPr wrap="none" anchor="ctr"/>
          <a:lstStyle/>
          <a:p>
            <a:endParaRPr lang="en-GB"/>
          </a:p>
        </p:txBody>
      </p:sp>
      <p:sp>
        <p:nvSpPr>
          <p:cNvPr id="41094" name="TextBox 7"/>
          <p:cNvSpPr txBox="1">
            <a:spLocks noChangeArrowheads="1"/>
          </p:cNvSpPr>
          <p:nvPr/>
        </p:nvSpPr>
        <p:spPr bwMode="auto">
          <a:xfrm>
            <a:off x="8509000" y="1866900"/>
            <a:ext cx="492125"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a:t>
            </a:r>
          </a:p>
        </p:txBody>
      </p:sp>
      <p:sp>
        <p:nvSpPr>
          <p:cNvPr id="41095" name="TextBox 261"/>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1096"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sp>
        <p:nvSpPr>
          <p:cNvPr id="41097" name="TextBox 263"/>
          <p:cNvSpPr txBox="1">
            <a:spLocks noChangeArrowheads="1"/>
          </p:cNvSpPr>
          <p:nvPr/>
        </p:nvSpPr>
        <p:spPr bwMode="auto">
          <a:xfrm>
            <a:off x="646113" y="1400175"/>
            <a:ext cx="8570912" cy="461963"/>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 </a:t>
            </a:r>
            <a:r>
              <a:rPr lang="en-GB" sz="2400"/>
              <a:t>1                5                10                 15                20                25 </a:t>
            </a:r>
            <a:r>
              <a:rPr lang="en-GB" sz="2400" b="1"/>
              <a:t> …</a:t>
            </a:r>
          </a:p>
        </p:txBody>
      </p:sp>
      <p:cxnSp>
        <p:nvCxnSpPr>
          <p:cNvPr id="41" name="Straight Connector 40"/>
          <p:cNvCxnSpPr>
            <a:stCxn id="41058" idx="2"/>
            <a:endCxn id="4" idx="2"/>
          </p:cNvCxnSpPr>
          <p:nvPr/>
        </p:nvCxnSpPr>
        <p:spPr>
          <a:xfrm>
            <a:off x="930275" y="2219325"/>
            <a:ext cx="27987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a:endCxn id="4" idx="2"/>
          </p:cNvCxnSpPr>
          <p:nvPr/>
        </p:nvCxnSpPr>
        <p:spPr>
          <a:xfrm>
            <a:off x="1235075" y="2219325"/>
            <a:ext cx="2493963" cy="1738313"/>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549400" y="2230438"/>
            <a:ext cx="2179638" cy="1554162"/>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a:endCxn id="4" idx="1"/>
          </p:cNvCxnSpPr>
          <p:nvPr/>
        </p:nvCxnSpPr>
        <p:spPr>
          <a:xfrm>
            <a:off x="1884363" y="2239963"/>
            <a:ext cx="1947862" cy="1452562"/>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a:endCxn id="4" idx="1"/>
          </p:cNvCxnSpPr>
          <p:nvPr/>
        </p:nvCxnSpPr>
        <p:spPr>
          <a:xfrm>
            <a:off x="2209800" y="2260600"/>
            <a:ext cx="1622425" cy="1431925"/>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a:endCxn id="4" idx="1"/>
          </p:cNvCxnSpPr>
          <p:nvPr/>
        </p:nvCxnSpPr>
        <p:spPr>
          <a:xfrm>
            <a:off x="2484438" y="2270125"/>
            <a:ext cx="1347787" cy="1422400"/>
          </a:xfrm>
          <a:prstGeom prst="line">
            <a:avLst/>
          </a:prstGeom>
          <a:ln w="317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a:stCxn id="41064" idx="2"/>
            <a:endCxn id="4" idx="1"/>
          </p:cNvCxnSpPr>
          <p:nvPr/>
        </p:nvCxnSpPr>
        <p:spPr>
          <a:xfrm>
            <a:off x="2778125" y="2230438"/>
            <a:ext cx="1054100" cy="1462087"/>
          </a:xfrm>
          <a:prstGeom prst="line">
            <a:avLst/>
          </a:prstGeom>
          <a:ln w="9525">
            <a:solidFill>
              <a:srgbClr val="FFCC00"/>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a:stCxn id="41068" idx="2"/>
            <a:endCxn id="4" idx="1"/>
          </p:cNvCxnSpPr>
          <p:nvPr/>
        </p:nvCxnSpPr>
        <p:spPr>
          <a:xfrm>
            <a:off x="3094038" y="2239963"/>
            <a:ext cx="738187"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a:endCxn id="4" idx="0"/>
          </p:cNvCxnSpPr>
          <p:nvPr/>
        </p:nvCxnSpPr>
        <p:spPr>
          <a:xfrm>
            <a:off x="3978275" y="2320925"/>
            <a:ext cx="106363" cy="12636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p:nvCxnSpPr>
        <p:spPr>
          <a:xfrm flipH="1">
            <a:off x="4181475" y="2301875"/>
            <a:ext cx="203200" cy="130175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p:nvCxnSpPr>
        <p:spPr>
          <a:xfrm flipH="1">
            <a:off x="4181475" y="2290763"/>
            <a:ext cx="436563" cy="129381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a:endCxn id="4" idx="6"/>
          </p:cNvCxnSpPr>
          <p:nvPr/>
        </p:nvCxnSpPr>
        <p:spPr>
          <a:xfrm flipH="1">
            <a:off x="4440238" y="2290763"/>
            <a:ext cx="177323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a:stCxn id="41084" idx="2"/>
            <a:endCxn id="4" idx="6"/>
          </p:cNvCxnSpPr>
          <p:nvPr/>
        </p:nvCxnSpPr>
        <p:spPr>
          <a:xfrm flipH="1">
            <a:off x="4440238" y="2251075"/>
            <a:ext cx="2071687"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endCxn id="4" idx="6"/>
          </p:cNvCxnSpPr>
          <p:nvPr/>
        </p:nvCxnSpPr>
        <p:spPr>
          <a:xfrm flipH="1">
            <a:off x="4440238" y="2290763"/>
            <a:ext cx="2325687" cy="16668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a:endCxn id="4" idx="6"/>
          </p:cNvCxnSpPr>
          <p:nvPr/>
        </p:nvCxnSpPr>
        <p:spPr>
          <a:xfrm flipH="1">
            <a:off x="4440238" y="2251075"/>
            <a:ext cx="26717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a:endCxn id="4" idx="6"/>
          </p:cNvCxnSpPr>
          <p:nvPr/>
        </p:nvCxnSpPr>
        <p:spPr>
          <a:xfrm flipH="1">
            <a:off x="4440238" y="2270125"/>
            <a:ext cx="2976562"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a:endCxn id="4" idx="6"/>
          </p:cNvCxnSpPr>
          <p:nvPr/>
        </p:nvCxnSpPr>
        <p:spPr>
          <a:xfrm flipH="1">
            <a:off x="4440238" y="2270125"/>
            <a:ext cx="3352800" cy="16875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endCxn id="4" idx="6"/>
          </p:cNvCxnSpPr>
          <p:nvPr/>
        </p:nvCxnSpPr>
        <p:spPr>
          <a:xfrm flipH="1">
            <a:off x="4440238" y="2251075"/>
            <a:ext cx="3636962" cy="170656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a:stCxn id="41090" idx="2"/>
          </p:cNvCxnSpPr>
          <p:nvPr/>
        </p:nvCxnSpPr>
        <p:spPr>
          <a:xfrm flipH="1">
            <a:off x="4486275" y="2244725"/>
            <a:ext cx="3870325" cy="1712913"/>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flipH="1">
            <a:off x="4551363" y="2316163"/>
            <a:ext cx="4449762" cy="1641475"/>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6188075" y="4414838"/>
            <a:ext cx="2265363"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a:off x="6213475" y="5156200"/>
            <a:ext cx="2143125" cy="0"/>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
        <p:nvSpPr>
          <p:cNvPr id="41120" name="TextBox 310"/>
          <p:cNvSpPr txBox="1">
            <a:spLocks noChangeArrowheads="1"/>
          </p:cNvSpPr>
          <p:nvPr/>
        </p:nvSpPr>
        <p:spPr bwMode="auto">
          <a:xfrm>
            <a:off x="5791200" y="3962400"/>
            <a:ext cx="3090209" cy="461665"/>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smtClean="0"/>
              <a:t>strong positive </a:t>
            </a:r>
            <a:r>
              <a:rPr lang="en-GB" sz="2400"/>
              <a:t>weight</a:t>
            </a:r>
          </a:p>
        </p:txBody>
      </p:sp>
      <p:sp>
        <p:nvSpPr>
          <p:cNvPr id="41121" name="TextBox 313"/>
          <p:cNvSpPr txBox="1">
            <a:spLocks noChangeArrowheads="1"/>
          </p:cNvSpPr>
          <p:nvPr/>
        </p:nvSpPr>
        <p:spPr bwMode="auto">
          <a:xfrm>
            <a:off x="6227763" y="4627563"/>
            <a:ext cx="217487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a:t>low/zero weight</a:t>
            </a:r>
          </a:p>
        </p:txBody>
      </p:sp>
      <p:cxnSp>
        <p:nvCxnSpPr>
          <p:cNvPr id="5" name="Straight Arrow Connector 4"/>
          <p:cNvCxnSpPr>
            <a:stCxn id="4" idx="4"/>
          </p:cNvCxnSpPr>
          <p:nvPr/>
        </p:nvCxnSpPr>
        <p:spPr>
          <a:xfrm>
            <a:off x="4084638" y="4330700"/>
            <a:ext cx="0" cy="38893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85738" y="3692525"/>
            <a:ext cx="992187" cy="115887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41124" name="TextBox 5"/>
          <p:cNvSpPr txBox="1">
            <a:spLocks noChangeArrowheads="1"/>
          </p:cNvSpPr>
          <p:nvPr/>
        </p:nvSpPr>
        <p:spPr bwMode="auto">
          <a:xfrm>
            <a:off x="3270250" y="5260975"/>
            <a:ext cx="4349750" cy="954107"/>
          </a:xfrm>
          <a:prstGeom prst="rect">
            <a:avLst/>
          </a:prstGeom>
          <a:noFill/>
          <a:ln w="38100">
            <a:solidFill>
              <a:srgbClr val="FF0000"/>
            </a:solidFill>
            <a:miter lim="800000"/>
          </a:ln>
        </p:spPr>
        <p:txBody>
          <a:bodyPr wrap="squar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800" b="0" i="0"/>
              <a:t>Strong signal for a dark area in the top </a:t>
            </a:r>
            <a:r>
              <a:rPr lang="en-GB" sz="2800" b="0" i="0" smtClean="0"/>
              <a:t>left corner </a:t>
            </a:r>
            <a:endParaRPr lang="en-GB" sz="2800" b="0" i="0"/>
          </a:p>
        </p:txBody>
      </p:sp>
      <p:cxnSp>
        <p:nvCxnSpPr>
          <p:cNvPr id="221" name="Straight Connector 220"/>
          <p:cNvCxnSpPr/>
          <p:nvPr/>
        </p:nvCxnSpPr>
        <p:spPr>
          <a:xfrm>
            <a:off x="3408363" y="2260600"/>
            <a:ext cx="569912" cy="1323975"/>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a:off x="3652838" y="2281238"/>
            <a:ext cx="325437" cy="1303337"/>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a:endCxn id="4" idx="7"/>
          </p:cNvCxnSpPr>
          <p:nvPr/>
        </p:nvCxnSpPr>
        <p:spPr>
          <a:xfrm flipH="1">
            <a:off x="4335463" y="2270125"/>
            <a:ext cx="901700"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41082" idx="2"/>
            <a:endCxn id="4" idx="7"/>
          </p:cNvCxnSpPr>
          <p:nvPr/>
        </p:nvCxnSpPr>
        <p:spPr>
          <a:xfrm flipH="1">
            <a:off x="4335463" y="2239963"/>
            <a:ext cx="1243012" cy="1452562"/>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a:endCxn id="4" idx="7"/>
          </p:cNvCxnSpPr>
          <p:nvPr/>
        </p:nvCxnSpPr>
        <p:spPr>
          <a:xfrm flipH="1">
            <a:off x="4335463" y="2270125"/>
            <a:ext cx="1506537" cy="1422400"/>
          </a:xfrm>
          <a:prstGeom prst="line">
            <a:avLst/>
          </a:prstGeom>
          <a:ln w="44450">
            <a:solidFill>
              <a:srgbClr val="0033CC"/>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endCxn id="4" idx="7"/>
          </p:cNvCxnSpPr>
          <p:nvPr/>
        </p:nvCxnSpPr>
        <p:spPr>
          <a:xfrm flipH="1">
            <a:off x="4335463" y="2290763"/>
            <a:ext cx="587375" cy="1401762"/>
          </a:xfrm>
          <a:prstGeom prst="line">
            <a:avLst/>
          </a:prstGeom>
          <a:ln w="63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1987" name="TextBox 5"/>
          <p:cNvSpPr txBox="1">
            <a:spLocks noChangeArrowheads="1"/>
          </p:cNvSpPr>
          <p:nvPr/>
        </p:nvSpPr>
        <p:spPr bwMode="auto">
          <a:xfrm>
            <a:off x="1441450" y="4741862"/>
            <a:ext cx="6635750" cy="954107"/>
          </a:xfrm>
          <a:prstGeom prst="rect">
            <a:avLst/>
          </a:prstGeom>
          <a:noFill/>
          <a:ln w="38100">
            <a:solidFill>
              <a:srgbClr val="FF0000"/>
            </a:solidFill>
            <a:miter lim="800000"/>
          </a:ln>
        </p:spPr>
        <p:txBody>
          <a:bodyPr wrap="squar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800" b="0" i="0"/>
              <a:t>What features might you expect a good NN</a:t>
            </a:r>
          </a:p>
          <a:p>
            <a:r>
              <a:rPr lang="en-GB" sz="2800" b="0" i="0"/>
              <a:t>to learn, when trained with data like this?</a:t>
            </a:r>
          </a:p>
        </p:txBody>
      </p:sp>
      <p:pic>
        <p:nvPicPr>
          <p:cNvPr id="41988"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663" y="111125"/>
            <a:ext cx="5622925" cy="4460875"/>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3011"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pic>
        <p:nvPicPr>
          <p:cNvPr id="43012"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663" y="101600"/>
            <a:ext cx="8518525" cy="6756400"/>
          </a:xfrm>
          <a:prstGeom prst="rect">
            <a:avLst/>
          </a:prstGeom>
          <a:noFill/>
          <a:ln>
            <a:noFill/>
          </a:ln>
        </p:spPr>
      </p:pic>
      <p:sp>
        <p:nvSpPr>
          <p:cNvPr id="43013" name="TextBox 100"/>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3014" name="TextBox 2"/>
          <p:cNvSpPr txBox="1">
            <a:spLocks noChangeArrowheads="1"/>
          </p:cNvSpPr>
          <p:nvPr/>
        </p:nvSpPr>
        <p:spPr bwMode="auto">
          <a:xfrm>
            <a:off x="5211763" y="1482725"/>
            <a:ext cx="2822575" cy="708025"/>
          </a:xfrm>
          <a:prstGeom prst="rect">
            <a:avLst/>
          </a:prstGeom>
          <a:solidFill>
            <a:srgbClr val="FFFF00"/>
          </a:solid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4000"/>
              <a:t>vertical lines</a:t>
            </a:r>
          </a:p>
        </p:txBody>
      </p:sp>
      <p:cxnSp>
        <p:nvCxnSpPr>
          <p:cNvPr id="5" name="Straight Arrow Connector 4"/>
          <p:cNvCxnSpPr/>
          <p:nvPr/>
        </p:nvCxnSpPr>
        <p:spPr>
          <a:xfrm flipH="1" flipV="1">
            <a:off x="1808163" y="771525"/>
            <a:ext cx="3403600" cy="106521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4195763" y="2190750"/>
            <a:ext cx="1016000" cy="17462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2032000" cy="14732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4035"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pic>
        <p:nvPicPr>
          <p:cNvPr id="44036"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663" y="101600"/>
            <a:ext cx="8518525" cy="6756400"/>
          </a:xfrm>
          <a:prstGeom prst="rect">
            <a:avLst/>
          </a:prstGeom>
          <a:noFill/>
          <a:ln>
            <a:noFill/>
          </a:ln>
        </p:spPr>
      </p:pic>
      <p:sp>
        <p:nvSpPr>
          <p:cNvPr id="44037" name="TextBox 100"/>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4038" name="TextBox 2"/>
          <p:cNvSpPr txBox="1">
            <a:spLocks noChangeArrowheads="1"/>
          </p:cNvSpPr>
          <p:nvPr/>
        </p:nvSpPr>
        <p:spPr bwMode="auto">
          <a:xfrm>
            <a:off x="5211763" y="1482725"/>
            <a:ext cx="3649390" cy="707886"/>
          </a:xfrm>
          <a:prstGeom prst="rect">
            <a:avLst/>
          </a:prstGeom>
          <a:solidFill>
            <a:srgbClr val="FFFF00"/>
          </a:solid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4000" smtClean="0"/>
              <a:t>horizontal </a:t>
            </a:r>
            <a:r>
              <a:rPr lang="en-GB" sz="4000"/>
              <a:t>lines</a:t>
            </a:r>
          </a:p>
        </p:txBody>
      </p:sp>
      <p:cxnSp>
        <p:nvCxnSpPr>
          <p:cNvPr id="5" name="Straight Arrow Connector 4"/>
          <p:cNvCxnSpPr/>
          <p:nvPr/>
        </p:nvCxnSpPr>
        <p:spPr>
          <a:xfrm flipH="1" flipV="1">
            <a:off x="904875" y="965200"/>
            <a:ext cx="4306888"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2493963" y="2190750"/>
            <a:ext cx="2717800" cy="1516063"/>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52400" cy="24288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5059"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pic>
        <p:nvPicPr>
          <p:cNvPr id="45060"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663" y="101600"/>
            <a:ext cx="8518525" cy="6756400"/>
          </a:xfrm>
          <a:prstGeom prst="rect">
            <a:avLst/>
          </a:prstGeom>
          <a:noFill/>
          <a:ln>
            <a:noFill/>
          </a:ln>
        </p:spPr>
      </p:pic>
      <p:sp>
        <p:nvSpPr>
          <p:cNvPr id="45061" name="TextBox 100"/>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5062" name="TextBox 2"/>
          <p:cNvSpPr txBox="1">
            <a:spLocks noChangeArrowheads="1"/>
          </p:cNvSpPr>
          <p:nvPr/>
        </p:nvSpPr>
        <p:spPr bwMode="auto">
          <a:xfrm>
            <a:off x="5211763" y="1482725"/>
            <a:ext cx="2851150" cy="708025"/>
          </a:xfrm>
          <a:prstGeom prst="rect">
            <a:avLst/>
          </a:prstGeom>
          <a:solidFill>
            <a:srgbClr val="FFFF00"/>
          </a:solid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574675" y="296863"/>
            <a:ext cx="7772400" cy="1143000"/>
          </a:xfrm>
        </p:spPr>
        <p:txBody>
          <a:bodyPr/>
          <a:lstStyle/>
          <a:p>
            <a:r>
              <a:rPr lang="en-GB">
                <a:solidFill>
                  <a:srgbClr val="FF3300"/>
                </a:solidFill>
                <a:latin typeface="Times New Roman" charset="0"/>
                <a:cs typeface="Arial" charset="0"/>
              </a:rPr>
              <a:t> </a:t>
            </a:r>
            <a:endParaRPr lang="en-GB" i="1">
              <a:solidFill>
                <a:srgbClr val="FF3300"/>
              </a:solidFill>
              <a:latin typeface="Times New Roman" charset="0"/>
              <a:cs typeface="Arial" charset="0"/>
            </a:endParaRPr>
          </a:p>
        </p:txBody>
      </p:sp>
      <p:sp>
        <p:nvSpPr>
          <p:cNvPr id="46083" name="TextBox 262"/>
          <p:cNvSpPr txBox="1">
            <a:spLocks noChangeArrowheads="1"/>
          </p:cNvSpPr>
          <p:nvPr/>
        </p:nvSpPr>
        <p:spPr bwMode="auto">
          <a:xfrm>
            <a:off x="2247900" y="6421438"/>
            <a:ext cx="492125"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63</a:t>
            </a:r>
          </a:p>
        </p:txBody>
      </p:sp>
      <p:pic>
        <p:nvPicPr>
          <p:cNvPr id="46084" name="Picture 4" descr="https://onlinecourses.science.psu.edu/stat857/sites/onlinecourses.science.psu.edu.stat857/files/image_01.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47663" y="101600"/>
            <a:ext cx="8518525" cy="6756400"/>
          </a:xfrm>
          <a:prstGeom prst="rect">
            <a:avLst/>
          </a:prstGeom>
          <a:noFill/>
          <a:ln>
            <a:noFill/>
          </a:ln>
        </p:spPr>
      </p:pic>
      <p:sp>
        <p:nvSpPr>
          <p:cNvPr id="46085" name="TextBox 100"/>
          <p:cNvSpPr txBox="1">
            <a:spLocks noChangeArrowheads="1"/>
          </p:cNvSpPr>
          <p:nvPr/>
        </p:nvSpPr>
        <p:spPr bwMode="auto">
          <a:xfrm>
            <a:off x="-17463" y="3475038"/>
            <a:ext cx="338138" cy="461962"/>
          </a:xfrm>
          <a:prstGeom prst="rect">
            <a:avLst/>
          </a:prstGeom>
          <a:no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2400" b="1"/>
              <a:t>1</a:t>
            </a:r>
          </a:p>
        </p:txBody>
      </p:sp>
      <p:sp>
        <p:nvSpPr>
          <p:cNvPr id="46086" name="TextBox 2"/>
          <p:cNvSpPr txBox="1">
            <a:spLocks noChangeArrowheads="1"/>
          </p:cNvSpPr>
          <p:nvPr/>
        </p:nvSpPr>
        <p:spPr bwMode="auto">
          <a:xfrm>
            <a:off x="5211763" y="1482725"/>
            <a:ext cx="2851150" cy="708025"/>
          </a:xfrm>
          <a:prstGeom prst="rect">
            <a:avLst/>
          </a:prstGeom>
          <a:solidFill>
            <a:srgbClr val="FFFF00"/>
          </a:solid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4000"/>
              <a:t>Small circles</a:t>
            </a:r>
          </a:p>
        </p:txBody>
      </p:sp>
      <p:cxnSp>
        <p:nvCxnSpPr>
          <p:cNvPr id="5" name="Straight Arrow Connector 4"/>
          <p:cNvCxnSpPr/>
          <p:nvPr/>
        </p:nvCxnSpPr>
        <p:spPr>
          <a:xfrm flipH="1" flipV="1">
            <a:off x="2493963" y="965200"/>
            <a:ext cx="2717800" cy="871538"/>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5699125" y="2190750"/>
            <a:ext cx="101600" cy="202565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6319838" y="2112963"/>
            <a:ext cx="1900237" cy="803275"/>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6090" name="TextBox 9"/>
          <p:cNvSpPr txBox="1">
            <a:spLocks noChangeArrowheads="1"/>
          </p:cNvSpPr>
          <p:nvPr/>
        </p:nvSpPr>
        <p:spPr bwMode="auto">
          <a:xfrm>
            <a:off x="239713" y="4776788"/>
            <a:ext cx="8565851" cy="1938992"/>
          </a:xfrm>
          <a:prstGeom prst="rect">
            <a:avLst/>
          </a:prstGeom>
          <a:solidFill>
            <a:srgbClr val="FFFF00"/>
          </a:solidFill>
          <a:ln>
            <a:noFill/>
          </a:ln>
        </p:spPr>
        <p:txBody>
          <a:bodyPr wrap="none">
            <a:spAutoFit/>
          </a:bodyPr>
          <a:lstStyle>
            <a:lvl1pPr>
              <a:defRPr sz="3200">
                <a:solidFill>
                  <a:schemeClr val="tx1"/>
                </a:solidFill>
                <a:latin typeface="Times New Roman" charset="0"/>
                <a:ea typeface="ＭＳ Ｐゴシック" charset="0"/>
                <a:cs typeface="Arial" charset="0"/>
              </a:defRPr>
            </a:lvl1pPr>
            <a:lvl2pPr>
              <a:defRPr sz="2800">
                <a:solidFill>
                  <a:schemeClr val="tx1"/>
                </a:solidFill>
                <a:latin typeface="Times New Roman" charset="0"/>
                <a:ea typeface="Arial" charset="0"/>
                <a:cs typeface="Arial" charset="0"/>
              </a:defRPr>
            </a:lvl2pPr>
            <a:lvl3pPr>
              <a:defRPr sz="2400">
                <a:solidFill>
                  <a:schemeClr val="tx1"/>
                </a:solidFill>
                <a:latin typeface="Times New Roman" charset="0"/>
                <a:ea typeface="Arial" charset="0"/>
                <a:cs typeface="Arial" charset="0"/>
              </a:defRPr>
            </a:lvl3pPr>
            <a:lvl4pPr>
              <a:defRPr sz="2000">
                <a:solidFill>
                  <a:schemeClr val="tx1"/>
                </a:solidFill>
                <a:latin typeface="Times New Roman" charset="0"/>
                <a:ea typeface="Arial" charset="0"/>
                <a:cs typeface="Arial" charset="0"/>
              </a:defRPr>
            </a:lvl4pPr>
            <a:lvl5pPr>
              <a:defRPr sz="2000">
                <a:solidFill>
                  <a:schemeClr val="tx1"/>
                </a:solidFill>
                <a:latin typeface="Times New Roman" charset="0"/>
                <a:ea typeface="Arial" charset="0"/>
                <a:cs typeface="Arial" charset="0"/>
              </a:defRPr>
            </a:lvl5pPr>
            <a:lvl6pPr eaLnBrk="0" hangingPunct="0">
              <a:defRPr sz="2000">
                <a:solidFill>
                  <a:schemeClr val="tx1"/>
                </a:solidFill>
                <a:latin typeface="Times New Roman" charset="0"/>
                <a:ea typeface="Arial" charset="0"/>
                <a:cs typeface="Arial" charset="0"/>
              </a:defRPr>
            </a:lvl6pPr>
            <a:lvl7pPr eaLnBrk="0" hangingPunct="0">
              <a:defRPr sz="2000">
                <a:solidFill>
                  <a:schemeClr val="tx1"/>
                </a:solidFill>
                <a:latin typeface="Times New Roman" charset="0"/>
                <a:ea typeface="Arial" charset="0"/>
                <a:cs typeface="Arial" charset="0"/>
              </a:defRPr>
            </a:lvl7pPr>
            <a:lvl8pPr eaLnBrk="0" hangingPunct="0">
              <a:defRPr sz="2000">
                <a:solidFill>
                  <a:schemeClr val="tx1"/>
                </a:solidFill>
                <a:latin typeface="Times New Roman" charset="0"/>
                <a:ea typeface="Arial" charset="0"/>
                <a:cs typeface="Arial" charset="0"/>
              </a:defRPr>
            </a:lvl8pPr>
            <a:lvl9pPr eaLnBrk="0" hangingPunct="0">
              <a:defRPr sz="2000">
                <a:solidFill>
                  <a:schemeClr val="tx1"/>
                </a:solidFill>
                <a:latin typeface="Times New Roman" charset="0"/>
                <a:ea typeface="Arial" charset="0"/>
                <a:cs typeface="Arial" charset="0"/>
              </a:defRPr>
            </a:lvl9pPr>
          </a:lstStyle>
          <a:p>
            <a:r>
              <a:rPr lang="en-GB" sz="4000"/>
              <a:t>But what about position </a:t>
            </a:r>
            <a:r>
              <a:rPr lang="en-GB" sz="4000" smtClean="0"/>
              <a:t>invariance?</a:t>
            </a:r>
            <a:endParaRPr lang="en-GB" sz="4000"/>
          </a:p>
          <a:p>
            <a:r>
              <a:rPr lang="en-GB" sz="4000" smtClean="0"/>
              <a:t>Our </a:t>
            </a:r>
            <a:r>
              <a:rPr lang="en-GB" sz="4000"/>
              <a:t>example unit detectors were tied to </a:t>
            </a:r>
          </a:p>
          <a:p>
            <a:r>
              <a:rPr lang="en-GB" sz="4000"/>
              <a:t>specific parts of the image  </a:t>
            </a:r>
          </a:p>
        </p:txBody>
      </p:sp>
    </p:spTree>
  </p:cSld>
  <p:clrMapOvr>
    <a:masterClrMapping/>
  </p:clrMapOvr>
  <p:transition spd="slow">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4689" name="Title 1"/>
          <p:cNvSpPr>
            <a:spLocks noGrp="1"/>
          </p:cNvSpPr>
          <p:nvPr>
            <p:ph type="title"/>
          </p:nvPr>
        </p:nvSpPr>
        <p:spPr>
          <a:xfrm>
            <a:off x="0" y="0"/>
            <a:ext cx="9144000" cy="1295400"/>
          </a:xfrm>
        </p:spPr>
        <p:txBody>
          <a:bodyPr/>
          <a:lstStyle/>
          <a:p>
            <a:r>
              <a:rPr lang="en-US">
                <a:latin typeface="Calibri" pitchFamily="34" charset="0"/>
              </a:rPr>
              <a:t>Multi</a:t>
            </a:r>
            <a:r>
              <a:rPr lang="en-US" smtClean="0">
                <a:latin typeface="Calibri" pitchFamily="34" charset="0"/>
              </a:rPr>
              <a:t>-layer Feed-forward </a:t>
            </a:r>
            <a:r>
              <a:rPr lang="en-US">
                <a:latin typeface="Calibri" pitchFamily="34" charset="0"/>
              </a:rPr>
              <a:t>Networks</a:t>
            </a:r>
          </a:p>
        </p:txBody>
      </p:sp>
      <p:sp>
        <p:nvSpPr>
          <p:cNvPr id="114690" name="Content Placeholder 2"/>
          <p:cNvSpPr>
            <a:spLocks noGrp="1"/>
          </p:cNvSpPr>
          <p:nvPr>
            <p:ph idx="1"/>
          </p:nvPr>
        </p:nvSpPr>
        <p:spPr>
          <a:xfrm>
            <a:off x="457200" y="1219200"/>
            <a:ext cx="8382000" cy="5334000"/>
          </a:xfrm>
        </p:spPr>
        <p:txBody>
          <a:bodyPr/>
          <a:lstStyle/>
          <a:p>
            <a:r>
              <a:rPr lang="en-US" smtClean="0">
                <a:latin typeface="Calibri" pitchFamily="34" charset="0"/>
              </a:rPr>
              <a:t>Back</a:t>
            </a:r>
            <a:r>
              <a:rPr lang="en-US">
                <a:latin typeface="Calibri" pitchFamily="34" charset="0"/>
              </a:rPr>
              <a:t>-propagation algorithm performs gradient descent over “weight space” of entire </a:t>
            </a:r>
            <a:r>
              <a:rPr lang="en-US" smtClean="0">
                <a:latin typeface="Calibri" pitchFamily="34" charset="0"/>
              </a:rPr>
              <a:t>network</a:t>
            </a:r>
          </a:p>
          <a:p>
            <a:r>
              <a:rPr lang="en-US" smtClean="0">
                <a:latin typeface="Calibri" pitchFamily="34" charset="0"/>
              </a:rPr>
              <a:t>Always include a bias input at </a:t>
            </a:r>
            <a:r>
              <a:rPr lang="en-US" i="1" smtClean="0">
                <a:latin typeface="Calibri" pitchFamily="34" charset="0"/>
              </a:rPr>
              <a:t>every</a:t>
            </a:r>
            <a:r>
              <a:rPr lang="en-US" smtClean="0">
                <a:latin typeface="Calibri" pitchFamily="34" charset="0"/>
              </a:rPr>
              <a:t> unit</a:t>
            </a:r>
          </a:p>
          <a:p>
            <a:r>
              <a:rPr lang="en-US" smtClean="0">
                <a:latin typeface="Calibri" pitchFamily="34" charset="0"/>
              </a:rPr>
              <a:t>Use </a:t>
            </a:r>
            <a:r>
              <a:rPr lang="en-US" err="1" smtClean="0">
                <a:latin typeface="Calibri" pitchFamily="34" charset="0"/>
              </a:rPr>
              <a:t>ReLU</a:t>
            </a:r>
            <a:r>
              <a:rPr lang="en-US" smtClean="0">
                <a:latin typeface="Calibri" pitchFamily="34" charset="0"/>
              </a:rPr>
              <a:t>, not Sigmoid, for activation function</a:t>
            </a:r>
            <a:endParaRPr lang="en-US">
              <a:latin typeface="Calibri" pitchFamily="34" charset="0"/>
            </a:endParaRPr>
          </a:p>
          <a:p>
            <a:r>
              <a:rPr lang="en-US">
                <a:latin typeface="Calibri" pitchFamily="34" charset="0"/>
              </a:rPr>
              <a:t>Will, in general, find a </a:t>
            </a:r>
            <a:r>
              <a:rPr lang="en-US" b="1">
                <a:latin typeface="Calibri" pitchFamily="34" charset="0"/>
              </a:rPr>
              <a:t>local, not global, error minimum</a:t>
            </a:r>
          </a:p>
          <a:p>
            <a:r>
              <a:rPr lang="en-US">
                <a:latin typeface="Calibri" pitchFamily="34" charset="0"/>
              </a:rPr>
              <a:t>Training can take thousands of </a:t>
            </a:r>
            <a:r>
              <a:rPr lang="en-US" smtClean="0">
                <a:latin typeface="Calibri" pitchFamily="34" charset="0"/>
              </a:rPr>
              <a:t>epochs, but can be computed efficiently using matrix vector operations and GPU implementation</a:t>
            </a:r>
            <a:endParaRPr lang="en-US">
              <a:latin typeface="Calibri"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smtClean="0"/>
              <a:t>Forward Pass of a 3-Layer NN</a:t>
            </a:r>
            <a:endParaRPr lang="en-US"/>
          </a:p>
        </p:txBody>
      </p:sp>
      <p:sp>
        <p:nvSpPr>
          <p:cNvPr id="3" name="Content Placeholder 2"/>
          <p:cNvSpPr>
            <a:spLocks noGrp="1"/>
          </p:cNvSpPr>
          <p:nvPr>
            <p:ph idx="1"/>
          </p:nvPr>
        </p:nvSpPr>
        <p:spPr>
          <a:xfrm>
            <a:off x="457200" y="1295400"/>
            <a:ext cx="8382000" cy="5181600"/>
          </a:xfrm>
        </p:spPr>
        <p:txBody>
          <a:bodyPr/>
          <a:lstStyle/>
          <a:p>
            <a:r>
              <a:rPr lang="en-US" sz="2600" smtClean="0"/>
              <a:t>Let </a:t>
            </a:r>
            <a:r>
              <a:rPr lang="en-US" sz="2600" i="1" smtClean="0"/>
              <a:t>x</a:t>
            </a:r>
            <a:r>
              <a:rPr lang="en-US" sz="2600" smtClean="0"/>
              <a:t> = </a:t>
            </a:r>
            <a:r>
              <a:rPr lang="en-US" sz="2600" i="1" smtClean="0"/>
              <a:t>n</a:t>
            </a:r>
            <a:r>
              <a:rPr lang="en-US" sz="2600" smtClean="0"/>
              <a:t> x 1 column vector giving input values for </a:t>
            </a:r>
            <a:r>
              <a:rPr lang="en-US" sz="2600" i="1" smtClean="0"/>
              <a:t>n</a:t>
            </a:r>
            <a:r>
              <a:rPr lang="en-US" sz="2600" smtClean="0"/>
              <a:t> input units</a:t>
            </a:r>
          </a:p>
          <a:p>
            <a:r>
              <a:rPr lang="en-US" sz="2600" smtClean="0"/>
              <a:t>First hidden layer’s weights: </a:t>
            </a:r>
            <a:r>
              <a:rPr lang="en-US" sz="2600" i="1" smtClean="0"/>
              <a:t>W1</a:t>
            </a:r>
            <a:r>
              <a:rPr lang="en-US" sz="2600" smtClean="0"/>
              <a:t> = </a:t>
            </a:r>
            <a:r>
              <a:rPr lang="en-US" sz="2600" i="1" smtClean="0"/>
              <a:t>m</a:t>
            </a:r>
            <a:r>
              <a:rPr lang="en-US" sz="2600" smtClean="0"/>
              <a:t> x </a:t>
            </a:r>
            <a:r>
              <a:rPr lang="en-US" sz="2600" i="1" smtClean="0"/>
              <a:t>n</a:t>
            </a:r>
            <a:r>
              <a:rPr lang="en-US" sz="2600" smtClean="0"/>
              <a:t> matrix where there are </a:t>
            </a:r>
            <a:r>
              <a:rPr lang="en-US" sz="2600" i="1" smtClean="0"/>
              <a:t>m</a:t>
            </a:r>
            <a:r>
              <a:rPr lang="en-US" sz="2600" smtClean="0"/>
              <a:t> units in hidden layer</a:t>
            </a:r>
            <a:endParaRPr lang="en-US" sz="2600" i="1" smtClean="0"/>
          </a:p>
          <a:p>
            <a:r>
              <a:rPr lang="en-US" sz="2600" smtClean="0"/>
              <a:t>First layer’s biases:  </a:t>
            </a:r>
            <a:r>
              <a:rPr lang="en-US" sz="2600" i="1" smtClean="0"/>
              <a:t>b1</a:t>
            </a:r>
            <a:r>
              <a:rPr lang="en-US" sz="2600" smtClean="0"/>
              <a:t> = </a:t>
            </a:r>
            <a:r>
              <a:rPr lang="en-US" sz="2600" i="1" smtClean="0"/>
              <a:t>m</a:t>
            </a:r>
            <a:r>
              <a:rPr lang="en-US" sz="2600" smtClean="0"/>
              <a:t> x 1 column vector</a:t>
            </a:r>
          </a:p>
          <a:p>
            <a:r>
              <a:rPr lang="en-US" sz="2600" i="1" smtClean="0"/>
              <a:t>h1</a:t>
            </a:r>
            <a:r>
              <a:rPr lang="en-US" sz="2600" b="1" smtClean="0"/>
              <a:t> </a:t>
            </a:r>
            <a:r>
              <a:rPr lang="en-US" sz="2600" smtClean="0"/>
              <a:t>= activations at first hidden layer’s units</a:t>
            </a:r>
          </a:p>
          <a:p>
            <a:r>
              <a:rPr lang="en-US" sz="2600" i="1" smtClean="0"/>
              <a:t>f</a:t>
            </a:r>
            <a:r>
              <a:rPr lang="en-US" sz="2600" smtClean="0"/>
              <a:t> = activation function (e.g., sigmoid)</a:t>
            </a:r>
          </a:p>
          <a:p>
            <a:endParaRPr lang="en-US" sz="2400"/>
          </a:p>
          <a:p>
            <a:pPr marL="800100" lvl="2" indent="0">
              <a:buNone/>
            </a:pPr>
            <a:r>
              <a:rPr lang="en-US" sz="2800" i="1"/>
              <a:t>h1</a:t>
            </a:r>
            <a:r>
              <a:rPr lang="en-US" sz="2800"/>
              <a:t> = </a:t>
            </a:r>
            <a:r>
              <a:rPr lang="en-US" sz="2800" i="1"/>
              <a:t>f</a:t>
            </a:r>
            <a:r>
              <a:rPr lang="en-US" sz="2800"/>
              <a:t>(</a:t>
            </a:r>
            <a:r>
              <a:rPr lang="en-US" sz="2800" i="1"/>
              <a:t>W1</a:t>
            </a:r>
            <a:r>
              <a:rPr lang="en-US" sz="2800"/>
              <a:t>∙</a:t>
            </a:r>
            <a:r>
              <a:rPr lang="en-US" sz="2800" i="1"/>
              <a:t>x</a:t>
            </a:r>
            <a:r>
              <a:rPr lang="en-US" sz="2800"/>
              <a:t> + </a:t>
            </a:r>
            <a:r>
              <a:rPr lang="en-US" sz="2800" i="1"/>
              <a:t>b1</a:t>
            </a:r>
            <a:r>
              <a:rPr lang="en-US" sz="2800" smtClean="0"/>
              <a:t>)      </a:t>
            </a:r>
            <a:r>
              <a:rPr lang="en-US" sz="2000" smtClean="0"/>
              <a:t>// calculate 1</a:t>
            </a:r>
            <a:r>
              <a:rPr lang="en-US" sz="2000" baseline="30000" smtClean="0"/>
              <a:t>st</a:t>
            </a:r>
            <a:r>
              <a:rPr lang="en-US" sz="2000" smtClean="0"/>
              <a:t> hidden layer activations</a:t>
            </a:r>
            <a:endParaRPr lang="en-US" sz="2800"/>
          </a:p>
          <a:p>
            <a:pPr marL="800100" lvl="2" indent="0">
              <a:buNone/>
            </a:pPr>
            <a:r>
              <a:rPr lang="en-US" sz="2800" i="1"/>
              <a:t>h2</a:t>
            </a:r>
            <a:r>
              <a:rPr lang="en-US" sz="2800"/>
              <a:t> = </a:t>
            </a:r>
            <a:r>
              <a:rPr lang="en-US" sz="2800" i="1"/>
              <a:t>f</a:t>
            </a:r>
            <a:r>
              <a:rPr lang="en-US" sz="2800"/>
              <a:t>(</a:t>
            </a:r>
            <a:r>
              <a:rPr lang="en-US" sz="2800" i="1"/>
              <a:t>W2</a:t>
            </a:r>
            <a:r>
              <a:rPr lang="en-US" sz="2800"/>
              <a:t>∙</a:t>
            </a:r>
            <a:r>
              <a:rPr lang="en-US" sz="2800" i="1"/>
              <a:t>h1 </a:t>
            </a:r>
            <a:r>
              <a:rPr lang="en-US" sz="2800"/>
              <a:t>+ </a:t>
            </a:r>
            <a:r>
              <a:rPr lang="en-US" sz="2800" i="1"/>
              <a:t>b2</a:t>
            </a:r>
            <a:r>
              <a:rPr lang="en-US" sz="2800" smtClean="0"/>
              <a:t>)   </a:t>
            </a:r>
            <a:r>
              <a:rPr lang="en-US" sz="2000" smtClean="0"/>
              <a:t>// calculate 2</a:t>
            </a:r>
            <a:r>
              <a:rPr lang="en-US" sz="2000" baseline="30000" smtClean="0"/>
              <a:t>nd</a:t>
            </a:r>
            <a:r>
              <a:rPr lang="en-US" sz="2000" smtClean="0"/>
              <a:t> hidden layer activations</a:t>
            </a:r>
            <a:endParaRPr lang="en-US" sz="2800"/>
          </a:p>
          <a:p>
            <a:pPr marL="800100" lvl="2" indent="0">
              <a:buNone/>
            </a:pPr>
            <a:r>
              <a:rPr lang="en-US" sz="2800" i="1"/>
              <a:t>out</a:t>
            </a:r>
            <a:r>
              <a:rPr lang="en-US" sz="2800"/>
              <a:t> = </a:t>
            </a:r>
            <a:r>
              <a:rPr lang="en-US" sz="2800" i="1" smtClean="0"/>
              <a:t>f</a:t>
            </a:r>
            <a:r>
              <a:rPr lang="en-US" sz="2800" smtClean="0"/>
              <a:t>(</a:t>
            </a:r>
            <a:r>
              <a:rPr lang="en-US" sz="2800" i="1" smtClean="0"/>
              <a:t>W3</a:t>
            </a:r>
            <a:r>
              <a:rPr lang="en-US" sz="2800"/>
              <a:t>∙</a:t>
            </a:r>
            <a:r>
              <a:rPr lang="en-US" sz="2800" i="1"/>
              <a:t>h2</a:t>
            </a:r>
            <a:r>
              <a:rPr lang="en-US" sz="2800"/>
              <a:t> + </a:t>
            </a:r>
            <a:r>
              <a:rPr lang="en-US" sz="2800" i="1" smtClean="0"/>
              <a:t>b3</a:t>
            </a:r>
            <a:r>
              <a:rPr lang="en-US" sz="2800" smtClean="0"/>
              <a:t>)  </a:t>
            </a:r>
            <a:r>
              <a:rPr lang="en-US" sz="2000" smtClean="0"/>
              <a:t>// calculate output layer activations</a:t>
            </a:r>
            <a:endParaRPr lang="en-US" sz="2800"/>
          </a:p>
          <a:p>
            <a:pPr marL="0" indent="0">
              <a:buNone/>
            </a:pPr>
            <a:endParaRPr lang="en-US" sz="2400"/>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mtClean="0"/>
              <a:t>How Many Weights?</a:t>
            </a:r>
            <a:endParaRPr lang="en-US"/>
          </a:p>
        </p:txBody>
      </p:sp>
      <p:pic>
        <p:nvPicPr>
          <p:cNvPr id="4" name="Content Placeholder 3" descr="neural_net2.jpeg"/>
          <p:cNvPicPr>
            <a:picLocks noGrp="1" noChangeAspect="1"/>
          </p:cNvPicPr>
          <p:nvPr>
            <p:ph idx="1"/>
          </p:nvPr>
        </p:nvPicPr>
        <p:blipFill>
          <a:blip r:embed="rId2">
            <a:extLst>
              <a:ext uri="{28A0092B-C50C-407E-A947-70E740481C1C}">
                <a14:useLocalDpi xmlns:a14="http://schemas.microsoft.com/office/drawing/2010/main" xmlns="" val="0"/>
              </a:ext>
            </a:extLst>
          </a:blip>
          <a:srcRect t="-6059" b="-6059"/>
          <a:stretch>
            <a:fillRect/>
          </a:stretch>
        </p:blipFill>
        <p:spPr>
          <a:xfrm>
            <a:off x="457200" y="1066800"/>
            <a:ext cx="8229600" cy="4525963"/>
          </a:xfrm>
        </p:spPr>
      </p:pic>
      <p:sp>
        <p:nvSpPr>
          <p:cNvPr id="5" name="TextBox 4"/>
          <p:cNvSpPr txBox="1"/>
          <p:nvPr/>
        </p:nvSpPr>
        <p:spPr>
          <a:xfrm>
            <a:off x="365073" y="5562600"/>
            <a:ext cx="8397927" cy="954107"/>
          </a:xfrm>
          <a:prstGeom prst="rect">
            <a:avLst/>
          </a:prstGeom>
          <a:noFill/>
        </p:spPr>
        <p:txBody>
          <a:bodyPr wrap="none" rtlCol="0">
            <a:spAutoFit/>
          </a:bodyPr>
          <a:lstStyle/>
          <a:p>
            <a:r>
              <a:rPr lang="en-US" sz="2800" b="0" i="0" smtClean="0">
                <a:latin typeface="+mn-lt"/>
              </a:rPr>
              <a:t>3 layers, 9 units with activation function,</a:t>
            </a:r>
          </a:p>
          <a:p>
            <a:r>
              <a:rPr lang="en-US" sz="2800" b="0" i="0" smtClean="0">
                <a:latin typeface="+mn-lt"/>
              </a:rPr>
              <a:t>((3x4)+4) + ((4x4)+4) + ((4x1)+1) = 41 weights incl. biases </a:t>
            </a:r>
            <a:endParaRPr lang="en-US" sz="2800" b="0" i="0">
              <a:latin typeface="+mn-lt"/>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5"/>
          <p:cNvSpPr>
            <a:spLocks noGrp="1"/>
          </p:cNvSpPr>
          <p:nvPr>
            <p:ph type="sldNum" sz="quarter" idx="4294967295"/>
          </p:nvPr>
        </p:nvSpPr>
        <p:spPr>
          <a:xfrm>
            <a:off x="6553200" y="6248400"/>
            <a:ext cx="1905000" cy="457200"/>
          </a:xfrm>
          <a:prstGeom prst="rect">
            <a:avLst/>
          </a:prstGeom>
        </p:spPr>
        <p:txBody>
          <a:bodyPr/>
          <a:lstStyle/>
          <a:p>
            <a:fld id="{5120F75B-6868-4DF2-8395-68ADF7B1E371}" type="slidenum">
              <a:rPr lang="en-US" altLang="zh-CN"/>
              <a:pPr/>
              <a:t>8</a:t>
            </a:fld>
            <a:endParaRPr lang="en-US" altLang="zh-CN"/>
          </a:p>
        </p:txBody>
      </p:sp>
      <p:sp>
        <p:nvSpPr>
          <p:cNvPr id="151554" name="Rectangle 2"/>
          <p:cNvSpPr>
            <a:spLocks noGrp="1" noChangeArrowheads="1"/>
          </p:cNvSpPr>
          <p:nvPr>
            <p:ph type="title"/>
          </p:nvPr>
        </p:nvSpPr>
        <p:spPr>
          <a:xfrm>
            <a:off x="609600" y="260350"/>
            <a:ext cx="7772400" cy="827088"/>
          </a:xfrm>
        </p:spPr>
        <p:txBody>
          <a:bodyPr/>
          <a:lstStyle/>
          <a:p>
            <a:pPr algn="ctr"/>
            <a:r>
              <a:rPr lang="zh-CN" altLang="en-US" b="1"/>
              <a:t>突觸</a:t>
            </a:r>
          </a:p>
        </p:txBody>
      </p:sp>
      <p:sp>
        <p:nvSpPr>
          <p:cNvPr id="151555" name="Rectangle 3" descr="Rectangle: Click to edit Master text styles&#10;Second level&#10;Third level&#10;Fourth level&#10;Fifth level"/>
          <p:cNvSpPr>
            <a:spLocks noGrp="1" noChangeArrowheads="1"/>
          </p:cNvSpPr>
          <p:nvPr>
            <p:ph type="body" idx="1"/>
          </p:nvPr>
        </p:nvSpPr>
        <p:spPr>
          <a:xfrm>
            <a:off x="838200" y="5229225"/>
            <a:ext cx="7772400" cy="1223963"/>
          </a:xfrm>
        </p:spPr>
        <p:txBody>
          <a:bodyPr/>
          <a:lstStyle/>
          <a:p>
            <a:pPr algn="ctr">
              <a:lnSpc>
                <a:spcPct val="90000"/>
              </a:lnSpc>
              <a:buFont typeface="Wingdings" pitchFamily="2" charset="2"/>
              <a:buNone/>
            </a:pPr>
            <a:endParaRPr lang="en-US" altLang="zh-CN" sz="2400"/>
          </a:p>
          <a:p>
            <a:pPr algn="ctr">
              <a:lnSpc>
                <a:spcPct val="90000"/>
              </a:lnSpc>
              <a:buFont typeface="Wingdings" pitchFamily="2" charset="2"/>
              <a:buNone/>
            </a:pPr>
            <a:endParaRPr lang="en-US" altLang="zh-CN" sz="2400"/>
          </a:p>
          <a:p>
            <a:pPr algn="ctr">
              <a:lnSpc>
                <a:spcPct val="90000"/>
              </a:lnSpc>
              <a:buFont typeface="Wingdings" pitchFamily="2" charset="2"/>
              <a:buNone/>
            </a:pPr>
            <a:r>
              <a:rPr lang="zh-CN" altLang="en-US" sz="2400"/>
              <a:t>突触结构</a:t>
            </a:r>
          </a:p>
        </p:txBody>
      </p:sp>
      <p:pic>
        <p:nvPicPr>
          <p:cNvPr id="151556" name="Picture 4" descr="突触结构"/>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63713" y="1557338"/>
            <a:ext cx="5959475" cy="4060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p:txBody>
          <a:bodyPr/>
          <a:lstStyle/>
          <a:p>
            <a:pPr eaLnBrk="1" hangingPunct="1"/>
            <a:r>
              <a:rPr lang="en-US">
                <a:latin typeface="Calibri" pitchFamily="34" charset="0"/>
              </a:rPr>
              <a:t>Other Issues</a:t>
            </a:r>
          </a:p>
        </p:txBody>
      </p:sp>
      <p:sp>
        <p:nvSpPr>
          <p:cNvPr id="1330179" name="Rectangle 3"/>
          <p:cNvSpPr>
            <a:spLocks noGrp="1" noChangeArrowheads="1"/>
          </p:cNvSpPr>
          <p:nvPr>
            <p:ph idx="1"/>
          </p:nvPr>
        </p:nvSpPr>
        <p:spPr>
          <a:xfrm>
            <a:off x="457200" y="1600200"/>
            <a:ext cx="8382000" cy="4525963"/>
          </a:xfrm>
        </p:spPr>
        <p:txBody>
          <a:bodyPr rtlCol="0">
            <a:normAutofit/>
          </a:bodyPr>
          <a:lstStyle/>
          <a:p>
            <a:pPr eaLnBrk="1" hangingPunct="1">
              <a:spcAft>
                <a:spcPts val="0"/>
              </a:spcAft>
              <a:buFont typeface="Wingdings" pitchFamily="2" charset="2"/>
              <a:buNone/>
              <a:defRPr/>
            </a:pPr>
            <a:r>
              <a:rPr lang="en-US" sz="3600" smtClean="0">
                <a:ea typeface="+mn-ea"/>
                <a:cs typeface="+mn-cs"/>
              </a:rPr>
              <a:t>How should the learning rate parameter, </a:t>
            </a:r>
            <a:r>
              <a:rPr lang="en-US" sz="3600" smtClean="0">
                <a:ea typeface="+mn-ea"/>
                <a:cs typeface="+mn-cs"/>
                <a:sym typeface="Symbol"/>
              </a:rPr>
              <a:t>α,</a:t>
            </a:r>
            <a:r>
              <a:rPr lang="en-US" sz="3600">
                <a:ea typeface="+mn-ea"/>
                <a:cs typeface="+mn-cs"/>
                <a:sym typeface="Symbol"/>
              </a:rPr>
              <a:t> </a:t>
            </a:r>
            <a:r>
              <a:rPr lang="en-US" sz="3600" smtClean="0">
                <a:ea typeface="+mn-ea"/>
                <a:cs typeface="+mn-cs"/>
              </a:rPr>
              <a:t>be set?</a:t>
            </a:r>
          </a:p>
          <a:p>
            <a:pPr eaLnBrk="1" hangingPunct="1">
              <a:spcAft>
                <a:spcPts val="0"/>
              </a:spcAft>
              <a:buFont typeface="Wingdings" pitchFamily="2" charset="2"/>
              <a:buNone/>
              <a:defRPr/>
            </a:pPr>
            <a:endParaRPr lang="en-US" sz="3600" smtClean="0">
              <a:ea typeface="+mn-ea"/>
              <a:cs typeface="+mn-cs"/>
            </a:endParaRPr>
          </a:p>
          <a:p>
            <a:pPr marL="0" indent="0" eaLnBrk="1" hangingPunct="1">
              <a:spcAft>
                <a:spcPts val="0"/>
              </a:spcAft>
              <a:buNone/>
              <a:defRPr/>
            </a:pPr>
            <a:r>
              <a:rPr lang="en-US" sz="3200" smtClean="0">
                <a:ea typeface="+mn-ea"/>
                <a:cs typeface="+mn-cs"/>
              </a:rPr>
              <a:t>	Use a </a:t>
            </a:r>
            <a:r>
              <a:rPr lang="en-US" sz="3200" b="1" smtClean="0">
                <a:ea typeface="+mn-ea"/>
                <a:cs typeface="+mn-cs"/>
              </a:rPr>
              <a:t>tuning set</a:t>
            </a:r>
            <a:r>
              <a:rPr lang="en-US" sz="3200" smtClean="0">
                <a:ea typeface="+mn-ea"/>
                <a:cs typeface="+mn-cs"/>
              </a:rPr>
              <a:t> to train using several 	candidate values for </a:t>
            </a:r>
            <a:r>
              <a:rPr lang="en-US" sz="3200" smtClean="0">
                <a:ea typeface="+mn-ea"/>
                <a:cs typeface="+mn-cs"/>
                <a:sym typeface="Symbol"/>
              </a:rPr>
              <a:t>α</a:t>
            </a:r>
            <a:r>
              <a:rPr lang="en-US" sz="3200" smtClean="0">
                <a:ea typeface="+mn-ea"/>
                <a:cs typeface="+mn-cs"/>
              </a:rPr>
              <a:t>, and then select the 	value that gives the lowest error</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01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179" grpId="0" build="p" bldLvl="2"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457200" y="274638"/>
            <a:ext cx="8229600" cy="944562"/>
          </a:xfrm>
        </p:spPr>
        <p:txBody>
          <a:bodyPr/>
          <a:lstStyle/>
          <a:p>
            <a:pPr eaLnBrk="1" hangingPunct="1"/>
            <a:r>
              <a:rPr lang="en-US">
                <a:latin typeface="Calibri" pitchFamily="34" charset="0"/>
              </a:rPr>
              <a:t>Setting Parameters</a:t>
            </a:r>
          </a:p>
        </p:txBody>
      </p:sp>
      <p:sp>
        <p:nvSpPr>
          <p:cNvPr id="268291" name="Rectangle 3"/>
          <p:cNvSpPr>
            <a:spLocks noGrp="1" noChangeArrowheads="1"/>
          </p:cNvSpPr>
          <p:nvPr>
            <p:ph idx="1"/>
          </p:nvPr>
        </p:nvSpPr>
        <p:spPr/>
        <p:txBody>
          <a:bodyPr/>
          <a:lstStyle/>
          <a:p>
            <a:pPr eaLnBrk="1" hangingPunct="1"/>
            <a:r>
              <a:rPr lang="en-US" smtClean="0">
                <a:latin typeface="Calibri" pitchFamily="34" charset="0"/>
              </a:rPr>
              <a:t>Some </a:t>
            </a:r>
            <a:r>
              <a:rPr lang="en-US">
                <a:latin typeface="Calibri" pitchFamily="34" charset="0"/>
              </a:rPr>
              <a:t>learning algorithms require setting learning parameters</a:t>
            </a:r>
          </a:p>
          <a:p>
            <a:pPr eaLnBrk="1" hangingPunct="1"/>
            <a:r>
              <a:rPr lang="en-US" smtClean="0">
                <a:latin typeface="Calibri" pitchFamily="34" charset="0"/>
              </a:rPr>
              <a:t>They </a:t>
            </a:r>
            <a:r>
              <a:rPr lang="en-US">
                <a:latin typeface="Calibri" pitchFamily="34" charset="0"/>
              </a:rPr>
              <a:t>must be set without looking at the test data</a:t>
            </a:r>
          </a:p>
          <a:p>
            <a:pPr eaLnBrk="1" hangingPunct="1"/>
            <a:r>
              <a:rPr lang="en-US" smtClean="0">
                <a:latin typeface="Calibri" pitchFamily="34" charset="0"/>
              </a:rPr>
              <a:t>One </a:t>
            </a:r>
            <a:r>
              <a:rPr lang="en-US">
                <a:latin typeface="Calibri" pitchFamily="34" charset="0"/>
              </a:rPr>
              <a:t>approach: use a </a:t>
            </a:r>
            <a:r>
              <a:rPr lang="en-US" b="1" i="1">
                <a:latin typeface="Calibri" pitchFamily="34" charset="0"/>
              </a:rPr>
              <a:t>tuning set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8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6829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6829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291" grpId="0" build="p" bldLvl="2"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r>
              <a:rPr lang="en-US">
                <a:latin typeface="Calibri" pitchFamily="34" charset="0"/>
              </a:rPr>
              <a:t>Using Data</a:t>
            </a:r>
          </a:p>
        </p:txBody>
      </p:sp>
      <p:sp>
        <p:nvSpPr>
          <p:cNvPr id="122882" name="Content Placeholder 2"/>
          <p:cNvSpPr>
            <a:spLocks noGrp="1"/>
          </p:cNvSpPr>
          <p:nvPr>
            <p:ph idx="1"/>
          </p:nvPr>
        </p:nvSpPr>
        <p:spPr/>
        <p:txBody>
          <a:bodyPr/>
          <a:lstStyle/>
          <a:p>
            <a:r>
              <a:rPr lang="en-US" b="1">
                <a:latin typeface="Calibri" pitchFamily="34" charset="0"/>
              </a:rPr>
              <a:t>Training set</a:t>
            </a:r>
            <a:r>
              <a:rPr lang="en-US">
                <a:latin typeface="Calibri" pitchFamily="34" charset="0"/>
              </a:rPr>
              <a:t> is used to </a:t>
            </a:r>
            <a:r>
              <a:rPr lang="en-US" i="1">
                <a:latin typeface="Calibri" pitchFamily="34" charset="0"/>
              </a:rPr>
              <a:t>learn a “model” </a:t>
            </a:r>
            <a:r>
              <a:rPr lang="en-US">
                <a:latin typeface="Calibri" pitchFamily="34" charset="0"/>
              </a:rPr>
              <a:t>(e.g., a neural network’s weights)</a:t>
            </a:r>
          </a:p>
          <a:p>
            <a:r>
              <a:rPr lang="en-US" b="1">
                <a:latin typeface="Calibri" pitchFamily="34" charset="0"/>
              </a:rPr>
              <a:t>Tuning set </a:t>
            </a:r>
            <a:r>
              <a:rPr lang="en-US">
                <a:latin typeface="Calibri" pitchFamily="34" charset="0"/>
              </a:rPr>
              <a:t>is used to judge and </a:t>
            </a:r>
            <a:r>
              <a:rPr lang="en-US" i="1">
                <a:latin typeface="Calibri" pitchFamily="34" charset="0"/>
              </a:rPr>
              <a:t>select parameters</a:t>
            </a:r>
            <a:r>
              <a:rPr lang="en-US">
                <a:latin typeface="Calibri" pitchFamily="34" charset="0"/>
              </a:rPr>
              <a:t> (e.g., learning rate and </a:t>
            </a:r>
            <a:r>
              <a:rPr lang="en-US" smtClean="0">
                <a:latin typeface="Calibri" pitchFamily="34" charset="0"/>
              </a:rPr>
              <a:t>the number </a:t>
            </a:r>
            <a:r>
              <a:rPr lang="en-US">
                <a:latin typeface="Calibri" pitchFamily="34" charset="0"/>
              </a:rPr>
              <a:t>of hidden units)</a:t>
            </a:r>
          </a:p>
          <a:p>
            <a:r>
              <a:rPr lang="en-US" b="1">
                <a:latin typeface="Calibri" pitchFamily="34" charset="0"/>
              </a:rPr>
              <a:t>Testing set</a:t>
            </a:r>
            <a:r>
              <a:rPr lang="en-US">
                <a:latin typeface="Calibri" pitchFamily="34" charset="0"/>
              </a:rPr>
              <a:t> is used to judge in a fair manner </a:t>
            </a:r>
            <a:r>
              <a:rPr lang="en-US" smtClean="0">
                <a:latin typeface="Calibri" pitchFamily="34" charset="0"/>
              </a:rPr>
              <a:t>the final </a:t>
            </a:r>
            <a:r>
              <a:rPr lang="en-US" i="1">
                <a:latin typeface="Calibri" pitchFamily="34" charset="0"/>
              </a:rPr>
              <a:t>model’s accuracy</a:t>
            </a:r>
          </a:p>
          <a:p>
            <a:r>
              <a:rPr lang="en-US">
                <a:latin typeface="Calibri" pitchFamily="34" charset="0"/>
              </a:rPr>
              <a:t>All 3 datasets </a:t>
            </a:r>
            <a:r>
              <a:rPr lang="en-US" smtClean="0">
                <a:latin typeface="Calibri" pitchFamily="34" charset="0"/>
              </a:rPr>
              <a:t>must </a:t>
            </a:r>
            <a:r>
              <a:rPr lang="en-US">
                <a:latin typeface="Calibri" pitchFamily="34" charset="0"/>
              </a:rPr>
              <a:t>be </a:t>
            </a:r>
            <a:r>
              <a:rPr lang="en-US" smtClean="0">
                <a:latin typeface="Calibri" pitchFamily="34" charset="0"/>
              </a:rPr>
              <a:t>disjoint! </a:t>
            </a:r>
            <a:endParaRPr lang="en-US">
              <a:latin typeface="Calibr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a:xfrm>
            <a:off x="457200" y="0"/>
            <a:ext cx="8229600" cy="914400"/>
          </a:xfrm>
        </p:spPr>
        <p:txBody>
          <a:bodyPr/>
          <a:lstStyle/>
          <a:p>
            <a:pPr eaLnBrk="1" hangingPunct="1"/>
            <a:r>
              <a:rPr lang="en-US">
                <a:latin typeface="Calibri" pitchFamily="34" charset="0"/>
              </a:rPr>
              <a:t>Setting Parameters</a:t>
            </a:r>
          </a:p>
        </p:txBody>
      </p:sp>
      <p:sp>
        <p:nvSpPr>
          <p:cNvPr id="270339" name="Rectangle 3"/>
          <p:cNvSpPr>
            <a:spLocks noGrp="1" noChangeArrowheads="1"/>
          </p:cNvSpPr>
          <p:nvPr>
            <p:ph idx="1"/>
          </p:nvPr>
        </p:nvSpPr>
        <p:spPr>
          <a:xfrm>
            <a:off x="685800" y="1143000"/>
            <a:ext cx="8001000" cy="5410200"/>
          </a:xfrm>
        </p:spPr>
        <p:txBody>
          <a:bodyPr/>
          <a:lstStyle/>
          <a:p>
            <a:pPr marL="533400" indent="-533400" eaLnBrk="1" hangingPunct="1">
              <a:buFont typeface="Wingdings" charset="0"/>
              <a:buNone/>
            </a:pPr>
            <a:r>
              <a:rPr lang="en-US">
                <a:latin typeface="Calibri" pitchFamily="34" charset="0"/>
              </a:rPr>
              <a:t>Use a </a:t>
            </a:r>
            <a:r>
              <a:rPr lang="en-US" b="1">
                <a:latin typeface="Calibri" pitchFamily="34" charset="0"/>
              </a:rPr>
              <a:t>Tuning set </a:t>
            </a:r>
            <a:r>
              <a:rPr lang="en-US">
                <a:latin typeface="Calibri" pitchFamily="34" charset="0"/>
              </a:rPr>
              <a:t>for setting parameters:</a:t>
            </a:r>
          </a:p>
          <a:p>
            <a:pPr marL="533400" indent="-533400" eaLnBrk="1" hangingPunct="1">
              <a:buFontTx/>
              <a:buAutoNum type="arabicPeriod"/>
            </a:pPr>
            <a:r>
              <a:rPr lang="en-US" sz="2800">
                <a:latin typeface="Calibri" pitchFamily="34" charset="0"/>
              </a:rPr>
              <a:t>Partition training examples into TRAIN, TUNE, and TEST sets</a:t>
            </a:r>
          </a:p>
          <a:p>
            <a:pPr marL="533400" indent="-533400" eaLnBrk="1" hangingPunct="1">
              <a:buFontTx/>
              <a:buAutoNum type="arabicPeriod"/>
            </a:pPr>
            <a:r>
              <a:rPr lang="en-US" sz="2800">
                <a:latin typeface="Calibri" pitchFamily="34" charset="0"/>
              </a:rPr>
              <a:t>For each candidate parameter value, learn a neural network using the TRAIN set</a:t>
            </a:r>
          </a:p>
          <a:p>
            <a:pPr marL="533400" indent="-533400" eaLnBrk="1" hangingPunct="1">
              <a:buFontTx/>
              <a:buAutoNum type="arabicPeriod"/>
            </a:pPr>
            <a:r>
              <a:rPr lang="en-US" sz="2800">
                <a:latin typeface="Calibri" pitchFamily="34" charset="0"/>
              </a:rPr>
              <a:t>Use TUNE set to evaluate error rates and determine which parameter value is best</a:t>
            </a:r>
          </a:p>
          <a:p>
            <a:pPr marL="533400" indent="-533400" eaLnBrk="1" hangingPunct="1">
              <a:buFontTx/>
              <a:buAutoNum type="arabicPeriod"/>
            </a:pPr>
            <a:r>
              <a:rPr lang="en-US" sz="2800">
                <a:latin typeface="Calibri" pitchFamily="34" charset="0"/>
              </a:rPr>
              <a:t>Compute new neural network using selected parameter </a:t>
            </a:r>
            <a:r>
              <a:rPr lang="en-US" sz="2800" smtClean="0">
                <a:latin typeface="Calibri" pitchFamily="34" charset="0"/>
              </a:rPr>
              <a:t>value </a:t>
            </a:r>
            <a:r>
              <a:rPr lang="en-US" sz="2800">
                <a:latin typeface="Calibri" pitchFamily="34" charset="0"/>
              </a:rPr>
              <a:t>and </a:t>
            </a:r>
            <a:r>
              <a:rPr lang="en-US" sz="2800" i="1">
                <a:latin typeface="Calibri" pitchFamily="34" charset="0"/>
              </a:rPr>
              <a:t>both</a:t>
            </a:r>
            <a:r>
              <a:rPr lang="en-US" sz="2800">
                <a:latin typeface="Calibri" pitchFamily="34" charset="0"/>
              </a:rPr>
              <a:t> TRAIN and TUNE sets</a:t>
            </a:r>
          </a:p>
          <a:p>
            <a:pPr marL="533400" indent="-533400" eaLnBrk="1" hangingPunct="1">
              <a:buFontTx/>
              <a:buAutoNum type="arabicPeriod"/>
            </a:pPr>
            <a:r>
              <a:rPr lang="en-US" sz="2800">
                <a:latin typeface="Calibri" pitchFamily="34" charset="0"/>
              </a:rPr>
              <a:t>Use TEST set to compute performance </a:t>
            </a:r>
            <a:r>
              <a:rPr lang="en-US" sz="2800" smtClean="0">
                <a:latin typeface="Calibri" pitchFamily="34" charset="0"/>
              </a:rPr>
              <a:t>accuracy (using cross-validation or leave-one-out)</a:t>
            </a:r>
            <a:endParaRPr lang="en-US" sz="2800">
              <a:latin typeface="Calibri"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0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0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0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0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0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703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39" grpId="0" build="p" bldLvl="2"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Other Issues</a:t>
            </a:r>
          </a:p>
        </p:txBody>
      </p:sp>
      <p:sp>
        <p:nvSpPr>
          <p:cNvPr id="1334275" name="Rectangle 3"/>
          <p:cNvSpPr>
            <a:spLocks noGrp="1" noChangeArrowheads="1"/>
          </p:cNvSpPr>
          <p:nvPr>
            <p:ph idx="1"/>
          </p:nvPr>
        </p:nvSpPr>
        <p:spPr>
          <a:xfrm>
            <a:off x="838200" y="1371600"/>
            <a:ext cx="7543800" cy="4953000"/>
          </a:xfrm>
        </p:spPr>
        <p:txBody>
          <a:bodyPr rtlCol="0">
            <a:normAutofit/>
          </a:bodyPr>
          <a:lstStyle/>
          <a:p>
            <a:pPr eaLnBrk="1" hangingPunct="1">
              <a:spcAft>
                <a:spcPts val="0"/>
              </a:spcAft>
              <a:buFont typeface="Arial" pitchFamily="34" charset="0"/>
              <a:buChar char="•"/>
              <a:defRPr/>
            </a:pPr>
            <a:r>
              <a:rPr lang="en-US" sz="3600" smtClean="0">
                <a:ea typeface="+mn-ea"/>
                <a:cs typeface="+mn-cs"/>
              </a:rPr>
              <a:t>When should training stop?</a:t>
            </a:r>
          </a:p>
          <a:p>
            <a:pPr lvl="1" eaLnBrk="1" hangingPunct="1">
              <a:spcAft>
                <a:spcPts val="0"/>
              </a:spcAft>
              <a:buFont typeface="Arial" pitchFamily="34" charset="0"/>
              <a:buChar char="–"/>
              <a:defRPr/>
            </a:pPr>
            <a:r>
              <a:rPr lang="en-US" smtClean="0">
                <a:ea typeface="+mn-ea"/>
              </a:rPr>
              <a:t>too soon and the concept isn't learned</a:t>
            </a:r>
          </a:p>
          <a:p>
            <a:pPr lvl="1" eaLnBrk="1" hangingPunct="1">
              <a:spcAft>
                <a:spcPts val="0"/>
              </a:spcAft>
              <a:buFont typeface="Arial" pitchFamily="34" charset="0"/>
              <a:buChar char="–"/>
              <a:defRPr/>
            </a:pPr>
            <a:r>
              <a:rPr lang="en-US" smtClean="0">
                <a:ea typeface="+mn-ea"/>
              </a:rPr>
              <a:t>too late:</a:t>
            </a:r>
          </a:p>
          <a:p>
            <a:pPr lvl="2" eaLnBrk="1" hangingPunct="1">
              <a:spcAft>
                <a:spcPts val="0"/>
              </a:spcAft>
              <a:buFont typeface="Arial" pitchFamily="34" charset="0"/>
              <a:buChar char="•"/>
              <a:defRPr/>
            </a:pPr>
            <a:r>
              <a:rPr lang="en-US" sz="2800" err="1" smtClean="0">
                <a:ea typeface="+mn-ea"/>
              </a:rPr>
              <a:t>overfitting</a:t>
            </a:r>
            <a:r>
              <a:rPr lang="en-US" sz="2800" smtClean="0">
                <a:ea typeface="+mn-ea"/>
              </a:rPr>
              <a:t>, poor generalization</a:t>
            </a:r>
          </a:p>
          <a:p>
            <a:pPr lvl="2" eaLnBrk="1" hangingPunct="1">
              <a:spcAft>
                <a:spcPts val="0"/>
              </a:spcAft>
              <a:buFont typeface="Arial" pitchFamily="34" charset="0"/>
              <a:buChar char="•"/>
              <a:defRPr/>
            </a:pPr>
            <a:r>
              <a:rPr lang="en-US" sz="2800" smtClean="0">
                <a:ea typeface="+mn-ea"/>
              </a:rPr>
              <a:t>error rate will go up on the testing set</a:t>
            </a:r>
          </a:p>
          <a:p>
            <a:pPr marL="457200" indent="-457200" eaLnBrk="1" hangingPunct="1">
              <a:spcAft>
                <a:spcPts val="0"/>
              </a:spcAft>
              <a:buFont typeface="Arial" pitchFamily="34" charset="0"/>
              <a:buChar char="•"/>
              <a:defRPr/>
            </a:pPr>
            <a:r>
              <a:rPr lang="en-US" smtClean="0">
                <a:ea typeface="+mn-ea"/>
                <a:cs typeface="+mn-cs"/>
              </a:rPr>
              <a:t>Train the network until the error rate on a </a:t>
            </a:r>
            <a:r>
              <a:rPr lang="en-US" b="1" smtClean="0">
                <a:ea typeface="+mn-ea"/>
                <a:cs typeface="+mn-cs"/>
              </a:rPr>
              <a:t>tuning set </a:t>
            </a:r>
            <a:r>
              <a:rPr lang="en-US" smtClean="0">
                <a:ea typeface="+mn-ea"/>
                <a:cs typeface="+mn-cs"/>
              </a:rPr>
              <a:t>begins </a:t>
            </a:r>
            <a:r>
              <a:rPr lang="en-US" i="1" smtClean="0">
                <a:ea typeface="+mn-ea"/>
                <a:cs typeface="+mn-cs"/>
              </a:rPr>
              <a:t>increasing</a:t>
            </a:r>
            <a:r>
              <a:rPr lang="en-US" smtClean="0">
                <a:ea typeface="+mn-ea"/>
                <a:cs typeface="+mn-cs"/>
              </a:rPr>
              <a:t> rather than training until the error (i.e., SSE) on the training set is minimized</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42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3427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33427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342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275" grpId="0" build="p" bldLvl="3"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a:xfrm>
            <a:off x="457200" y="0"/>
            <a:ext cx="8229600" cy="1219200"/>
          </a:xfrm>
        </p:spPr>
        <p:txBody>
          <a:bodyPr/>
          <a:lstStyle/>
          <a:p>
            <a:pPr eaLnBrk="1" hangingPunct="1"/>
            <a:r>
              <a:rPr lang="en-US">
                <a:latin typeface="Calibri" pitchFamily="34" charset="0"/>
              </a:rPr>
              <a:t>Other Issues</a:t>
            </a:r>
          </a:p>
        </p:txBody>
      </p:sp>
      <p:sp>
        <p:nvSpPr>
          <p:cNvPr id="1336323" name="Rectangle 3"/>
          <p:cNvSpPr>
            <a:spLocks noGrp="1" noChangeArrowheads="1"/>
          </p:cNvSpPr>
          <p:nvPr>
            <p:ph idx="1"/>
          </p:nvPr>
        </p:nvSpPr>
        <p:spPr>
          <a:xfrm>
            <a:off x="457200" y="1143000"/>
            <a:ext cx="8229600" cy="5715000"/>
          </a:xfrm>
        </p:spPr>
        <p:txBody>
          <a:bodyPr/>
          <a:lstStyle/>
          <a:p>
            <a:pPr marL="0" indent="0" eaLnBrk="1" hangingPunct="1">
              <a:lnSpc>
                <a:spcPct val="80000"/>
              </a:lnSpc>
              <a:buNone/>
            </a:pPr>
            <a:r>
              <a:rPr lang="en-US" sz="3600">
                <a:latin typeface="Calibri" pitchFamily="34" charset="0"/>
              </a:rPr>
              <a:t>How many examples should be in the training set?</a:t>
            </a:r>
          </a:p>
          <a:p>
            <a:pPr lvl="1" eaLnBrk="1" hangingPunct="1">
              <a:lnSpc>
                <a:spcPct val="80000"/>
              </a:lnSpc>
            </a:pPr>
            <a:r>
              <a:rPr lang="en-US" b="1" i="1">
                <a:latin typeface="Calibri" pitchFamily="34" charset="0"/>
              </a:rPr>
              <a:t>T</a:t>
            </a:r>
            <a:r>
              <a:rPr lang="en-US" b="1" i="1" smtClean="0">
                <a:latin typeface="Calibri" pitchFamily="34" charset="0"/>
              </a:rPr>
              <a:t>he more </a:t>
            </a:r>
            <a:r>
              <a:rPr lang="en-US" b="1" i="1">
                <a:latin typeface="Calibri" pitchFamily="34" charset="0"/>
              </a:rPr>
              <a:t>the better, but training </a:t>
            </a:r>
            <a:r>
              <a:rPr lang="en-US" b="1" i="1" smtClean="0">
                <a:latin typeface="Calibri" pitchFamily="34" charset="0"/>
              </a:rPr>
              <a:t>takes </a:t>
            </a:r>
            <a:r>
              <a:rPr lang="en-US" b="1" i="1">
                <a:latin typeface="Calibri" pitchFamily="34" charset="0"/>
              </a:rPr>
              <a:t>longer</a:t>
            </a:r>
          </a:p>
          <a:p>
            <a:pPr lvl="1" eaLnBrk="1" hangingPunct="1">
              <a:lnSpc>
                <a:spcPct val="80000"/>
              </a:lnSpc>
              <a:buFontTx/>
              <a:buNone/>
            </a:pPr>
            <a:endParaRPr lang="en-US" sz="2400">
              <a:latin typeface="Calibri" pitchFamily="34" charset="0"/>
            </a:endParaRPr>
          </a:p>
          <a:p>
            <a:pPr lvl="1" eaLnBrk="1" hangingPunct="1">
              <a:lnSpc>
                <a:spcPct val="80000"/>
              </a:lnSpc>
              <a:buFontTx/>
              <a:buNone/>
            </a:pPr>
            <a:r>
              <a:rPr lang="en-US" sz="2600">
                <a:latin typeface="Calibri" pitchFamily="34" charset="0"/>
              </a:rPr>
              <a:t>To obtain </a:t>
            </a:r>
            <a:r>
              <a:rPr lang="en-US" sz="2600" b="1">
                <a:latin typeface="Palatino" charset="0"/>
              </a:rPr>
              <a:t>1</a:t>
            </a:r>
            <a:r>
              <a:rPr lang="en-US" sz="2600" b="1" i="1">
                <a:latin typeface="Palatino" charset="0"/>
              </a:rPr>
              <a:t> – e</a:t>
            </a:r>
            <a:r>
              <a:rPr lang="en-US" sz="2600">
                <a:latin typeface="Calibri" pitchFamily="34" charset="0"/>
              </a:rPr>
              <a:t> correct classification on testing set:</a:t>
            </a:r>
          </a:p>
          <a:p>
            <a:pPr lvl="1" eaLnBrk="1" hangingPunct="1">
              <a:lnSpc>
                <a:spcPct val="80000"/>
              </a:lnSpc>
            </a:pPr>
            <a:r>
              <a:rPr lang="en-US" sz="2600">
                <a:latin typeface="Calibri" pitchFamily="34" charset="0"/>
              </a:rPr>
              <a:t>training set should be of size approximately </a:t>
            </a:r>
            <a:r>
              <a:rPr lang="en-US" sz="2600" b="1" i="1">
                <a:latin typeface="Palatino" charset="0"/>
              </a:rPr>
              <a:t>n/</a:t>
            </a:r>
            <a:r>
              <a:rPr lang="en-US" sz="2600" b="1" i="1" smtClean="0">
                <a:latin typeface="Palatino" charset="0"/>
              </a:rPr>
              <a:t>e</a:t>
            </a:r>
            <a:endParaRPr lang="en-US" sz="2600">
              <a:latin typeface="Calibri" pitchFamily="34" charset="0"/>
            </a:endParaRPr>
          </a:p>
          <a:p>
            <a:pPr lvl="2" eaLnBrk="1" hangingPunct="1">
              <a:lnSpc>
                <a:spcPct val="80000"/>
              </a:lnSpc>
            </a:pPr>
            <a:r>
              <a:rPr lang="en-US" sz="2600" b="1" i="1">
                <a:latin typeface="Palatino" charset="0"/>
              </a:rPr>
              <a:t>n</a:t>
            </a:r>
            <a:r>
              <a:rPr lang="en-US" sz="2600">
                <a:latin typeface="Calibri" pitchFamily="34" charset="0"/>
              </a:rPr>
              <a:t> is the number of weights in the network</a:t>
            </a:r>
          </a:p>
          <a:p>
            <a:pPr lvl="2" eaLnBrk="1" hangingPunct="1">
              <a:lnSpc>
                <a:spcPct val="80000"/>
              </a:lnSpc>
            </a:pPr>
            <a:r>
              <a:rPr lang="en-US" sz="2600" b="1" i="1">
                <a:latin typeface="Palatino" charset="0"/>
              </a:rPr>
              <a:t>e</a:t>
            </a:r>
            <a:r>
              <a:rPr lang="en-US" sz="2600">
                <a:latin typeface="Calibri" pitchFamily="34" charset="0"/>
              </a:rPr>
              <a:t> is test set error fraction between 0 and 1</a:t>
            </a:r>
          </a:p>
          <a:p>
            <a:pPr lvl="1" eaLnBrk="1" hangingPunct="1">
              <a:lnSpc>
                <a:spcPct val="80000"/>
              </a:lnSpc>
            </a:pPr>
            <a:r>
              <a:rPr lang="en-US" sz="2600">
                <a:latin typeface="Calibri" pitchFamily="34" charset="0"/>
              </a:rPr>
              <a:t>train to classify </a:t>
            </a:r>
            <a:r>
              <a:rPr lang="en-US" sz="2600" b="1">
                <a:latin typeface="Palatino" charset="0"/>
              </a:rPr>
              <a:t>1</a:t>
            </a:r>
            <a:r>
              <a:rPr lang="en-US" sz="2600" b="1" i="1">
                <a:latin typeface="Palatino" charset="0"/>
              </a:rPr>
              <a:t> - e</a:t>
            </a:r>
            <a:r>
              <a:rPr lang="en-US" sz="2600" b="1">
                <a:latin typeface="Palatino" charset="0"/>
              </a:rPr>
              <a:t>/2</a:t>
            </a:r>
            <a:r>
              <a:rPr lang="en-US" sz="2600">
                <a:latin typeface="Calibri" pitchFamily="34" charset="0"/>
              </a:rPr>
              <a:t> of the training set correctly</a:t>
            </a:r>
          </a:p>
          <a:p>
            <a:pPr lvl="1" eaLnBrk="1" hangingPunct="1">
              <a:lnSpc>
                <a:spcPct val="80000"/>
              </a:lnSpc>
              <a:buFontTx/>
              <a:buNone/>
            </a:pPr>
            <a:r>
              <a:rPr lang="en-US" sz="2600">
                <a:latin typeface="Calibri" pitchFamily="34" charset="0"/>
              </a:rPr>
              <a:t>e.g., if </a:t>
            </a:r>
            <a:r>
              <a:rPr lang="en-US" sz="2600" b="1" i="1">
                <a:latin typeface="Palatino" charset="0"/>
              </a:rPr>
              <a:t>n = </a:t>
            </a:r>
            <a:r>
              <a:rPr lang="en-US" sz="2600" b="1">
                <a:latin typeface="Palatino" charset="0"/>
              </a:rPr>
              <a:t>80</a:t>
            </a:r>
            <a:r>
              <a:rPr lang="en-US" sz="2600">
                <a:latin typeface="Calibri" pitchFamily="34" charset="0"/>
              </a:rPr>
              <a:t> and </a:t>
            </a:r>
            <a:r>
              <a:rPr lang="en-US" sz="2600" b="1" i="1">
                <a:latin typeface="Palatino" charset="0"/>
              </a:rPr>
              <a:t>e = </a:t>
            </a:r>
            <a:r>
              <a:rPr lang="en-US" sz="2600" b="1">
                <a:latin typeface="Palatino" charset="0"/>
              </a:rPr>
              <a:t>0.1</a:t>
            </a:r>
            <a:r>
              <a:rPr lang="en-US" sz="2600" b="1" i="1">
                <a:latin typeface="Palatino" charset="0"/>
              </a:rPr>
              <a:t> </a:t>
            </a:r>
            <a:r>
              <a:rPr lang="en-US" sz="2600">
                <a:latin typeface="Calibri" pitchFamily="34" charset="0"/>
              </a:rPr>
              <a:t>(i.e. 10% error on test set)</a:t>
            </a:r>
          </a:p>
          <a:p>
            <a:pPr lvl="1" eaLnBrk="1" hangingPunct="1">
              <a:lnSpc>
                <a:spcPct val="80000"/>
              </a:lnSpc>
            </a:pPr>
            <a:r>
              <a:rPr lang="en-US" sz="2600" smtClean="0">
                <a:latin typeface="Calibri" pitchFamily="34" charset="0"/>
              </a:rPr>
              <a:t>Use training </a:t>
            </a:r>
            <a:r>
              <a:rPr lang="en-US" sz="2600">
                <a:latin typeface="Calibri" pitchFamily="34" charset="0"/>
              </a:rPr>
              <a:t>set of size is </a:t>
            </a:r>
            <a:r>
              <a:rPr lang="en-US" sz="2600" smtClean="0">
                <a:latin typeface="Calibri" pitchFamily="34" charset="0"/>
              </a:rPr>
              <a:t>800</a:t>
            </a:r>
            <a:endParaRPr lang="en-US" sz="2600">
              <a:latin typeface="Calibri" pitchFamily="34" charset="0"/>
            </a:endParaRPr>
          </a:p>
          <a:p>
            <a:pPr lvl="1" eaLnBrk="1" hangingPunct="1">
              <a:lnSpc>
                <a:spcPct val="80000"/>
              </a:lnSpc>
            </a:pPr>
            <a:r>
              <a:rPr lang="en-US" sz="2600">
                <a:latin typeface="Calibri" pitchFamily="34" charset="0"/>
              </a:rPr>
              <a:t>train until 95% correct classification</a:t>
            </a:r>
          </a:p>
          <a:p>
            <a:pPr lvl="1" eaLnBrk="1" hangingPunct="1">
              <a:lnSpc>
                <a:spcPct val="80000"/>
              </a:lnSpc>
            </a:pPr>
            <a:r>
              <a:rPr lang="en-US" sz="2600">
                <a:latin typeface="Calibri" pitchFamily="34" charset="0"/>
              </a:rPr>
              <a:t>should produce ~90% correct classification on test set</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63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63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3632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3632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3632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3632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499"/>
                                          </p:stCondLst>
                                        </p:cTn>
                                        <p:tgtEl>
                                          <p:spTgt spid="133632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499"/>
                                          </p:stCondLst>
                                        </p:cTn>
                                        <p:tgtEl>
                                          <p:spTgt spid="133632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499"/>
                                          </p:stCondLst>
                                        </p:cTn>
                                        <p:tgtEl>
                                          <p:spTgt spid="133632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6323" grpId="0" build="p" bldLvl="3"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457200" y="0"/>
            <a:ext cx="8229600" cy="1143000"/>
          </a:xfrm>
        </p:spPr>
        <p:txBody>
          <a:bodyPr/>
          <a:lstStyle/>
          <a:p>
            <a:pPr eaLnBrk="1" hangingPunct="1"/>
            <a:r>
              <a:rPr lang="en-US">
                <a:latin typeface="Calibri" pitchFamily="34" charset="0"/>
              </a:rPr>
              <a:t>Other Issues</a:t>
            </a:r>
          </a:p>
        </p:txBody>
      </p:sp>
      <p:sp>
        <p:nvSpPr>
          <p:cNvPr id="1332227" name="Rectangle 3"/>
          <p:cNvSpPr>
            <a:spLocks noGrp="1" noChangeArrowheads="1"/>
          </p:cNvSpPr>
          <p:nvPr>
            <p:ph idx="1"/>
          </p:nvPr>
        </p:nvSpPr>
        <p:spPr>
          <a:xfrm>
            <a:off x="533400" y="1295400"/>
            <a:ext cx="8077200" cy="5334000"/>
          </a:xfrm>
        </p:spPr>
        <p:txBody>
          <a:bodyPr rtlCol="0">
            <a:normAutofit/>
          </a:bodyPr>
          <a:lstStyle/>
          <a:p>
            <a:pPr eaLnBrk="1" hangingPunct="1">
              <a:lnSpc>
                <a:spcPct val="90000"/>
              </a:lnSpc>
              <a:spcAft>
                <a:spcPts val="0"/>
              </a:spcAft>
              <a:buFont typeface="Arial" pitchFamily="34" charset="0"/>
              <a:buChar char="•"/>
              <a:defRPr/>
            </a:pPr>
            <a:r>
              <a:rPr lang="en-US" sz="3900" smtClean="0">
                <a:ea typeface="+mn-ea"/>
                <a:cs typeface="+mn-cs"/>
              </a:rPr>
              <a:t>How many hidden layers should be in the network?</a:t>
            </a:r>
          </a:p>
          <a:p>
            <a:pPr lvl="1" eaLnBrk="1" hangingPunct="1">
              <a:lnSpc>
                <a:spcPct val="90000"/>
              </a:lnSpc>
              <a:spcAft>
                <a:spcPts val="0"/>
              </a:spcAft>
              <a:buFont typeface="Arial" pitchFamily="34" charset="0"/>
              <a:buChar char="–"/>
              <a:defRPr/>
            </a:pPr>
            <a:r>
              <a:rPr lang="en-US" smtClean="0">
                <a:ea typeface="+mn-ea"/>
              </a:rPr>
              <a:t>	</a:t>
            </a:r>
            <a:r>
              <a:rPr lang="en-US" sz="3000" smtClean="0">
                <a:ea typeface="+mn-ea"/>
              </a:rPr>
              <a:t>often just one hidden layer is used</a:t>
            </a:r>
            <a:endParaRPr lang="en-US" sz="2600" smtClean="0">
              <a:ea typeface="+mn-ea"/>
            </a:endParaRPr>
          </a:p>
          <a:p>
            <a:pPr marL="457200" lvl="1" indent="0" eaLnBrk="1" hangingPunct="1">
              <a:lnSpc>
                <a:spcPct val="90000"/>
              </a:lnSpc>
              <a:spcAft>
                <a:spcPts val="0"/>
              </a:spcAft>
              <a:buFont typeface="Arial" pitchFamily="34" charset="0"/>
              <a:buNone/>
              <a:defRPr/>
            </a:pPr>
            <a:endParaRPr lang="en-US" sz="2600" smtClean="0">
              <a:ea typeface="+mn-ea"/>
            </a:endParaRPr>
          </a:p>
          <a:p>
            <a:pPr eaLnBrk="1" hangingPunct="1">
              <a:lnSpc>
                <a:spcPct val="90000"/>
              </a:lnSpc>
              <a:spcAft>
                <a:spcPts val="0"/>
              </a:spcAft>
              <a:buFont typeface="Arial" pitchFamily="34" charset="0"/>
              <a:buChar char="•"/>
              <a:defRPr/>
            </a:pPr>
            <a:r>
              <a:rPr lang="en-US" sz="3900" smtClean="0">
                <a:ea typeface="+mn-ea"/>
                <a:cs typeface="+mn-cs"/>
              </a:rPr>
              <a:t>How many hidden units should be in a layer?</a:t>
            </a:r>
          </a:p>
          <a:p>
            <a:pPr lvl="1" eaLnBrk="1" hangingPunct="1">
              <a:lnSpc>
                <a:spcPct val="90000"/>
              </a:lnSpc>
              <a:spcAft>
                <a:spcPts val="0"/>
              </a:spcAft>
              <a:buFont typeface="Arial" pitchFamily="34" charset="0"/>
              <a:buChar char="–"/>
              <a:defRPr/>
            </a:pPr>
            <a:r>
              <a:rPr lang="en-US" sz="3000" smtClean="0">
                <a:ea typeface="+mn-ea"/>
              </a:rPr>
              <a:t>too few: concept </a:t>
            </a:r>
            <a:r>
              <a:rPr lang="en-US" sz="3000" i="1" smtClean="0">
                <a:ea typeface="+mn-ea"/>
              </a:rPr>
              <a:t>can't</a:t>
            </a:r>
            <a:r>
              <a:rPr lang="en-US" sz="3000" smtClean="0">
                <a:ea typeface="+mn-ea"/>
              </a:rPr>
              <a:t> be learned</a:t>
            </a:r>
          </a:p>
          <a:p>
            <a:pPr lvl="1" eaLnBrk="1" hangingPunct="1">
              <a:lnSpc>
                <a:spcPct val="90000"/>
              </a:lnSpc>
              <a:spcAft>
                <a:spcPts val="0"/>
              </a:spcAft>
              <a:buFont typeface="Arial" pitchFamily="34" charset="0"/>
              <a:buChar char="–"/>
              <a:defRPr/>
            </a:pPr>
            <a:r>
              <a:rPr lang="en-US" sz="3000" smtClean="0">
                <a:ea typeface="+mn-ea"/>
              </a:rPr>
              <a:t>too many:</a:t>
            </a:r>
          </a:p>
          <a:p>
            <a:pPr lvl="2" eaLnBrk="1" hangingPunct="1">
              <a:lnSpc>
                <a:spcPct val="90000"/>
              </a:lnSpc>
              <a:spcAft>
                <a:spcPts val="0"/>
              </a:spcAft>
              <a:buFont typeface="Arial" pitchFamily="34" charset="0"/>
              <a:buChar char="•"/>
              <a:defRPr/>
            </a:pPr>
            <a:r>
              <a:rPr lang="en-US" sz="3000" smtClean="0">
                <a:ea typeface="+mn-ea"/>
              </a:rPr>
              <a:t>examples just memorized</a:t>
            </a:r>
          </a:p>
          <a:p>
            <a:pPr lvl="2" eaLnBrk="1" hangingPunct="1">
              <a:lnSpc>
                <a:spcPct val="90000"/>
              </a:lnSpc>
              <a:spcAft>
                <a:spcPts val="0"/>
              </a:spcAft>
              <a:buFont typeface="Arial" pitchFamily="34" charset="0"/>
              <a:buChar char="•"/>
              <a:defRPr/>
            </a:pPr>
            <a:r>
              <a:rPr lang="en-US" sz="3000" err="1" smtClean="0">
                <a:ea typeface="+mn-ea"/>
              </a:rPr>
              <a:t>overfitting</a:t>
            </a:r>
            <a:r>
              <a:rPr lang="en-US" sz="3000" smtClean="0">
                <a:ea typeface="+mn-ea"/>
              </a:rPr>
              <a:t>, poor generalization</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322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322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322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3222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3322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27" grpId="0" build="p" bldLvl="3"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219200"/>
          </a:xfrm>
        </p:spPr>
        <p:txBody>
          <a:bodyPr/>
          <a:lstStyle/>
          <a:p>
            <a:r>
              <a:rPr lang="en-US" smtClean="0"/>
              <a:t>How Many Hidden Units?</a:t>
            </a:r>
            <a:endParaRPr lang="en-US"/>
          </a:p>
        </p:txBody>
      </p:sp>
      <p:pic>
        <p:nvPicPr>
          <p:cNvPr id="4" name="Content Placeholder 3"/>
          <p:cNvPicPr>
            <a:picLocks noGrp="1" noChangeAspect="1"/>
          </p:cNvPicPr>
          <p:nvPr>
            <p:ph idx="1"/>
          </p:nvPr>
        </p:nvPicPr>
        <p:blipFill>
          <a:blip r:embed="rId3"/>
          <a:srcRect t="-32177" b="-32177"/>
          <a:stretch>
            <a:fillRect/>
          </a:stretch>
        </p:blipFill>
        <p:spPr>
          <a:xfrm>
            <a:off x="61715" y="2209800"/>
            <a:ext cx="9006085" cy="4953000"/>
          </a:xfrm>
        </p:spPr>
      </p:pic>
      <p:sp>
        <p:nvSpPr>
          <p:cNvPr id="5" name="TextBox 4"/>
          <p:cNvSpPr txBox="1"/>
          <p:nvPr/>
        </p:nvSpPr>
        <p:spPr>
          <a:xfrm>
            <a:off x="381000" y="1371600"/>
            <a:ext cx="8305800" cy="1384995"/>
          </a:xfrm>
          <a:prstGeom prst="rect">
            <a:avLst/>
          </a:prstGeom>
          <a:noFill/>
        </p:spPr>
        <p:txBody>
          <a:bodyPr wrap="square" rtlCol="0">
            <a:spAutoFit/>
          </a:bodyPr>
          <a:lstStyle/>
          <a:p>
            <a:r>
              <a:rPr lang="en-US" sz="2800" b="0" i="0" smtClean="0">
                <a:latin typeface="+mn-lt"/>
              </a:rPr>
              <a:t>Decision regions learned by a 2-layer network:</a:t>
            </a:r>
          </a:p>
          <a:p>
            <a:r>
              <a:rPr lang="en-US" sz="2800" b="0" i="0" smtClean="0">
                <a:latin typeface="+mn-lt"/>
              </a:rPr>
              <a:t>Larger networks can represent more complicated functions, but make it easier to </a:t>
            </a:r>
            <a:r>
              <a:rPr lang="en-US" sz="2800" b="0" i="0" err="1" smtClean="0">
                <a:latin typeface="+mn-lt"/>
              </a:rPr>
              <a:t>overfit</a:t>
            </a:r>
            <a:r>
              <a:rPr lang="en-US" sz="2800" b="0" i="0" smtClean="0">
                <a:latin typeface="+mn-lt"/>
              </a:rPr>
              <a:t> the training data</a:t>
            </a:r>
            <a:endParaRPr lang="en-US" sz="2800" b="0" i="0">
              <a:latin typeface="+mn-lt"/>
            </a:endParaRPr>
          </a:p>
        </p:txBody>
      </p:sp>
      <p:sp>
        <p:nvSpPr>
          <p:cNvPr id="6" name="TextBox 5"/>
          <p:cNvSpPr txBox="1"/>
          <p:nvPr/>
        </p:nvSpPr>
        <p:spPr>
          <a:xfrm>
            <a:off x="609600" y="6172200"/>
            <a:ext cx="1967906" cy="461665"/>
          </a:xfrm>
          <a:prstGeom prst="rect">
            <a:avLst/>
          </a:prstGeom>
          <a:noFill/>
        </p:spPr>
        <p:txBody>
          <a:bodyPr wrap="none" rtlCol="0">
            <a:spAutoFit/>
          </a:bodyPr>
          <a:lstStyle/>
          <a:p>
            <a:r>
              <a:rPr lang="en-US" b="0" i="0" smtClean="0">
                <a:latin typeface="+mn-lt"/>
              </a:rPr>
              <a:t>3 hidden units</a:t>
            </a:r>
            <a:endParaRPr lang="en-US" b="0" i="0">
              <a:latin typeface="+mn-lt"/>
            </a:endParaRPr>
          </a:p>
        </p:txBody>
      </p:sp>
      <p:sp>
        <p:nvSpPr>
          <p:cNvPr id="7" name="TextBox 6"/>
          <p:cNvSpPr txBox="1"/>
          <p:nvPr/>
        </p:nvSpPr>
        <p:spPr>
          <a:xfrm>
            <a:off x="3505200" y="6172200"/>
            <a:ext cx="1967906" cy="461665"/>
          </a:xfrm>
          <a:prstGeom prst="rect">
            <a:avLst/>
          </a:prstGeom>
          <a:noFill/>
        </p:spPr>
        <p:txBody>
          <a:bodyPr wrap="none" rtlCol="0">
            <a:spAutoFit/>
          </a:bodyPr>
          <a:lstStyle/>
          <a:p>
            <a:r>
              <a:rPr lang="en-US" b="0" i="0" smtClean="0">
                <a:latin typeface="+mn-lt"/>
              </a:rPr>
              <a:t>6 hidden units</a:t>
            </a:r>
            <a:endParaRPr lang="en-US" b="0" i="0">
              <a:latin typeface="+mn-lt"/>
            </a:endParaRPr>
          </a:p>
        </p:txBody>
      </p:sp>
      <p:sp>
        <p:nvSpPr>
          <p:cNvPr id="8" name="TextBox 7"/>
          <p:cNvSpPr txBox="1"/>
          <p:nvPr/>
        </p:nvSpPr>
        <p:spPr>
          <a:xfrm>
            <a:off x="6553200" y="6172200"/>
            <a:ext cx="2123899" cy="461665"/>
          </a:xfrm>
          <a:prstGeom prst="rect">
            <a:avLst/>
          </a:prstGeom>
          <a:noFill/>
        </p:spPr>
        <p:txBody>
          <a:bodyPr wrap="none" rtlCol="0">
            <a:spAutoFit/>
          </a:bodyPr>
          <a:lstStyle/>
          <a:p>
            <a:r>
              <a:rPr lang="en-US" b="0" i="0" smtClean="0">
                <a:latin typeface="+mn-lt"/>
              </a:rPr>
              <a:t>20 hidden units</a:t>
            </a:r>
            <a:endParaRPr lang="en-US" b="0" i="0">
              <a:latin typeface="+mn-lt"/>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a:latin typeface="Calibri" pitchFamily="34" charset="0"/>
              </a:rPr>
              <a:t>Application:  Autonomous Driving</a:t>
            </a:r>
          </a:p>
        </p:txBody>
      </p:sp>
      <p:sp>
        <p:nvSpPr>
          <p:cNvPr id="1377283" name="Rectangle 3"/>
          <p:cNvSpPr>
            <a:spLocks noGrp="1" noChangeArrowheads="1"/>
          </p:cNvSpPr>
          <p:nvPr>
            <p:ph idx="1"/>
          </p:nvPr>
        </p:nvSpPr>
        <p:spPr/>
        <p:txBody>
          <a:bodyPr rtlCol="0">
            <a:normAutofit fontScale="92500" lnSpcReduction="10000"/>
          </a:bodyPr>
          <a:lstStyle/>
          <a:p>
            <a:pPr eaLnBrk="1" hangingPunct="1">
              <a:spcAft>
                <a:spcPts val="0"/>
              </a:spcAft>
              <a:buFont typeface="Arial" pitchFamily="34" charset="0"/>
              <a:buChar char="•"/>
              <a:defRPr/>
            </a:pPr>
            <a:r>
              <a:rPr lang="en-US" smtClean="0">
                <a:ea typeface="+mn-ea"/>
                <a:cs typeface="+mn-cs"/>
              </a:rPr>
              <a:t>ALVINN  (</a:t>
            </a:r>
            <a:r>
              <a:rPr lang="en-US" err="1" smtClean="0">
                <a:ea typeface="+mn-ea"/>
                <a:cs typeface="+mn-cs"/>
              </a:rPr>
              <a:t>Pomerleau</a:t>
            </a:r>
            <a:r>
              <a:rPr lang="en-US" smtClean="0">
                <a:ea typeface="+mn-ea"/>
                <a:cs typeface="+mn-cs"/>
              </a:rPr>
              <a:t>, 1988) </a:t>
            </a:r>
            <a:br>
              <a:rPr lang="en-US" smtClean="0">
                <a:ea typeface="+mn-ea"/>
                <a:cs typeface="+mn-cs"/>
              </a:rPr>
            </a:br>
            <a:r>
              <a:rPr lang="en-US" smtClean="0">
                <a:ea typeface="+mn-ea"/>
                <a:cs typeface="+mn-cs"/>
              </a:rPr>
              <a:t>learns to control vehicle steering to stay in the middle of its lane</a:t>
            </a:r>
          </a:p>
          <a:p>
            <a:pPr eaLnBrk="1" hangingPunct="1">
              <a:spcAft>
                <a:spcPts val="0"/>
              </a:spcAft>
              <a:buFont typeface="Arial" pitchFamily="34" charset="0"/>
              <a:buChar char="•"/>
              <a:defRPr/>
            </a:pPr>
            <a:r>
              <a:rPr lang="en-US" smtClean="0">
                <a:ea typeface="+mn-ea"/>
                <a:cs typeface="+mn-cs"/>
              </a:rPr>
              <a:t>Topology: </a:t>
            </a:r>
            <a:r>
              <a:rPr lang="en-US">
                <a:ea typeface="+mn-ea"/>
                <a:cs typeface="+mn-cs"/>
              </a:rPr>
              <a:t> </a:t>
            </a:r>
            <a:r>
              <a:rPr lang="en-US" smtClean="0">
                <a:ea typeface="+mn-ea"/>
                <a:cs typeface="+mn-cs"/>
              </a:rPr>
              <a:t>2-layer, feed-forward network</a:t>
            </a:r>
            <a:br>
              <a:rPr lang="en-US" smtClean="0">
                <a:ea typeface="+mn-ea"/>
                <a:cs typeface="+mn-cs"/>
              </a:rPr>
            </a:br>
            <a:r>
              <a:rPr lang="en-US" smtClean="0">
                <a:ea typeface="+mn-ea"/>
                <a:cs typeface="+mn-cs"/>
              </a:rPr>
              <a:t>using back-propagation learning</a:t>
            </a:r>
          </a:p>
          <a:p>
            <a:pPr lvl="1" eaLnBrk="1" hangingPunct="1">
              <a:spcAft>
                <a:spcPts val="0"/>
              </a:spcAft>
              <a:buFont typeface="Arial" pitchFamily="34" charset="0"/>
              <a:buChar char="–"/>
              <a:defRPr/>
            </a:pPr>
            <a:r>
              <a:rPr lang="en-US" b="1" smtClean="0">
                <a:ea typeface="+mn-ea"/>
              </a:rPr>
              <a:t>Input layer:</a:t>
            </a:r>
            <a:r>
              <a:rPr lang="en-US" smtClean="0">
                <a:ea typeface="+mn-ea"/>
              </a:rPr>
              <a:t>  480 </a:t>
            </a:r>
            <a:r>
              <a:rPr lang="en-US" smtClean="0">
                <a:ea typeface="+mn-ea"/>
                <a:sym typeface="Symbol"/>
              </a:rPr>
              <a:t>× </a:t>
            </a:r>
            <a:r>
              <a:rPr lang="en-US" smtClean="0">
                <a:ea typeface="+mn-ea"/>
              </a:rPr>
              <a:t>512 image @ 15 frames per second</a:t>
            </a:r>
          </a:p>
          <a:p>
            <a:pPr lvl="2" eaLnBrk="1" hangingPunct="1">
              <a:spcAft>
                <a:spcPts val="0"/>
              </a:spcAft>
              <a:buFont typeface="Arial" pitchFamily="34" charset="0"/>
              <a:buChar char="•"/>
              <a:defRPr/>
            </a:pPr>
            <a:r>
              <a:rPr lang="en-US" smtClean="0">
                <a:ea typeface="+mn-ea"/>
              </a:rPr>
              <a:t>color image is preprocessed to obtain a 30 </a:t>
            </a:r>
            <a:r>
              <a:rPr lang="en-US" smtClean="0">
                <a:ea typeface="+mn-ea"/>
                <a:sym typeface="Symbol"/>
              </a:rPr>
              <a:t>× </a:t>
            </a:r>
            <a:r>
              <a:rPr lang="en-US" smtClean="0">
                <a:ea typeface="+mn-ea"/>
              </a:rPr>
              <a:t>32 image</a:t>
            </a:r>
          </a:p>
          <a:p>
            <a:pPr lvl="2" eaLnBrk="1" hangingPunct="1">
              <a:spcAft>
                <a:spcPts val="0"/>
              </a:spcAft>
              <a:buFont typeface="Arial" pitchFamily="34" charset="0"/>
              <a:buChar char="•"/>
              <a:defRPr/>
            </a:pPr>
            <a:r>
              <a:rPr lang="en-US" smtClean="0">
                <a:ea typeface="+mn-ea"/>
              </a:rPr>
              <a:t>each pixel is one byte, an integer from 0 to 255</a:t>
            </a:r>
            <a:br>
              <a:rPr lang="en-US" smtClean="0">
                <a:ea typeface="+mn-ea"/>
              </a:rPr>
            </a:br>
            <a:r>
              <a:rPr lang="en-US" smtClean="0">
                <a:ea typeface="+mn-ea"/>
              </a:rPr>
              <a:t>corresponding to the brightness of the image</a:t>
            </a:r>
          </a:p>
          <a:p>
            <a:pPr lvl="2" eaLnBrk="1" hangingPunct="1">
              <a:spcAft>
                <a:spcPts val="0"/>
              </a:spcAft>
              <a:buFont typeface="Arial" pitchFamily="34" charset="0"/>
              <a:buChar char="•"/>
              <a:defRPr/>
            </a:pPr>
            <a:r>
              <a:rPr lang="en-US" smtClean="0">
                <a:ea typeface="+mn-ea"/>
              </a:rPr>
              <a:t>networks has 960 input units (= 30 </a:t>
            </a:r>
            <a:r>
              <a:rPr lang="en-US" smtClean="0">
                <a:ea typeface="+mn-ea"/>
                <a:sym typeface="Symbol"/>
              </a:rPr>
              <a:t>× </a:t>
            </a:r>
            <a:r>
              <a:rPr lang="en-US" smtClean="0">
                <a:ea typeface="+mn-ea"/>
              </a:rPr>
              <a:t>32)</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77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77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7728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37728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37728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77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7283" grpId="0" build="p" bldLvl="2"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457200" y="0"/>
            <a:ext cx="8229600" cy="990600"/>
          </a:xfrm>
        </p:spPr>
        <p:txBody>
          <a:bodyPr/>
          <a:lstStyle/>
          <a:p>
            <a:pPr eaLnBrk="1" hangingPunct="1"/>
            <a:r>
              <a:rPr lang="en-US">
                <a:latin typeface="Calibri" pitchFamily="34" charset="0"/>
              </a:rPr>
              <a:t>ALVINN</a:t>
            </a:r>
          </a:p>
        </p:txBody>
      </p:sp>
      <p:pic>
        <p:nvPicPr>
          <p:cNvPr id="145410"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38800" y="4191000"/>
            <a:ext cx="3276600" cy="1847850"/>
          </a:xfrm>
          <a:prstGeom prst="rect">
            <a:avLst/>
          </a:prstGeom>
          <a:noFill/>
          <a:ln>
            <a:noFill/>
          </a:ln>
        </p:spPr>
      </p:pic>
      <p:sp>
        <p:nvSpPr>
          <p:cNvPr id="145411" name="Text Box 5"/>
          <p:cNvSpPr txBox="1">
            <a:spLocks noChangeArrowheads="1"/>
          </p:cNvSpPr>
          <p:nvPr/>
        </p:nvSpPr>
        <p:spPr bwMode="auto">
          <a:xfrm>
            <a:off x="6305550" y="6183313"/>
            <a:ext cx="1943100" cy="338137"/>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600" i="0">
                <a:latin typeface="Arial" charset="0"/>
                <a:cs typeface="Times New Roman" charset="0"/>
              </a:rPr>
              <a:t>[Pomerleau, 1995]</a:t>
            </a:r>
          </a:p>
        </p:txBody>
      </p:sp>
      <p:pic>
        <p:nvPicPr>
          <p:cNvPr id="145412" name="Picture 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85800" y="714375"/>
            <a:ext cx="7800975" cy="2638425"/>
          </a:xfrm>
          <a:prstGeom prst="rect">
            <a:avLst/>
          </a:prstGeom>
          <a:noFill/>
          <a:ln>
            <a:noFill/>
          </a:ln>
        </p:spPr>
      </p:pic>
      <p:sp>
        <p:nvSpPr>
          <p:cNvPr id="145413" name="Line 8"/>
          <p:cNvSpPr>
            <a:spLocks noChangeShapeType="1"/>
          </p:cNvSpPr>
          <p:nvPr/>
        </p:nvSpPr>
        <p:spPr bwMode="auto">
          <a:xfrm>
            <a:off x="4419600" y="3429000"/>
            <a:ext cx="0" cy="381000"/>
          </a:xfrm>
          <a:prstGeom prst="line">
            <a:avLst/>
          </a:prstGeom>
          <a:noFill/>
          <a:ln w="76200">
            <a:solidFill>
              <a:schemeClr val="tx1"/>
            </a:solidFill>
            <a:round/>
            <a:tailEnd type="triangle" w="med" len="med"/>
          </a:ln>
        </p:spPr>
        <p:txBody>
          <a:bodyPr/>
          <a:lstStyle/>
          <a:p>
            <a:endParaRPr lang="en-US"/>
          </a:p>
        </p:txBody>
      </p:sp>
      <p:sp>
        <p:nvSpPr>
          <p:cNvPr id="145414" name="Text Box 9"/>
          <p:cNvSpPr txBox="1">
            <a:spLocks noChangeArrowheads="1"/>
          </p:cNvSpPr>
          <p:nvPr/>
        </p:nvSpPr>
        <p:spPr bwMode="auto">
          <a:xfrm>
            <a:off x="3160713" y="3822700"/>
            <a:ext cx="2508250" cy="457200"/>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a:latin typeface="Arial" charset="0"/>
                <a:cs typeface="Times New Roman" charset="0"/>
              </a:rPr>
              <a:t>steering direction</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5"/>
          <p:cNvSpPr>
            <a:spLocks noGrp="1"/>
          </p:cNvSpPr>
          <p:nvPr>
            <p:ph type="sldNum" sz="quarter" idx="4294967295"/>
          </p:nvPr>
        </p:nvSpPr>
        <p:spPr>
          <a:xfrm>
            <a:off x="6553200" y="6248400"/>
            <a:ext cx="1905000" cy="457200"/>
          </a:xfrm>
          <a:prstGeom prst="rect">
            <a:avLst/>
          </a:prstGeom>
        </p:spPr>
        <p:txBody>
          <a:bodyPr/>
          <a:lstStyle/>
          <a:p>
            <a:fld id="{1D795F85-4C94-4DFA-BDA9-1160E6EE1460}" type="slidenum">
              <a:rPr lang="en-US" altLang="zh-CN"/>
              <a:pPr/>
              <a:t>9</a:t>
            </a:fld>
            <a:endParaRPr lang="en-US" altLang="zh-CN"/>
          </a:p>
        </p:txBody>
      </p:sp>
      <p:sp>
        <p:nvSpPr>
          <p:cNvPr id="12291" name="Rectangle 3" descr="Rectangle: Click to edit Master text styles&#10;Second level&#10;Third level&#10;Fourth level&#10;Fifth level"/>
          <p:cNvSpPr>
            <a:spLocks noGrp="1" noChangeArrowheads="1"/>
          </p:cNvSpPr>
          <p:nvPr>
            <p:ph type="body" idx="1"/>
          </p:nvPr>
        </p:nvSpPr>
        <p:spPr>
          <a:xfrm>
            <a:off x="381000" y="381000"/>
            <a:ext cx="8229600" cy="5105400"/>
          </a:xfrm>
        </p:spPr>
        <p:txBody>
          <a:bodyPr/>
          <a:lstStyle/>
          <a:p>
            <a:r>
              <a:rPr lang="zh-CN" altLang="en-US" sz="2800"/>
              <a:t>突触</a:t>
            </a:r>
            <a:r>
              <a:rPr lang="en-US" altLang="zh-CN" sz="2800"/>
              <a:t>(Synapse)</a:t>
            </a:r>
            <a:r>
              <a:rPr lang="zh-CN" altLang="en-US" sz="2800"/>
              <a:t>：生物神经元之间的相互连接从而让信息传递的部位被称为突触。</a:t>
            </a:r>
          </a:p>
          <a:p>
            <a:pPr lvl="1"/>
            <a:r>
              <a:rPr lang="zh-CN" altLang="en-US" sz="2200"/>
              <a:t>突触按其传递信息的不同机制，可分为化学突触和电突触、其中化学突触占大多数，其神经冲动传递借助于化学递质的作用。</a:t>
            </a:r>
          </a:p>
          <a:p>
            <a:pPr lvl="1"/>
            <a:r>
              <a:rPr lang="zh-CN" altLang="en-US" sz="2200"/>
              <a:t>突触的信息传递只能从突触前到突触后，不存在反向活动的机制，因此突触传递是单方向的。</a:t>
            </a:r>
          </a:p>
          <a:p>
            <a:pPr lvl="1"/>
            <a:r>
              <a:rPr lang="zh-CN" altLang="en-US" sz="2200"/>
              <a:t>根据突触后膜电位电位的变化，突触可分为两种：兴奋性突触和抑制性突触。</a:t>
            </a:r>
          </a:p>
          <a:p>
            <a:pPr lvl="1"/>
            <a:r>
              <a:rPr lang="zh-CN" altLang="en-US" sz="2200"/>
              <a:t>神经元对信息的接受和传递都是通过突触来进行的。单个神经元可以从别的细胞接受多达上千个的突触输入。这些输入可达到神经元的树突、胞体和轴突等不同部位，但其分布各不相同，对神经元的影响也不同。突触的信息传递特性可变，因此细胞之间的连接强度可变，这是一种柔性连接，也称为神经元结构的可塑性。</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291">
                                            <p:txEl>
                                              <p:pRg st="1" end="1"/>
                                            </p:txEl>
                                          </p:spTgt>
                                        </p:tgtEl>
                                        <p:attrNameLst>
                                          <p:attrName>style.visibility</p:attrName>
                                        </p:attrNameLst>
                                      </p:cBhvr>
                                      <p:to>
                                        <p:strVal val="visible"/>
                                      </p:to>
                                    </p:set>
                                    <p:animEffect transition="in" filter="wipe(down)">
                                      <p:cBhvr>
                                        <p:cTn id="7" dur="500"/>
                                        <p:tgtEl>
                                          <p:spTgt spid="122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291">
                                            <p:txEl>
                                              <p:pRg st="2" end="2"/>
                                            </p:txEl>
                                          </p:spTgt>
                                        </p:tgtEl>
                                        <p:attrNameLst>
                                          <p:attrName>style.visibility</p:attrName>
                                        </p:attrNameLst>
                                      </p:cBhvr>
                                      <p:to>
                                        <p:strVal val="visible"/>
                                      </p:to>
                                    </p:set>
                                    <p:animEffect transition="in" filter="wipe(down)">
                                      <p:cBhvr>
                                        <p:cTn id="12" dur="500"/>
                                        <p:tgtEl>
                                          <p:spTgt spid="122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2291">
                                            <p:txEl>
                                              <p:pRg st="3" end="3"/>
                                            </p:txEl>
                                          </p:spTgt>
                                        </p:tgtEl>
                                        <p:attrNameLst>
                                          <p:attrName>style.visibility</p:attrName>
                                        </p:attrNameLst>
                                      </p:cBhvr>
                                      <p:to>
                                        <p:strVal val="visible"/>
                                      </p:to>
                                    </p:set>
                                    <p:animEffect transition="in" filter="wipe(down)">
                                      <p:cBhvr>
                                        <p:cTn id="17" dur="500"/>
                                        <p:tgtEl>
                                          <p:spTgt spid="122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2291">
                                            <p:txEl>
                                              <p:pRg st="4" end="4"/>
                                            </p:txEl>
                                          </p:spTgt>
                                        </p:tgtEl>
                                        <p:attrNameLst>
                                          <p:attrName>style.visibility</p:attrName>
                                        </p:attrNameLst>
                                      </p:cBhvr>
                                      <p:to>
                                        <p:strVal val="visible"/>
                                      </p:to>
                                    </p:set>
                                    <p:animEffect transition="in" filter="wipe(down)">
                                      <p:cBhvr>
                                        <p:cTn id="22" dur="500"/>
                                        <p:tgtEl>
                                          <p:spTgt spid="122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atin typeface="Calibri" pitchFamily="34" charset="0"/>
              </a:rPr>
              <a:t>ALVINN</a:t>
            </a:r>
          </a:p>
        </p:txBody>
      </p:sp>
      <p:sp>
        <p:nvSpPr>
          <p:cNvPr id="1381379" name="Rectangle 3"/>
          <p:cNvSpPr>
            <a:spLocks noGrp="1" noChangeArrowheads="1"/>
          </p:cNvSpPr>
          <p:nvPr>
            <p:ph idx="1"/>
          </p:nvPr>
        </p:nvSpPr>
        <p:spPr>
          <a:xfrm>
            <a:off x="457200" y="1600200"/>
            <a:ext cx="8229600" cy="4953000"/>
          </a:xfrm>
        </p:spPr>
        <p:txBody>
          <a:bodyPr rtlCol="0">
            <a:normAutofit fontScale="92500" lnSpcReduction="20000"/>
          </a:bodyPr>
          <a:lstStyle/>
          <a:p>
            <a:pPr eaLnBrk="1" hangingPunct="1">
              <a:spcAft>
                <a:spcPts val="0"/>
              </a:spcAft>
              <a:buFont typeface="Arial" pitchFamily="34" charset="0"/>
              <a:buChar char="•"/>
              <a:defRPr/>
            </a:pPr>
            <a:r>
              <a:rPr lang="en-US">
                <a:ea typeface="+mn-ea"/>
                <a:cs typeface="+mn-cs"/>
              </a:rPr>
              <a:t>T</a:t>
            </a:r>
            <a:r>
              <a:rPr lang="en-US" smtClean="0">
                <a:ea typeface="+mn-ea"/>
                <a:cs typeface="+mn-cs"/>
              </a:rPr>
              <a:t>opology:  </a:t>
            </a:r>
            <a:r>
              <a:rPr lang="en-US" b="1" smtClean="0">
                <a:ea typeface="+mn-ea"/>
                <a:cs typeface="+mn-cs"/>
              </a:rPr>
              <a:t>Output layer</a:t>
            </a:r>
          </a:p>
          <a:p>
            <a:pPr lvl="1" eaLnBrk="1" hangingPunct="1">
              <a:spcAft>
                <a:spcPts val="0"/>
              </a:spcAft>
              <a:buFont typeface="Arial" pitchFamily="34" charset="0"/>
              <a:buChar char="–"/>
              <a:defRPr/>
            </a:pPr>
            <a:r>
              <a:rPr lang="en-US" smtClean="0">
                <a:ea typeface="+mn-ea"/>
              </a:rPr>
              <a:t>output is one of 30 discrete steering positions</a:t>
            </a:r>
          </a:p>
          <a:p>
            <a:pPr lvl="2" eaLnBrk="1" hangingPunct="1">
              <a:spcAft>
                <a:spcPts val="0"/>
              </a:spcAft>
              <a:buFont typeface="Arial" pitchFamily="34" charset="0"/>
              <a:buChar char="•"/>
              <a:defRPr/>
            </a:pPr>
            <a:r>
              <a:rPr lang="en-US" smtClean="0">
                <a:ea typeface="+mn-ea"/>
              </a:rPr>
              <a:t>output unit 1 means sharp left</a:t>
            </a:r>
          </a:p>
          <a:p>
            <a:pPr lvl="2" eaLnBrk="1" hangingPunct="1">
              <a:spcAft>
                <a:spcPts val="0"/>
              </a:spcAft>
              <a:buFont typeface="Arial" pitchFamily="34" charset="0"/>
              <a:buChar char="•"/>
              <a:defRPr/>
            </a:pPr>
            <a:r>
              <a:rPr lang="en-US" smtClean="0">
                <a:ea typeface="+mn-ea"/>
              </a:rPr>
              <a:t>output unit 30 means sharp right</a:t>
            </a:r>
          </a:p>
          <a:p>
            <a:pPr lvl="1" eaLnBrk="1" hangingPunct="1">
              <a:spcAft>
                <a:spcPts val="0"/>
              </a:spcAft>
              <a:buFont typeface="Arial" pitchFamily="34" charset="0"/>
              <a:buChar char="–"/>
              <a:defRPr/>
            </a:pPr>
            <a:r>
              <a:rPr lang="en-US" smtClean="0">
                <a:ea typeface="+mn-ea"/>
              </a:rPr>
              <a:t>target output is a set of 30 values</a:t>
            </a:r>
          </a:p>
          <a:p>
            <a:pPr lvl="2" eaLnBrk="1" hangingPunct="1">
              <a:lnSpc>
                <a:spcPct val="170000"/>
              </a:lnSpc>
              <a:spcAft>
                <a:spcPts val="0"/>
              </a:spcAft>
              <a:buFont typeface="Arial" pitchFamily="34" charset="0"/>
              <a:buChar char="•"/>
              <a:defRPr/>
            </a:pPr>
            <a:r>
              <a:rPr lang="en-US" smtClean="0">
                <a:ea typeface="+mn-ea"/>
              </a:rPr>
              <a:t>Gaussian distribution with a variance of 10 centered</a:t>
            </a:r>
            <a:br>
              <a:rPr lang="en-US" smtClean="0">
                <a:ea typeface="+mn-ea"/>
              </a:rPr>
            </a:br>
            <a:r>
              <a:rPr lang="en-US" smtClean="0">
                <a:ea typeface="+mn-ea"/>
              </a:rPr>
              <a:t>on the desired steering direction:  </a:t>
            </a:r>
            <a:r>
              <a:rPr lang="en-US" sz="2800" i="1" err="1" smtClean="0">
                <a:latin typeface="Palatino" pitchFamily="18" charset="0"/>
                <a:ea typeface="+mn-ea"/>
              </a:rPr>
              <a:t>O</a:t>
            </a:r>
            <a:r>
              <a:rPr lang="en-US" sz="2800" i="1" baseline="-25000" err="1" smtClean="0">
                <a:latin typeface="Palatino" pitchFamily="18" charset="0"/>
                <a:ea typeface="+mn-ea"/>
              </a:rPr>
              <a:t>i</a:t>
            </a:r>
            <a:r>
              <a:rPr lang="en-US" sz="2800" i="1" smtClean="0">
                <a:latin typeface="Palatino" pitchFamily="18" charset="0"/>
                <a:ea typeface="+mn-ea"/>
              </a:rPr>
              <a:t> = e</a:t>
            </a:r>
            <a:r>
              <a:rPr lang="en-US" sz="2800" baseline="30000" smtClean="0">
                <a:latin typeface="Palatino" pitchFamily="18" charset="0"/>
                <a:ea typeface="+mn-ea"/>
              </a:rPr>
              <a:t>[</a:t>
            </a:r>
            <a:r>
              <a:rPr lang="en-US" sz="2800" i="1" baseline="30000" smtClean="0">
                <a:latin typeface="Palatino" pitchFamily="18" charset="0"/>
                <a:ea typeface="+mn-ea"/>
              </a:rPr>
              <a:t>-</a:t>
            </a:r>
            <a:r>
              <a:rPr lang="en-US" sz="2800" baseline="30000" smtClean="0">
                <a:latin typeface="Palatino" pitchFamily="18" charset="0"/>
                <a:ea typeface="+mn-ea"/>
              </a:rPr>
              <a:t>(</a:t>
            </a:r>
            <a:r>
              <a:rPr lang="en-US" sz="2800" i="1" baseline="30000" smtClean="0">
                <a:latin typeface="Palatino" pitchFamily="18" charset="0"/>
                <a:ea typeface="+mn-ea"/>
              </a:rPr>
              <a:t>i-d</a:t>
            </a:r>
            <a:r>
              <a:rPr lang="en-US" sz="2800" baseline="30000" smtClean="0">
                <a:latin typeface="Palatino" pitchFamily="18" charset="0"/>
                <a:ea typeface="+mn-ea"/>
              </a:rPr>
              <a:t>)</a:t>
            </a:r>
            <a:r>
              <a:rPr lang="en-US" sz="2800" baseline="70000" smtClean="0">
                <a:latin typeface="Palatino" pitchFamily="18" charset="0"/>
                <a:ea typeface="+mn-ea"/>
              </a:rPr>
              <a:t>2</a:t>
            </a:r>
            <a:r>
              <a:rPr lang="en-US" sz="2800" i="1" baseline="30000" smtClean="0">
                <a:latin typeface="Palatino" pitchFamily="18" charset="0"/>
                <a:ea typeface="+mn-ea"/>
              </a:rPr>
              <a:t>/</a:t>
            </a:r>
            <a:r>
              <a:rPr lang="en-US" sz="2800" baseline="30000" smtClean="0">
                <a:latin typeface="Palatino" pitchFamily="18" charset="0"/>
                <a:ea typeface="+mn-ea"/>
              </a:rPr>
              <a:t>10]</a:t>
            </a:r>
          </a:p>
          <a:p>
            <a:pPr lvl="1" eaLnBrk="1" hangingPunct="1">
              <a:spcAft>
                <a:spcPts val="0"/>
              </a:spcAft>
              <a:buFont typeface="Arial" pitchFamily="34" charset="0"/>
              <a:buChar char="–"/>
              <a:defRPr/>
            </a:pPr>
            <a:r>
              <a:rPr lang="en-US" smtClean="0">
                <a:ea typeface="+mn-ea"/>
              </a:rPr>
              <a:t>actual output for steering determined by</a:t>
            </a:r>
          </a:p>
          <a:p>
            <a:pPr lvl="2" eaLnBrk="1" hangingPunct="1">
              <a:spcAft>
                <a:spcPts val="0"/>
              </a:spcAft>
              <a:buFont typeface="Arial" pitchFamily="34" charset="0"/>
              <a:buChar char="•"/>
              <a:defRPr/>
            </a:pPr>
            <a:r>
              <a:rPr lang="en-US" smtClean="0">
                <a:ea typeface="+mn-ea"/>
              </a:rPr>
              <a:t>compute a least-squares best fit of output units' values</a:t>
            </a:r>
            <a:br>
              <a:rPr lang="en-US" smtClean="0">
                <a:ea typeface="+mn-ea"/>
              </a:rPr>
            </a:br>
            <a:r>
              <a:rPr lang="en-US" smtClean="0">
                <a:ea typeface="+mn-ea"/>
              </a:rPr>
              <a:t>to a Gaussian distribution with a variance of 10</a:t>
            </a:r>
          </a:p>
          <a:p>
            <a:pPr lvl="2" eaLnBrk="1" hangingPunct="1">
              <a:spcAft>
                <a:spcPts val="0"/>
              </a:spcAft>
              <a:buFont typeface="Arial" pitchFamily="34" charset="0"/>
              <a:buChar char="•"/>
              <a:defRPr/>
            </a:pPr>
            <a:r>
              <a:rPr lang="en-US" smtClean="0">
                <a:ea typeface="+mn-ea"/>
              </a:rPr>
              <a:t>peak of this distribution is taken as the steering direction</a:t>
            </a:r>
          </a:p>
          <a:p>
            <a:pPr lvl="1" eaLnBrk="1" hangingPunct="1">
              <a:spcAft>
                <a:spcPts val="0"/>
              </a:spcAft>
              <a:buFont typeface="Arial" pitchFamily="34" charset="0"/>
              <a:buChar char="–"/>
              <a:defRPr/>
            </a:pPr>
            <a:r>
              <a:rPr lang="en-US" smtClean="0">
                <a:ea typeface="+mn-ea"/>
              </a:rPr>
              <a:t>error for learning is: </a:t>
            </a:r>
            <a:r>
              <a:rPr lang="en-US" smtClean="0">
                <a:latin typeface="Palatino" pitchFamily="18" charset="0"/>
                <a:ea typeface="+mn-ea"/>
              </a:rPr>
              <a:t>target output - actual output</a:t>
            </a:r>
            <a:endParaRPr lang="en-US" sz="3200" i="1" baseline="30000" smtClean="0">
              <a:latin typeface="Palatino" pitchFamily="18" charset="0"/>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137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8137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8137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8137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81379">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381379">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381379">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38137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13813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1379" grpId="0" build="p" bldLvl="2"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en-US">
                <a:latin typeface="Calibri" pitchFamily="34" charset="0"/>
              </a:rPr>
              <a:t>ALVINN</a:t>
            </a:r>
          </a:p>
        </p:txBody>
      </p:sp>
      <p:sp>
        <p:nvSpPr>
          <p:cNvPr id="1379331" name="Rectangle 3"/>
          <p:cNvSpPr>
            <a:spLocks noGrp="1" noChangeArrowheads="1"/>
          </p:cNvSpPr>
          <p:nvPr>
            <p:ph idx="1"/>
          </p:nvPr>
        </p:nvSpPr>
        <p:spPr>
          <a:xfrm>
            <a:off x="838200" y="1752600"/>
            <a:ext cx="7696200" cy="4572000"/>
          </a:xfrm>
        </p:spPr>
        <p:txBody>
          <a:bodyPr/>
          <a:lstStyle/>
          <a:p>
            <a:pPr eaLnBrk="1" hangingPunct="1"/>
            <a:r>
              <a:rPr lang="en-US">
                <a:latin typeface="Calibri" pitchFamily="34" charset="0"/>
              </a:rPr>
              <a:t>Topology:  </a:t>
            </a:r>
            <a:r>
              <a:rPr lang="en-US" b="1">
                <a:latin typeface="Calibri" pitchFamily="34" charset="0"/>
              </a:rPr>
              <a:t>Hidden layer</a:t>
            </a:r>
          </a:p>
          <a:p>
            <a:pPr lvl="1" eaLnBrk="1" hangingPunct="1"/>
            <a:r>
              <a:rPr lang="en-US">
                <a:latin typeface="Calibri" pitchFamily="34" charset="0"/>
              </a:rPr>
              <a:t>only 4 hidden units with complete connectivity from</a:t>
            </a:r>
          </a:p>
          <a:p>
            <a:pPr lvl="2" eaLnBrk="1" hangingPunct="1"/>
            <a:r>
              <a:rPr lang="en-US">
                <a:latin typeface="Calibri" pitchFamily="34" charset="0"/>
              </a:rPr>
              <a:t>960 input units to 4 hidden units</a:t>
            </a:r>
          </a:p>
          <a:p>
            <a:pPr lvl="2" eaLnBrk="1" hangingPunct="1"/>
            <a:r>
              <a:rPr lang="en-US">
                <a:latin typeface="Calibri" pitchFamily="34" charset="0"/>
              </a:rPr>
              <a:t>4 hidden units to 30 output units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a:xfrm>
            <a:off x="457200" y="0"/>
            <a:ext cx="8229600" cy="1176338"/>
          </a:xfrm>
        </p:spPr>
        <p:txBody>
          <a:bodyPr/>
          <a:lstStyle/>
          <a:p>
            <a:pPr eaLnBrk="1" hangingPunct="1"/>
            <a:r>
              <a:rPr lang="en-US">
                <a:latin typeface="Calibri" pitchFamily="34" charset="0"/>
              </a:rPr>
              <a:t>ALVINN’s 2-Layer Network</a:t>
            </a:r>
          </a:p>
        </p:txBody>
      </p:sp>
      <p:pic>
        <p:nvPicPr>
          <p:cNvPr id="151554"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900113"/>
            <a:ext cx="5029200" cy="5961062"/>
          </a:xfrm>
          <a:prstGeom prst="rect">
            <a:avLst/>
          </a:prstGeom>
          <a:noFill/>
          <a:ln>
            <a:noFill/>
          </a:ln>
        </p:spPr>
      </p:pic>
      <p:sp>
        <p:nvSpPr>
          <p:cNvPr id="151555" name="Text Box 4"/>
          <p:cNvSpPr txBox="1">
            <a:spLocks noChangeArrowheads="1"/>
          </p:cNvSpPr>
          <p:nvPr/>
        </p:nvSpPr>
        <p:spPr bwMode="auto">
          <a:xfrm>
            <a:off x="7129463" y="6248400"/>
            <a:ext cx="1941512" cy="338138"/>
          </a:xfrm>
          <a:prstGeom prst="rect">
            <a:avLst/>
          </a:prstGeom>
          <a:noFill/>
          <a:ln>
            <a:noFill/>
          </a:ln>
        </p:spPr>
        <p:txBody>
          <a:bodyPr wrap="non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1600" i="0">
                <a:latin typeface="Arial" charset="0"/>
                <a:cs typeface="Times New Roman" charset="0"/>
              </a:rPr>
              <a:t>[Pomerleau, 1995]</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p:txBody>
          <a:bodyPr/>
          <a:lstStyle/>
          <a:p>
            <a:pPr eaLnBrk="1" hangingPunct="1"/>
            <a:r>
              <a:rPr lang="en-US">
                <a:latin typeface="Calibri" pitchFamily="34" charset="0"/>
              </a:rPr>
              <a:t>ALVINN</a:t>
            </a:r>
          </a:p>
        </p:txBody>
      </p:sp>
      <p:sp>
        <p:nvSpPr>
          <p:cNvPr id="1383427" name="Rectangle 3"/>
          <p:cNvSpPr>
            <a:spLocks noGrp="1" noChangeArrowheads="1"/>
          </p:cNvSpPr>
          <p:nvPr>
            <p:ph idx="1"/>
          </p:nvPr>
        </p:nvSpPr>
        <p:spPr>
          <a:xfrm>
            <a:off x="838200" y="1676400"/>
            <a:ext cx="7772400" cy="4648200"/>
          </a:xfrm>
        </p:spPr>
        <p:txBody>
          <a:bodyPr rtlCol="0">
            <a:normAutofit fontScale="85000" lnSpcReduction="10000"/>
          </a:bodyPr>
          <a:lstStyle/>
          <a:p>
            <a:pPr eaLnBrk="1" hangingPunct="1">
              <a:spcAft>
                <a:spcPts val="0"/>
              </a:spcAft>
              <a:buFont typeface="Arial" pitchFamily="34" charset="0"/>
              <a:buChar char="•"/>
              <a:defRPr/>
            </a:pPr>
            <a:r>
              <a:rPr lang="en-US" smtClean="0">
                <a:ea typeface="+mn-ea"/>
                <a:cs typeface="+mn-cs"/>
              </a:rPr>
              <a:t>Learning</a:t>
            </a:r>
          </a:p>
          <a:p>
            <a:pPr lvl="1" eaLnBrk="1" hangingPunct="1">
              <a:spcAft>
                <a:spcPts val="0"/>
              </a:spcAft>
              <a:buFont typeface="Arial" pitchFamily="34" charset="0"/>
              <a:buChar char="–"/>
              <a:defRPr/>
            </a:pPr>
            <a:r>
              <a:rPr lang="en-US" smtClean="0">
                <a:ea typeface="+mn-ea"/>
              </a:rPr>
              <a:t>continuously learns </a:t>
            </a:r>
            <a:r>
              <a:rPr lang="en-US" i="1" smtClean="0">
                <a:ea typeface="+mn-ea"/>
              </a:rPr>
              <a:t>on the fly</a:t>
            </a:r>
            <a:r>
              <a:rPr lang="en-US" smtClean="0">
                <a:ea typeface="+mn-ea"/>
              </a:rPr>
              <a:t> by observing</a:t>
            </a:r>
          </a:p>
          <a:p>
            <a:pPr lvl="2" eaLnBrk="1" hangingPunct="1">
              <a:spcAft>
                <a:spcPts val="0"/>
              </a:spcAft>
              <a:buFont typeface="Arial" pitchFamily="34" charset="0"/>
              <a:buChar char="•"/>
              <a:defRPr/>
            </a:pPr>
            <a:r>
              <a:rPr lang="en-US" smtClean="0">
                <a:ea typeface="+mn-ea"/>
              </a:rPr>
              <a:t>human driver (takes ~5 minutes from random initial weights)</a:t>
            </a:r>
          </a:p>
          <a:p>
            <a:pPr lvl="2" eaLnBrk="1" hangingPunct="1">
              <a:spcAft>
                <a:spcPts val="0"/>
              </a:spcAft>
              <a:buFont typeface="Arial" pitchFamily="34" charset="0"/>
              <a:buChar char="•"/>
              <a:defRPr/>
            </a:pPr>
            <a:r>
              <a:rPr lang="en-US" smtClean="0">
                <a:ea typeface="+mn-ea"/>
              </a:rPr>
              <a:t>itself (do an epoch of training every 2 seconds there after)</a:t>
            </a:r>
          </a:p>
          <a:p>
            <a:pPr lvl="1" eaLnBrk="1" hangingPunct="1">
              <a:spcAft>
                <a:spcPts val="0"/>
              </a:spcAft>
              <a:buFont typeface="Arial" pitchFamily="34" charset="0"/>
              <a:buChar char="–"/>
              <a:defRPr/>
            </a:pPr>
            <a:r>
              <a:rPr lang="en-US" smtClean="0">
                <a:ea typeface="+mn-ea"/>
              </a:rPr>
              <a:t>problem with using real continuous data:</a:t>
            </a:r>
          </a:p>
          <a:p>
            <a:pPr lvl="2" eaLnBrk="1" hangingPunct="1">
              <a:spcAft>
                <a:spcPts val="0"/>
              </a:spcAft>
              <a:buFont typeface="Arial" pitchFamily="34" charset="0"/>
              <a:buChar char="•"/>
              <a:defRPr/>
            </a:pPr>
            <a:r>
              <a:rPr lang="en-US" smtClean="0">
                <a:ea typeface="+mn-ea"/>
              </a:rPr>
              <a:t>there aren't negative examples </a:t>
            </a:r>
          </a:p>
          <a:p>
            <a:pPr lvl="2" eaLnBrk="1" hangingPunct="1">
              <a:spcAft>
                <a:spcPts val="0"/>
              </a:spcAft>
              <a:buFont typeface="Arial" pitchFamily="34" charset="0"/>
              <a:buChar char="•"/>
              <a:defRPr/>
            </a:pPr>
            <a:r>
              <a:rPr lang="en-US" smtClean="0">
                <a:ea typeface="+mn-ea"/>
              </a:rPr>
              <a:t>network may </a:t>
            </a:r>
            <a:r>
              <a:rPr lang="en-US" err="1" smtClean="0">
                <a:ea typeface="+mn-ea"/>
              </a:rPr>
              <a:t>overfit</a:t>
            </a:r>
            <a:r>
              <a:rPr lang="en-US" smtClean="0">
                <a:ea typeface="+mn-ea"/>
              </a:rPr>
              <a:t> data in recent images (e.g., straight road)</a:t>
            </a:r>
            <a:br>
              <a:rPr lang="en-US" smtClean="0">
                <a:ea typeface="+mn-ea"/>
              </a:rPr>
            </a:br>
            <a:r>
              <a:rPr lang="en-US" smtClean="0">
                <a:ea typeface="+mn-ea"/>
              </a:rPr>
              <a:t>at the expense of past images (e.g., road with curves)</a:t>
            </a:r>
          </a:p>
          <a:p>
            <a:pPr lvl="1" eaLnBrk="1" hangingPunct="1">
              <a:spcAft>
                <a:spcPts val="0"/>
              </a:spcAft>
              <a:buFont typeface="Arial" pitchFamily="34" charset="0"/>
              <a:buChar char="–"/>
              <a:defRPr/>
            </a:pPr>
            <a:r>
              <a:rPr lang="en-US" smtClean="0">
                <a:ea typeface="+mn-ea"/>
              </a:rPr>
              <a:t>solutions</a:t>
            </a:r>
          </a:p>
          <a:p>
            <a:pPr lvl="2" eaLnBrk="1" hangingPunct="1">
              <a:spcAft>
                <a:spcPts val="0"/>
              </a:spcAft>
              <a:buFont typeface="Arial" pitchFamily="34" charset="0"/>
              <a:buChar char="•"/>
              <a:defRPr/>
            </a:pPr>
            <a:r>
              <a:rPr lang="en-US" smtClean="0">
                <a:ea typeface="+mn-ea"/>
              </a:rPr>
              <a:t>generate negative examples by synthesizing</a:t>
            </a:r>
            <a:br>
              <a:rPr lang="en-US" smtClean="0">
                <a:ea typeface="+mn-ea"/>
              </a:rPr>
            </a:br>
            <a:r>
              <a:rPr lang="en-US" smtClean="0">
                <a:ea typeface="+mn-ea"/>
              </a:rPr>
              <a:t>views of the road that are incorrect for current steering</a:t>
            </a:r>
          </a:p>
          <a:p>
            <a:pPr lvl="2" eaLnBrk="1" hangingPunct="1">
              <a:spcAft>
                <a:spcPts val="0"/>
              </a:spcAft>
              <a:buFont typeface="Arial" pitchFamily="34" charset="0"/>
              <a:buChar char="•"/>
              <a:defRPr/>
            </a:pPr>
            <a:r>
              <a:rPr lang="en-US" smtClean="0">
                <a:ea typeface="+mn-ea"/>
              </a:rPr>
              <a:t>maintain a buffer of 200 real and synthesized images that keeps some images in many different steering directions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3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83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834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8342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8342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8342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83427">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1383427">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499"/>
                                          </p:stCondLst>
                                        </p:cTn>
                                        <p:tgtEl>
                                          <p:spTgt spid="138342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3427" grpId="0" build="p" bldLvl="2"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49" name="Rectangle 2"/>
          <p:cNvSpPr>
            <a:spLocks noGrp="1" noChangeArrowheads="1"/>
          </p:cNvSpPr>
          <p:nvPr>
            <p:ph type="title"/>
          </p:nvPr>
        </p:nvSpPr>
        <p:spPr/>
        <p:txBody>
          <a:bodyPr/>
          <a:lstStyle/>
          <a:p>
            <a:pPr eaLnBrk="1" hangingPunct="1"/>
            <a:r>
              <a:rPr lang="en-US">
                <a:latin typeface="Calibri" pitchFamily="34" charset="0"/>
              </a:rPr>
              <a:t>ALVINN</a:t>
            </a:r>
          </a:p>
        </p:txBody>
      </p:sp>
      <p:sp>
        <p:nvSpPr>
          <p:cNvPr id="1385475" name="Rectangle 3"/>
          <p:cNvSpPr>
            <a:spLocks noGrp="1" noChangeArrowheads="1"/>
          </p:cNvSpPr>
          <p:nvPr>
            <p:ph idx="1"/>
          </p:nvPr>
        </p:nvSpPr>
        <p:spPr>
          <a:xfrm>
            <a:off x="838200" y="1600200"/>
            <a:ext cx="7696200" cy="4724400"/>
          </a:xfrm>
        </p:spPr>
        <p:txBody>
          <a:bodyPr rtlCol="0">
            <a:normAutofit fontScale="92500"/>
          </a:bodyPr>
          <a:lstStyle/>
          <a:p>
            <a:pPr eaLnBrk="1" hangingPunct="1">
              <a:spcAft>
                <a:spcPts val="0"/>
              </a:spcAft>
              <a:buFont typeface="Arial" pitchFamily="34" charset="0"/>
              <a:buChar char="•"/>
              <a:defRPr/>
            </a:pPr>
            <a:r>
              <a:rPr lang="en-US" smtClean="0">
                <a:ea typeface="+mn-ea"/>
                <a:cs typeface="+mn-cs"/>
              </a:rPr>
              <a:t>Results</a:t>
            </a:r>
          </a:p>
          <a:p>
            <a:pPr lvl="1" eaLnBrk="1" hangingPunct="1">
              <a:spcAft>
                <a:spcPts val="0"/>
              </a:spcAft>
              <a:buFont typeface="Arial" pitchFamily="34" charset="0"/>
              <a:buChar char="–"/>
              <a:defRPr/>
            </a:pPr>
            <a:r>
              <a:rPr lang="en-US" smtClean="0">
                <a:ea typeface="+mn-ea"/>
              </a:rPr>
              <a:t>drove at speeds up to 70 mph</a:t>
            </a:r>
          </a:p>
          <a:p>
            <a:pPr lvl="1" eaLnBrk="1" hangingPunct="1">
              <a:spcAft>
                <a:spcPts val="0"/>
              </a:spcAft>
              <a:buFont typeface="Arial" pitchFamily="34" charset="0"/>
              <a:buChar char="–"/>
              <a:defRPr/>
            </a:pPr>
            <a:r>
              <a:rPr lang="en-US" smtClean="0">
                <a:ea typeface="+mn-ea"/>
              </a:rPr>
              <a:t>drove continuously for distances up to 90 miles</a:t>
            </a:r>
          </a:p>
          <a:p>
            <a:pPr lvl="1" eaLnBrk="1" hangingPunct="1">
              <a:spcAft>
                <a:spcPts val="0"/>
              </a:spcAft>
              <a:buFont typeface="Arial" pitchFamily="34" charset="0"/>
              <a:buChar char="–"/>
              <a:defRPr/>
            </a:pPr>
            <a:r>
              <a:rPr lang="en-US" smtClean="0">
                <a:ea typeface="+mn-ea"/>
              </a:rPr>
              <a:t>drove across the U.S. during different times of the day and with different traffic conditions</a:t>
            </a:r>
          </a:p>
          <a:p>
            <a:pPr lvl="1" eaLnBrk="1" hangingPunct="1">
              <a:spcAft>
                <a:spcPts val="0"/>
              </a:spcAft>
              <a:buFont typeface="Arial" pitchFamily="34" charset="0"/>
              <a:buChar char="–"/>
              <a:defRPr/>
            </a:pPr>
            <a:r>
              <a:rPr lang="en-US" smtClean="0">
                <a:ea typeface="+mn-ea"/>
              </a:rPr>
              <a:t>drove on:</a:t>
            </a:r>
          </a:p>
          <a:p>
            <a:pPr lvl="2" eaLnBrk="1" hangingPunct="1">
              <a:spcAft>
                <a:spcPts val="0"/>
              </a:spcAft>
              <a:buFont typeface="Arial" pitchFamily="34" charset="0"/>
              <a:buChar char="•"/>
              <a:defRPr/>
            </a:pPr>
            <a:r>
              <a:rPr lang="en-US" smtClean="0">
                <a:ea typeface="+mn-ea"/>
              </a:rPr>
              <a:t>single lane roads and highways</a:t>
            </a:r>
          </a:p>
          <a:p>
            <a:pPr lvl="2" eaLnBrk="1" hangingPunct="1">
              <a:spcAft>
                <a:spcPts val="0"/>
              </a:spcAft>
              <a:buFont typeface="Arial" pitchFamily="34" charset="0"/>
              <a:buChar char="•"/>
              <a:defRPr/>
            </a:pPr>
            <a:r>
              <a:rPr lang="en-US" smtClean="0">
                <a:ea typeface="+mn-ea"/>
              </a:rPr>
              <a:t>multi-lane highways</a:t>
            </a:r>
          </a:p>
          <a:p>
            <a:pPr lvl="2" eaLnBrk="1" hangingPunct="1">
              <a:spcAft>
                <a:spcPts val="0"/>
              </a:spcAft>
              <a:buFont typeface="Arial" pitchFamily="34" charset="0"/>
              <a:buChar char="•"/>
              <a:defRPr/>
            </a:pPr>
            <a:r>
              <a:rPr lang="en-US" smtClean="0">
                <a:ea typeface="+mn-ea"/>
              </a:rPr>
              <a:t>paved bike paths</a:t>
            </a:r>
          </a:p>
          <a:p>
            <a:pPr lvl="2" eaLnBrk="1" hangingPunct="1">
              <a:spcAft>
                <a:spcPts val="0"/>
              </a:spcAft>
              <a:buFont typeface="Arial" pitchFamily="34" charset="0"/>
              <a:buChar char="•"/>
              <a:defRPr/>
            </a:pPr>
            <a:r>
              <a:rPr lang="en-US" smtClean="0">
                <a:ea typeface="+mn-ea"/>
              </a:rPr>
              <a:t>dirt roads</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85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8547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38547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3854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8547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38547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38547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38547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3854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5475" grpId="0" build="p" bldLvl="2"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p:txBody>
          <a:bodyPr/>
          <a:lstStyle/>
          <a:p>
            <a:r>
              <a:rPr lang="en-US">
                <a:latin typeface="Calibri" pitchFamily="34" charset="0"/>
              </a:rPr>
              <a:t>ALVINN Demo</a:t>
            </a:r>
          </a:p>
        </p:txBody>
      </p:sp>
      <p:pic>
        <p:nvPicPr>
          <p:cNvPr id="6" name="ALVINN.wmv" descr="/Users/Chuck/Courses/CS 540/My 540 slides/Videos/ALVINN.wmv">
            <a:hlinkClick r:id="" action="ppaction://media"/>
          </p:cNvPr>
          <p:cNvPicPr>
            <a:picLocks noGrp="1" noRot="1" noChangeAspect="1"/>
          </p:cNvPicPr>
          <p:nvPr>
            <p:ph idx="1"/>
            <a:videoFile r:link="rId1"/>
            <p:extLst/>
          </p:nvPr>
        </p:nvPicPr>
        <p:blipFill>
          <a:blip r:embed="rId4"/>
          <a:srcRect/>
          <a:stretch>
            <a:fillRect/>
          </a:stretch>
        </p:blipFill>
        <p:spPr>
          <a:xfrm>
            <a:off x="1524000" y="1576388"/>
            <a:ext cx="6096000" cy="4572000"/>
          </a:xfrm>
          <a:noFill/>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fullScrn="1">
              <p:cMediaNode vol="98100">
                <p:cTn id="7" fill="hold" display="0">
                  <p:stCondLst>
                    <p:cond delay="indefinite"/>
                  </p:stCondLst>
                </p:cTn>
                <p:tgtEl>
                  <p:spTgt spid="6"/>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p:txBody>
          <a:bodyPr/>
          <a:lstStyle/>
          <a:p>
            <a:r>
              <a:rPr lang="en-GB">
                <a:latin typeface="Calibri" pitchFamily="34" charset="0"/>
              </a:rPr>
              <a:t>Application:  Face Detection</a:t>
            </a:r>
            <a:endParaRPr lang="en-US">
              <a:latin typeface="Calibri" pitchFamily="34" charset="0"/>
            </a:endParaRPr>
          </a:p>
        </p:txBody>
      </p:sp>
      <p:pic>
        <p:nvPicPr>
          <p:cNvPr id="163842" name="Picture 20" descr="1600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92275" y="2205038"/>
            <a:ext cx="3870325" cy="2579687"/>
          </a:xfrm>
          <a:prstGeom prst="rect">
            <a:avLst/>
          </a:prstGeom>
          <a:noFill/>
          <a:ln>
            <a:noFill/>
          </a:ln>
        </p:spPr>
      </p:pic>
      <p:sp>
        <p:nvSpPr>
          <p:cNvPr id="93188" name="Rectangle 21"/>
          <p:cNvSpPr>
            <a:spLocks noChangeArrowheads="1"/>
          </p:cNvSpPr>
          <p:nvPr/>
        </p:nvSpPr>
        <p:spPr bwMode="auto">
          <a:xfrm>
            <a:off x="3692525" y="2286000"/>
            <a:ext cx="447675" cy="544513"/>
          </a:xfrm>
          <a:prstGeom prst="rect">
            <a:avLst/>
          </a:prstGeom>
          <a:noFill/>
          <a:ln w="63500">
            <a:solidFill>
              <a:srgbClr val="00FF00"/>
            </a:solidFill>
            <a:miter lim="800000"/>
          </a:ln>
          <a:effectLst/>
        </p:spPr>
        <p:txBody>
          <a:bodyPr wrap="none" anchor="ctr"/>
          <a:lstStyle/>
          <a:p>
            <a:pPr>
              <a:defRPr/>
            </a:pPr>
            <a:endParaRPr lang="en-US">
              <a:cs typeface="+mn-cs"/>
            </a:endParaRPr>
          </a:p>
        </p:txBody>
      </p:sp>
      <p:sp>
        <p:nvSpPr>
          <p:cNvPr id="93189" name="Rectangle 22"/>
          <p:cNvSpPr>
            <a:spLocks noChangeArrowheads="1"/>
          </p:cNvSpPr>
          <p:nvPr/>
        </p:nvSpPr>
        <p:spPr bwMode="auto">
          <a:xfrm>
            <a:off x="3492500" y="4005263"/>
            <a:ext cx="447675" cy="544512"/>
          </a:xfrm>
          <a:prstGeom prst="rect">
            <a:avLst/>
          </a:prstGeom>
          <a:noFill/>
          <a:ln w="63500">
            <a:solidFill>
              <a:srgbClr val="00FF00"/>
            </a:solidFill>
            <a:miter lim="800000"/>
          </a:ln>
          <a:effectLst/>
        </p:spPr>
        <p:txBody>
          <a:bodyPr wrap="none" anchor="ctr"/>
          <a:lstStyle/>
          <a:p>
            <a:pPr>
              <a:defRPr/>
            </a:pPr>
            <a:endParaRPr lang="en-US">
              <a:cs typeface="+mn-cs"/>
            </a:endParaRPr>
          </a:p>
        </p:txBody>
      </p:sp>
      <p:sp>
        <p:nvSpPr>
          <p:cNvPr id="93190" name="Rectangle 23"/>
          <p:cNvSpPr>
            <a:spLocks noChangeArrowheads="1"/>
          </p:cNvSpPr>
          <p:nvPr/>
        </p:nvSpPr>
        <p:spPr bwMode="auto">
          <a:xfrm>
            <a:off x="4572000" y="3284538"/>
            <a:ext cx="447675" cy="544512"/>
          </a:xfrm>
          <a:prstGeom prst="rect">
            <a:avLst/>
          </a:prstGeom>
          <a:noFill/>
          <a:ln w="63500">
            <a:solidFill>
              <a:srgbClr val="00FF00"/>
            </a:solidFill>
            <a:miter lim="800000"/>
          </a:ln>
          <a:effectLst/>
        </p:spPr>
        <p:txBody>
          <a:bodyPr wrap="none" anchor="ctr"/>
          <a:lstStyle/>
          <a:p>
            <a:pPr>
              <a:defRPr/>
            </a:pPr>
            <a:endParaRPr lang="en-US">
              <a:cs typeface="+mn-cs"/>
            </a:endParaRPr>
          </a:p>
        </p:txBody>
      </p:sp>
      <p:sp>
        <p:nvSpPr>
          <p:cNvPr id="93191" name="Rectangle 24"/>
          <p:cNvSpPr>
            <a:spLocks noChangeArrowheads="1"/>
          </p:cNvSpPr>
          <p:nvPr/>
        </p:nvSpPr>
        <p:spPr bwMode="auto">
          <a:xfrm>
            <a:off x="5940425" y="2205038"/>
            <a:ext cx="1062038" cy="2357437"/>
          </a:xfrm>
          <a:prstGeom prst="rect">
            <a:avLst/>
          </a:prstGeom>
          <a:solidFill>
            <a:srgbClr val="000000"/>
          </a:solidFill>
          <a:ln>
            <a:noFill/>
          </a:ln>
          <a:effectLst/>
        </p:spPr>
        <p:txBody>
          <a:bodyPr wrap="none" anchor="ctr"/>
          <a:lstStyle/>
          <a:p>
            <a:pPr algn="ctr">
              <a:defRPr/>
            </a:pPr>
            <a:endParaRPr lang="en-US" sz="1400">
              <a:cs typeface="+mn-cs"/>
            </a:endParaRPr>
          </a:p>
        </p:txBody>
      </p:sp>
      <p:sp>
        <p:nvSpPr>
          <p:cNvPr id="93192" name="Text Box 25"/>
          <p:cNvSpPr txBox="1">
            <a:spLocks noChangeArrowheads="1"/>
          </p:cNvSpPr>
          <p:nvPr/>
        </p:nvSpPr>
        <p:spPr bwMode="auto">
          <a:xfrm>
            <a:off x="5916613" y="3068638"/>
            <a:ext cx="1095375" cy="646112"/>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lgn="ctr">
              <a:defRPr/>
            </a:pPr>
            <a:r>
              <a:rPr lang="en-GB" sz="1800" smtClean="0">
                <a:solidFill>
                  <a:schemeClr val="bg1"/>
                </a:solidFill>
                <a:latin typeface="Times New Roman" charset="0"/>
                <a:cs typeface="+mn-cs"/>
              </a:rPr>
              <a:t>NN </a:t>
            </a:r>
          </a:p>
          <a:p>
            <a:pPr algn="ctr">
              <a:defRPr/>
            </a:pPr>
            <a:r>
              <a:rPr lang="en-GB" sz="1800" smtClean="0">
                <a:solidFill>
                  <a:schemeClr val="bg1"/>
                </a:solidFill>
                <a:latin typeface="Times New Roman" charset="0"/>
                <a:cs typeface="+mn-cs"/>
              </a:rPr>
              <a:t>Classifier</a:t>
            </a:r>
          </a:p>
        </p:txBody>
      </p:sp>
      <p:sp>
        <p:nvSpPr>
          <p:cNvPr id="163848" name="AutoShape 26"/>
          <p:cNvSpPr>
            <a:spLocks noChangeArrowheads="1"/>
          </p:cNvSpPr>
          <p:nvPr/>
        </p:nvSpPr>
        <p:spPr bwMode="auto">
          <a:xfrm>
            <a:off x="4356100" y="2420938"/>
            <a:ext cx="1566863" cy="36353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a:solidFill>
              <a:schemeClr val="tx1"/>
            </a:solidFill>
            <a:miter lim="800000"/>
          </a:ln>
          <a:effectLst/>
        </p:spPr>
        <p:txBody>
          <a:bodyPr wrap="none" anchor="ctr"/>
          <a:lstStyle/>
          <a:p>
            <a:endParaRPr lang="en-US"/>
          </a:p>
        </p:txBody>
      </p:sp>
      <p:sp>
        <p:nvSpPr>
          <p:cNvPr id="163849" name="AutoShape 27"/>
          <p:cNvSpPr>
            <a:spLocks noChangeArrowheads="1"/>
          </p:cNvSpPr>
          <p:nvPr/>
        </p:nvSpPr>
        <p:spPr bwMode="auto">
          <a:xfrm>
            <a:off x="4824413" y="3429000"/>
            <a:ext cx="1119187" cy="3635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a:solidFill>
              <a:schemeClr val="tx1"/>
            </a:solidFill>
            <a:miter lim="800000"/>
          </a:ln>
          <a:effectLst/>
        </p:spPr>
        <p:txBody>
          <a:bodyPr wrap="none" anchor="ctr"/>
          <a:lstStyle/>
          <a:p>
            <a:endParaRPr lang="en-US"/>
          </a:p>
        </p:txBody>
      </p:sp>
      <p:sp>
        <p:nvSpPr>
          <p:cNvPr id="163850" name="AutoShape 28"/>
          <p:cNvSpPr>
            <a:spLocks noChangeArrowheads="1"/>
          </p:cNvSpPr>
          <p:nvPr/>
        </p:nvSpPr>
        <p:spPr bwMode="auto">
          <a:xfrm>
            <a:off x="3779838" y="4149725"/>
            <a:ext cx="2125662" cy="3635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solidFill>
          <a:ln w="9525">
            <a:solidFill>
              <a:schemeClr val="tx1"/>
            </a:solidFill>
            <a:miter lim="800000"/>
          </a:ln>
          <a:effectLst/>
        </p:spPr>
        <p:txBody>
          <a:bodyPr wrap="none" anchor="ctr"/>
          <a:lstStyle/>
          <a:p>
            <a:endParaRPr lang="en-US"/>
          </a:p>
        </p:txBody>
      </p:sp>
      <p:sp>
        <p:nvSpPr>
          <p:cNvPr id="93196" name="Line 29"/>
          <p:cNvSpPr>
            <a:spLocks noChangeShapeType="1"/>
          </p:cNvSpPr>
          <p:nvPr/>
        </p:nvSpPr>
        <p:spPr bwMode="auto">
          <a:xfrm>
            <a:off x="7019925" y="3429000"/>
            <a:ext cx="615950" cy="1588"/>
          </a:xfrm>
          <a:prstGeom prst="line">
            <a:avLst/>
          </a:prstGeom>
          <a:noFill/>
          <a:ln w="63500">
            <a:solidFill>
              <a:srgbClr val="FF0000"/>
            </a:solidFill>
            <a:round/>
            <a:tailEnd type="triangle" w="med" len="med"/>
          </a:ln>
          <a:effectLst/>
        </p:spPr>
        <p:txBody>
          <a:bodyPr/>
          <a:lstStyle/>
          <a:p>
            <a:pPr>
              <a:defRPr/>
            </a:pPr>
            <a:endParaRPr lang="en-US">
              <a:cs typeface="+mn-cs"/>
            </a:endParaRPr>
          </a:p>
        </p:txBody>
      </p:sp>
      <p:sp>
        <p:nvSpPr>
          <p:cNvPr id="93197" name="Text Box 30"/>
          <p:cNvSpPr txBox="1">
            <a:spLocks noChangeArrowheads="1"/>
          </p:cNvSpPr>
          <p:nvPr/>
        </p:nvSpPr>
        <p:spPr bwMode="auto">
          <a:xfrm>
            <a:off x="7766050" y="2921000"/>
            <a:ext cx="1258888" cy="1016000"/>
          </a:xfrm>
          <a:prstGeom prst="rect">
            <a:avLst/>
          </a:prstGeom>
          <a:noFill/>
          <a:ln>
            <a:noFill/>
          </a:ln>
          <a:effectLst/>
        </p:spPr>
        <p:txBody>
          <a:bodyPr wrap="none">
            <a:spAutoFit/>
          </a:bodyPr>
          <a:lstStyle>
            <a:lvl1pPr>
              <a:defRPr sz="3200">
                <a:solidFill>
                  <a:schemeClr val="tx1"/>
                </a:solidFill>
                <a:latin typeface="Calibri" pitchFamily="34" charset="0"/>
                <a:ea typeface="ＭＳ Ｐゴシック" charset="0"/>
              </a:defRPr>
            </a:lvl1pPr>
            <a:lvl2pPr>
              <a:defRPr sz="2800">
                <a:solidFill>
                  <a:schemeClr val="tx1"/>
                </a:solidFill>
                <a:latin typeface="Calibri" pitchFamily="34" charset="0"/>
                <a:ea typeface="ＭＳ Ｐゴシック" charset="0"/>
              </a:defRPr>
            </a:lvl2pPr>
            <a:lvl3pPr>
              <a:defRPr sz="2400">
                <a:solidFill>
                  <a:schemeClr val="tx1"/>
                </a:solidFill>
                <a:latin typeface="Calibri" pitchFamily="34" charset="0"/>
                <a:ea typeface="ＭＳ Ｐゴシック" charset="0"/>
              </a:defRPr>
            </a:lvl3pPr>
            <a:lvl4pPr>
              <a:defRPr sz="2000">
                <a:solidFill>
                  <a:schemeClr val="tx1"/>
                </a:solidFill>
                <a:latin typeface="Calibri" pitchFamily="34" charset="0"/>
                <a:ea typeface="ＭＳ Ｐゴシック" charset="0"/>
              </a:defRPr>
            </a:lvl4pPr>
            <a:lvl5pPr>
              <a:defRPr sz="2000">
                <a:solidFill>
                  <a:schemeClr val="tx1"/>
                </a:solidFill>
                <a:latin typeface="Calibri" pitchFamily="34" charset="0"/>
                <a:ea typeface="ＭＳ Ｐゴシック" charset="0"/>
              </a:defRPr>
            </a:lvl5pPr>
            <a:lvl6pPr eaLnBrk="0" fontAlgn="base" hangingPunct="0">
              <a:spcAft>
                <a:spcPct val="0"/>
              </a:spcAft>
              <a:buFont typeface="Arial" charset="0"/>
              <a:buChar char="»"/>
              <a:defRPr sz="2000">
                <a:solidFill>
                  <a:schemeClr val="tx1"/>
                </a:solidFill>
                <a:latin typeface="Calibri" pitchFamily="34" charset="0"/>
                <a:ea typeface="ＭＳ Ｐゴシック" charset="0"/>
              </a:defRPr>
            </a:lvl6pPr>
            <a:lvl7pPr eaLnBrk="0" fontAlgn="base" hangingPunct="0">
              <a:spcAft>
                <a:spcPct val="0"/>
              </a:spcAft>
              <a:buFont typeface="Arial" charset="0"/>
              <a:buChar char="»"/>
              <a:defRPr sz="2000">
                <a:solidFill>
                  <a:schemeClr val="tx1"/>
                </a:solidFill>
                <a:latin typeface="Calibri" pitchFamily="34" charset="0"/>
                <a:ea typeface="ＭＳ Ｐゴシック" charset="0"/>
              </a:defRPr>
            </a:lvl7pPr>
            <a:lvl8pPr eaLnBrk="0" fontAlgn="base" hangingPunct="0">
              <a:spcAft>
                <a:spcPct val="0"/>
              </a:spcAft>
              <a:buFont typeface="Arial" charset="0"/>
              <a:buChar char="»"/>
              <a:defRPr sz="2000">
                <a:solidFill>
                  <a:schemeClr val="tx1"/>
                </a:solidFill>
                <a:latin typeface="Calibri" pitchFamily="34" charset="0"/>
                <a:ea typeface="ＭＳ Ｐゴシック" charset="0"/>
              </a:defRPr>
            </a:lvl8pPr>
            <a:lvl9pPr eaLnBrk="0" fontAlgn="base" hangingPunct="0">
              <a:spcAft>
                <a:spcPct val="0"/>
              </a:spcAft>
              <a:buFont typeface="Arial" charset="0"/>
              <a:buChar char="»"/>
              <a:defRPr sz="2000">
                <a:solidFill>
                  <a:schemeClr val="tx1"/>
                </a:solidFill>
                <a:latin typeface="Calibri" pitchFamily="34" charset="0"/>
                <a:ea typeface="ＭＳ Ｐゴシック" charset="0"/>
              </a:defRPr>
            </a:lvl9pPr>
          </a:lstStyle>
          <a:p>
            <a:pPr>
              <a:defRPr/>
            </a:pPr>
            <a:r>
              <a:rPr lang="en-GB" sz="2000" i="0" smtClean="0">
                <a:solidFill>
                  <a:srgbClr val="000099"/>
                </a:solidFill>
                <a:latin typeface="Times New Roman" charset="0"/>
                <a:cs typeface="+mn-cs"/>
              </a:rPr>
              <a:t>2 Classes:</a:t>
            </a:r>
          </a:p>
          <a:p>
            <a:pPr>
              <a:defRPr/>
            </a:pPr>
            <a:r>
              <a:rPr lang="en-GB" sz="2000" smtClean="0">
                <a:solidFill>
                  <a:srgbClr val="000099"/>
                </a:solidFill>
                <a:latin typeface="Times New Roman" charset="0"/>
                <a:cs typeface="+mn-cs"/>
              </a:rPr>
              <a:t>Face/</a:t>
            </a:r>
          </a:p>
          <a:p>
            <a:pPr>
              <a:defRPr/>
            </a:pPr>
            <a:r>
              <a:rPr lang="en-GB" sz="2000" smtClean="0">
                <a:solidFill>
                  <a:srgbClr val="000099"/>
                </a:solidFill>
                <a:latin typeface="Times New Roman" charset="0"/>
                <a:cs typeface="+mn-cs"/>
              </a:rPr>
              <a:t>Non-Face</a:t>
            </a:r>
          </a:p>
        </p:txBody>
      </p:sp>
      <p:sp>
        <p:nvSpPr>
          <p:cNvPr id="163853" name="Rectangle 2"/>
          <p:cNvSpPr>
            <a:spLocks noChangeArrowheads="1"/>
          </p:cNvSpPr>
          <p:nvPr/>
        </p:nvSpPr>
        <p:spPr bwMode="auto">
          <a:xfrm>
            <a:off x="349250" y="4953000"/>
            <a:ext cx="8505825" cy="1600200"/>
          </a:xfrm>
          <a:prstGeom prst="rect">
            <a:avLst/>
          </a:prstGeom>
          <a:noFill/>
          <a:ln>
            <a:noFill/>
          </a:ln>
        </p:spPr>
        <p:txBody>
          <a:bodyPr>
            <a:spAutoFit/>
          </a:bodyPr>
          <a:lstStyle/>
          <a:p>
            <a:pPr marL="742950" lvl="1" indent="-285750" defTabSz="-635" eaLnBrk="0" hangingPunct="0">
              <a:lnSpc>
                <a:spcPct val="90000"/>
              </a:lnSpc>
              <a:spcBef>
                <a:spcPct val="20000"/>
              </a:spcBef>
              <a:buFont typeface="Arial" charset="0"/>
              <a:buChar char="•"/>
              <a:tabLst>
                <a:tab pos="88900" algn="l"/>
              </a:tabLst>
            </a:pPr>
            <a:r>
              <a:rPr lang="en-GB" sz="2000" b="0" i="0">
                <a:solidFill>
                  <a:srgbClr val="000000"/>
                </a:solidFill>
                <a:latin typeface="Calibri" pitchFamily="34" charset="0"/>
              </a:rPr>
              <a:t>Input = 20 x 20 pixel window, outputs a value ranging from –1 to +1 signifying the presence or absence of a face in the region</a:t>
            </a:r>
          </a:p>
          <a:p>
            <a:pPr marL="742950" lvl="1" indent="-285750" defTabSz="-635" eaLnBrk="0" hangingPunct="0">
              <a:lnSpc>
                <a:spcPct val="90000"/>
              </a:lnSpc>
              <a:spcBef>
                <a:spcPct val="20000"/>
              </a:spcBef>
              <a:buFont typeface="Arial" charset="0"/>
              <a:buChar char="•"/>
              <a:tabLst>
                <a:tab pos="88900" algn="l"/>
              </a:tabLst>
            </a:pPr>
            <a:r>
              <a:rPr lang="en-GB" sz="2000" b="0" i="0">
                <a:solidFill>
                  <a:srgbClr val="000000"/>
                </a:solidFill>
                <a:latin typeface="Calibri" pitchFamily="34" charset="0"/>
              </a:rPr>
              <a:t>The window is positioned at every location of the image</a:t>
            </a:r>
          </a:p>
          <a:p>
            <a:pPr marL="742950" lvl="1" indent="-285750" defTabSz="-635" eaLnBrk="0" hangingPunct="0">
              <a:lnSpc>
                <a:spcPct val="90000"/>
              </a:lnSpc>
              <a:spcBef>
                <a:spcPct val="20000"/>
              </a:spcBef>
              <a:buFont typeface="Arial" charset="0"/>
              <a:buChar char="•"/>
              <a:tabLst>
                <a:tab pos="88900" algn="l"/>
              </a:tabLst>
            </a:pPr>
            <a:r>
              <a:rPr lang="en-GB" sz="2000" b="0" i="0">
                <a:solidFill>
                  <a:srgbClr val="000000"/>
                </a:solidFill>
                <a:latin typeface="Calibri" pitchFamily="34" charset="0"/>
              </a:rPr>
              <a:t>To detect faces larger than 20 x 20 pixel, the image is repeatedly reduced in size</a:t>
            </a: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Rectangle 2"/>
          <p:cNvSpPr>
            <a:spLocks noGrp="1" noChangeArrowheads="1"/>
          </p:cNvSpPr>
          <p:nvPr>
            <p:ph type="title"/>
          </p:nvPr>
        </p:nvSpPr>
        <p:spPr>
          <a:xfrm>
            <a:off x="838200" y="228600"/>
            <a:ext cx="8001000" cy="990600"/>
          </a:xfrm>
        </p:spPr>
        <p:txBody>
          <a:bodyPr/>
          <a:lstStyle/>
          <a:p>
            <a:r>
              <a:rPr lang="en-US">
                <a:latin typeface="Calibri" pitchFamily="34" charset="0"/>
              </a:rPr>
              <a:t>2-Layer Network</a:t>
            </a:r>
          </a:p>
        </p:txBody>
      </p:sp>
      <p:sp>
        <p:nvSpPr>
          <p:cNvPr id="165890" name="Rectangle 3"/>
          <p:cNvSpPr>
            <a:spLocks noGrp="1" noChangeArrowheads="1"/>
          </p:cNvSpPr>
          <p:nvPr>
            <p:ph type="body" idx="1"/>
          </p:nvPr>
        </p:nvSpPr>
        <p:spPr/>
        <p:txBody>
          <a:bodyPr/>
          <a:lstStyle/>
          <a:p>
            <a:endParaRPr lang="en-US">
              <a:latin typeface="Calibri" pitchFamily="34" charset="0"/>
            </a:endParaRPr>
          </a:p>
        </p:txBody>
      </p:sp>
      <p:pic>
        <p:nvPicPr>
          <p:cNvPr id="165891" name="Picture 4" descr="Z:\c615\neural01.jp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0" y="1600200"/>
            <a:ext cx="9144000" cy="48768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7" name="Rectangle 2"/>
          <p:cNvSpPr>
            <a:spLocks noGrp="1" noChangeArrowheads="1"/>
          </p:cNvSpPr>
          <p:nvPr>
            <p:ph type="title"/>
          </p:nvPr>
        </p:nvSpPr>
        <p:spPr/>
        <p:txBody>
          <a:bodyPr/>
          <a:lstStyle/>
          <a:p>
            <a:r>
              <a:rPr lang="en-GB">
                <a:latin typeface="Calibri" pitchFamily="34" charset="0"/>
              </a:rPr>
              <a:t>Application:  Face Detection</a:t>
            </a:r>
            <a:endParaRPr lang="en-US">
              <a:latin typeface="Calibri" pitchFamily="34" charset="0"/>
            </a:endParaRPr>
          </a:p>
        </p:txBody>
      </p:sp>
      <p:sp>
        <p:nvSpPr>
          <p:cNvPr id="1366019" name="Rectangle 3"/>
          <p:cNvSpPr>
            <a:spLocks noGrp="1" noChangeArrowheads="1"/>
          </p:cNvSpPr>
          <p:nvPr>
            <p:ph type="body" idx="1"/>
          </p:nvPr>
        </p:nvSpPr>
        <p:spPr>
          <a:xfrm>
            <a:off x="684213" y="1341438"/>
            <a:ext cx="7775575" cy="4649787"/>
          </a:xfrm>
        </p:spPr>
        <p:txBody>
          <a:bodyPr/>
          <a:lstStyle/>
          <a:p>
            <a:pPr marL="457200" lvl="1" indent="0" defTabSz="-635">
              <a:lnSpc>
                <a:spcPct val="90000"/>
              </a:lnSpc>
              <a:buFont typeface="Arial" pitchFamily="34" charset="0"/>
              <a:buNone/>
              <a:tabLst>
                <a:tab pos="88900" algn="l"/>
              </a:tabLst>
              <a:defRPr/>
            </a:pPr>
            <a:endParaRPr lang="en-GB" sz="1600">
              <a:ea typeface="+mn-ea"/>
            </a:endParaRPr>
          </a:p>
          <a:p>
            <a:pPr marL="838200" lvl="1" indent="-381000" defTabSz="-635">
              <a:lnSpc>
                <a:spcPct val="90000"/>
              </a:lnSpc>
              <a:buFont typeface="Arial" pitchFamily="34" charset="0"/>
              <a:buChar char="–"/>
              <a:tabLst>
                <a:tab pos="88900" algn="l"/>
              </a:tabLst>
              <a:defRPr/>
            </a:pPr>
            <a:r>
              <a:rPr lang="en-GB" sz="2400" smtClean="0">
                <a:ea typeface="+mn-ea"/>
              </a:rPr>
              <a:t>2-layer feed-forward </a:t>
            </a:r>
            <a:r>
              <a:rPr lang="en-GB" sz="2400">
                <a:ea typeface="+mn-ea"/>
              </a:rPr>
              <a:t>neural </a:t>
            </a:r>
            <a:r>
              <a:rPr lang="en-GB" sz="2400" smtClean="0">
                <a:ea typeface="+mn-ea"/>
              </a:rPr>
              <a:t>network</a:t>
            </a:r>
            <a:endParaRPr lang="en-GB" sz="2400">
              <a:ea typeface="+mn-ea"/>
            </a:endParaRPr>
          </a:p>
          <a:p>
            <a:pPr marL="838200" lvl="1" indent="-381000" defTabSz="-635">
              <a:lnSpc>
                <a:spcPct val="90000"/>
              </a:lnSpc>
              <a:buFont typeface="Arial" pitchFamily="34" charset="0"/>
              <a:buChar char="–"/>
              <a:tabLst>
                <a:tab pos="88900" algn="l"/>
              </a:tabLst>
              <a:defRPr/>
            </a:pPr>
            <a:r>
              <a:rPr lang="en-GB" sz="2400">
                <a:ea typeface="+mn-ea"/>
              </a:rPr>
              <a:t>Three types of hidden </a:t>
            </a:r>
            <a:r>
              <a:rPr lang="en-GB" sz="2400" smtClean="0">
                <a:ea typeface="+mn-ea"/>
              </a:rPr>
              <a:t>units</a:t>
            </a:r>
            <a:endParaRPr lang="en-GB" sz="2400">
              <a:ea typeface="+mn-ea"/>
            </a:endParaRPr>
          </a:p>
          <a:p>
            <a:pPr marL="1257300" lvl="2" indent="-342900" defTabSz="-635">
              <a:lnSpc>
                <a:spcPct val="90000"/>
              </a:lnSpc>
              <a:buFont typeface="Arial" pitchFamily="34" charset="0"/>
              <a:buChar char="•"/>
              <a:tabLst>
                <a:tab pos="88900" algn="l"/>
              </a:tabLst>
              <a:defRPr/>
            </a:pPr>
            <a:r>
              <a:rPr lang="en-GB">
                <a:ea typeface="+mn-ea"/>
              </a:rPr>
              <a:t>4 look at 10 x 10 </a:t>
            </a:r>
            <a:r>
              <a:rPr lang="en-GB" err="1">
                <a:ea typeface="+mn-ea"/>
              </a:rPr>
              <a:t>subregions</a:t>
            </a:r>
            <a:endParaRPr lang="en-GB">
              <a:ea typeface="+mn-ea"/>
            </a:endParaRPr>
          </a:p>
          <a:p>
            <a:pPr marL="1257300" lvl="2" indent="-342900" defTabSz="-635">
              <a:lnSpc>
                <a:spcPct val="90000"/>
              </a:lnSpc>
              <a:buFont typeface="Arial" pitchFamily="34" charset="0"/>
              <a:buChar char="•"/>
              <a:tabLst>
                <a:tab pos="88900" algn="l"/>
              </a:tabLst>
              <a:defRPr/>
            </a:pPr>
            <a:r>
              <a:rPr lang="en-GB">
                <a:ea typeface="+mn-ea"/>
              </a:rPr>
              <a:t>16 look at </a:t>
            </a:r>
            <a:r>
              <a:rPr lang="en-GB" smtClean="0">
                <a:ea typeface="+mn-ea"/>
              </a:rPr>
              <a:t>5 x 5 </a:t>
            </a:r>
            <a:r>
              <a:rPr lang="en-GB" err="1">
                <a:ea typeface="+mn-ea"/>
              </a:rPr>
              <a:t>subregions</a:t>
            </a:r>
            <a:endParaRPr lang="en-GB">
              <a:ea typeface="+mn-ea"/>
            </a:endParaRPr>
          </a:p>
          <a:p>
            <a:pPr marL="1257300" lvl="2" indent="-342900" defTabSz="-635">
              <a:lnSpc>
                <a:spcPct val="90000"/>
              </a:lnSpc>
              <a:buFont typeface="Arial" pitchFamily="34" charset="0"/>
              <a:buChar char="•"/>
              <a:tabLst>
                <a:tab pos="88900" algn="l"/>
              </a:tabLst>
              <a:defRPr/>
            </a:pPr>
            <a:r>
              <a:rPr lang="en-GB">
                <a:ea typeface="+mn-ea"/>
              </a:rPr>
              <a:t>6 look at </a:t>
            </a:r>
            <a:r>
              <a:rPr lang="en-GB" smtClean="0">
                <a:ea typeface="+mn-ea"/>
              </a:rPr>
              <a:t>20 x 5 </a:t>
            </a:r>
            <a:r>
              <a:rPr lang="en-GB">
                <a:ea typeface="+mn-ea"/>
              </a:rPr>
              <a:t>horizontal stripes of </a:t>
            </a:r>
            <a:r>
              <a:rPr lang="en-GB" smtClean="0">
                <a:ea typeface="+mn-ea"/>
              </a:rPr>
              <a:t>pixels</a:t>
            </a:r>
          </a:p>
          <a:p>
            <a:pPr marL="1257300" lvl="2" indent="-342900" defTabSz="-635">
              <a:lnSpc>
                <a:spcPct val="90000"/>
              </a:lnSpc>
              <a:buFont typeface="Arial" pitchFamily="34" charset="0"/>
              <a:buChar char="•"/>
              <a:tabLst>
                <a:tab pos="88900" algn="l"/>
              </a:tabLst>
              <a:defRPr/>
            </a:pPr>
            <a:endParaRPr lang="en-GB" sz="1400">
              <a:ea typeface="+mn-ea"/>
            </a:endParaRPr>
          </a:p>
          <a:p>
            <a:pPr marL="838200" lvl="1" indent="-381000" defTabSz="-635">
              <a:lnSpc>
                <a:spcPct val="90000"/>
              </a:lnSpc>
              <a:buFont typeface="Arial" pitchFamily="34" charset="0"/>
              <a:buChar char="–"/>
              <a:tabLst>
                <a:tab pos="88900" algn="l"/>
              </a:tabLst>
              <a:defRPr/>
            </a:pPr>
            <a:r>
              <a:rPr lang="en-GB" sz="2400" smtClean="0">
                <a:solidFill>
                  <a:prstClr val="black"/>
                </a:solidFill>
                <a:ea typeface="+mn-ea"/>
              </a:rPr>
              <a:t>Training set</a:t>
            </a:r>
          </a:p>
          <a:p>
            <a:pPr marL="1238250" lvl="2" indent="-381000" defTabSz="-635">
              <a:lnSpc>
                <a:spcPct val="90000"/>
              </a:lnSpc>
              <a:buFont typeface="Arial" pitchFamily="34" charset="0"/>
              <a:buChar char="•"/>
              <a:tabLst>
                <a:tab pos="88900" algn="l"/>
              </a:tabLst>
              <a:defRPr/>
            </a:pPr>
            <a:r>
              <a:rPr lang="en-GB" smtClean="0">
                <a:solidFill>
                  <a:prstClr val="black"/>
                </a:solidFill>
                <a:ea typeface="+mn-ea"/>
              </a:rPr>
              <a:t>1,050 </a:t>
            </a:r>
            <a:r>
              <a:rPr lang="en-GB">
                <a:solidFill>
                  <a:prstClr val="black"/>
                </a:solidFill>
                <a:ea typeface="+mn-ea"/>
              </a:rPr>
              <a:t>initial face images. More face </a:t>
            </a:r>
            <a:r>
              <a:rPr lang="en-GB" smtClean="0">
                <a:solidFill>
                  <a:prstClr val="black"/>
                </a:solidFill>
                <a:ea typeface="+mn-ea"/>
              </a:rPr>
              <a:t>examples generated </a:t>
            </a:r>
            <a:r>
              <a:rPr lang="en-GB">
                <a:solidFill>
                  <a:prstClr val="black"/>
                </a:solidFill>
                <a:ea typeface="+mn-ea"/>
              </a:rPr>
              <a:t>from this set by rotation and scaling. Desired </a:t>
            </a:r>
            <a:r>
              <a:rPr lang="en-GB" smtClean="0">
                <a:solidFill>
                  <a:prstClr val="black"/>
                </a:solidFill>
                <a:ea typeface="+mn-ea"/>
              </a:rPr>
              <a:t>output:  +1</a:t>
            </a:r>
          </a:p>
          <a:p>
            <a:pPr marL="1238250" lvl="2" indent="-381000" defTabSz="-635">
              <a:lnSpc>
                <a:spcPct val="90000"/>
              </a:lnSpc>
              <a:buFont typeface="Arial" pitchFamily="34" charset="0"/>
              <a:buChar char="•"/>
              <a:tabLst>
                <a:tab pos="88900" algn="l"/>
              </a:tabLst>
              <a:defRPr/>
            </a:pPr>
            <a:r>
              <a:rPr lang="en-GB" smtClean="0">
                <a:solidFill>
                  <a:prstClr val="black"/>
                </a:solidFill>
                <a:ea typeface="+mn-ea"/>
              </a:rPr>
              <a:t>Non-face </a:t>
            </a:r>
            <a:r>
              <a:rPr lang="en-GB">
                <a:solidFill>
                  <a:prstClr val="black"/>
                </a:solidFill>
                <a:ea typeface="+mn-ea"/>
              </a:rPr>
              <a:t>training samples: </a:t>
            </a:r>
            <a:r>
              <a:rPr lang="en-GB" smtClean="0">
                <a:solidFill>
                  <a:prstClr val="black"/>
                </a:solidFill>
                <a:ea typeface="+mn-ea"/>
              </a:rPr>
              <a:t> 8,000 </a:t>
            </a:r>
            <a:r>
              <a:rPr lang="en-GB">
                <a:solidFill>
                  <a:prstClr val="black"/>
                </a:solidFill>
                <a:ea typeface="+mn-ea"/>
              </a:rPr>
              <a:t>non-face training samples from 146,212,178 </a:t>
            </a:r>
            <a:r>
              <a:rPr lang="en-GB" err="1">
                <a:solidFill>
                  <a:prstClr val="black"/>
                </a:solidFill>
                <a:ea typeface="+mn-ea"/>
              </a:rPr>
              <a:t>subimage</a:t>
            </a:r>
            <a:r>
              <a:rPr lang="en-GB">
                <a:solidFill>
                  <a:prstClr val="black"/>
                </a:solidFill>
                <a:ea typeface="+mn-ea"/>
              </a:rPr>
              <a:t> regions! Desired </a:t>
            </a:r>
            <a:r>
              <a:rPr lang="en-GB" smtClean="0">
                <a:solidFill>
                  <a:prstClr val="black"/>
                </a:solidFill>
                <a:ea typeface="+mn-ea"/>
              </a:rPr>
              <a:t>output:  -1</a:t>
            </a:r>
            <a:endParaRPr lang="en-GB" sz="1600">
              <a:solidFill>
                <a:prstClr val="black"/>
              </a:solidFill>
              <a:ea typeface="+mn-ea"/>
            </a:endParaRPr>
          </a:p>
        </p:txBody>
      </p:sp>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title"/>
          </p:nvPr>
        </p:nvSpPr>
        <p:spPr>
          <a:xfrm>
            <a:off x="1524000" y="0"/>
            <a:ext cx="6096000" cy="1143000"/>
          </a:xfrm>
          <a:noFill/>
        </p:spPr>
        <p:txBody>
          <a:bodyPr/>
          <a:lstStyle/>
          <a:p>
            <a:r>
              <a:rPr lang="en-US">
                <a:latin typeface="Calibri" pitchFamily="34" charset="0"/>
              </a:rPr>
              <a:t>Face Detection Results</a:t>
            </a:r>
          </a:p>
        </p:txBody>
      </p:sp>
      <p:sp>
        <p:nvSpPr>
          <p:cNvPr id="172034" name="Rectangle 3"/>
          <p:cNvSpPr>
            <a:spLocks noGrp="1" noChangeArrowheads="1"/>
          </p:cNvSpPr>
          <p:nvPr>
            <p:ph type="body" idx="1"/>
          </p:nvPr>
        </p:nvSpPr>
        <p:spPr/>
        <p:txBody>
          <a:bodyPr/>
          <a:lstStyle/>
          <a:p>
            <a:endParaRPr lang="en-US">
              <a:latin typeface="Calibri" pitchFamily="34" charset="0"/>
            </a:endParaRPr>
          </a:p>
        </p:txBody>
      </p:sp>
      <p:pic>
        <p:nvPicPr>
          <p:cNvPr id="172035" name="Picture 4" descr="Z:\c615\neural02.jpg"/>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0" y="1295400"/>
            <a:ext cx="9144000" cy="5562600"/>
          </a:xfrm>
          <a:prstGeom prst="rect">
            <a:avLst/>
          </a:prstGeom>
          <a:noFill/>
          <a:ln>
            <a:noFill/>
          </a:ln>
        </p:spPr>
      </p:pic>
    </p:spTree>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7442</Words>
  <Application>Microsoft Office PowerPoint</Application>
  <PresentationFormat>全屏显示(4:3)</PresentationFormat>
  <Paragraphs>1482</Paragraphs>
  <Slides>176</Slides>
  <Notes>96</Notes>
  <HiddenSlides>33</HiddenSlides>
  <MMClips>1</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176</vt:i4>
      </vt:variant>
    </vt:vector>
  </HeadingPairs>
  <TitlesOfParts>
    <vt:vector size="179" baseType="lpstr">
      <vt:lpstr>Office Theme</vt:lpstr>
      <vt:lpstr>Equation</vt:lpstr>
      <vt:lpstr>Acrobat Document</vt:lpstr>
      <vt:lpstr>Neural Networks</vt:lpstr>
      <vt:lpstr>Introduction</vt:lpstr>
      <vt:lpstr>幻灯片 3</vt:lpstr>
      <vt:lpstr>幻灯片 4</vt:lpstr>
      <vt:lpstr>生物神经元</vt:lpstr>
      <vt:lpstr>生物神经元</vt:lpstr>
      <vt:lpstr>幻灯片 7</vt:lpstr>
      <vt:lpstr>突觸</vt:lpstr>
      <vt:lpstr>幻灯片 9</vt:lpstr>
      <vt:lpstr>幻灯片 10</vt:lpstr>
      <vt:lpstr>神经元的整合功能</vt:lpstr>
      <vt:lpstr>幻灯片 12</vt:lpstr>
      <vt:lpstr>人脑神经系统的特征（1） </vt:lpstr>
      <vt:lpstr>人脑神经系统的特征（2） </vt:lpstr>
      <vt:lpstr>人脑神经系统的特征（3） </vt:lpstr>
      <vt:lpstr>Neural Network Architecture</vt:lpstr>
      <vt:lpstr>Neural Network Architecture</vt:lpstr>
      <vt:lpstr>Basics of NN</vt:lpstr>
      <vt:lpstr>Basics of NN</vt:lpstr>
      <vt:lpstr>Step Function (LTU)</vt:lpstr>
      <vt:lpstr>Sigmoid Function</vt:lpstr>
      <vt:lpstr>Rectified Linear Function (ReLU)</vt:lpstr>
      <vt:lpstr>Hyperbolic Tangent Function</vt:lpstr>
      <vt:lpstr>Perceptrons</vt:lpstr>
      <vt:lpstr>Linear Threshold Units (LTU)</vt:lpstr>
      <vt:lpstr>Perceptron Examples</vt:lpstr>
      <vt:lpstr>Perceptron Examples</vt:lpstr>
      <vt:lpstr>Perceptron Learning</vt:lpstr>
      <vt:lpstr>Perceptron Learning Algorithm</vt:lpstr>
      <vt:lpstr>Perceptron Learning Rule</vt:lpstr>
      <vt:lpstr>Perceptron Learning Rule (PLR)</vt:lpstr>
      <vt:lpstr>Example:  Learning OR</vt:lpstr>
      <vt:lpstr>Example:  Learning OR</vt:lpstr>
      <vt:lpstr>Perceptron Learning Rule (PLR)</vt:lpstr>
      <vt:lpstr>Perceptron Learning Rule (PLR)</vt:lpstr>
      <vt:lpstr>Limits of Perceptron Learning</vt:lpstr>
      <vt:lpstr>Separating Hyperplane Example</vt:lpstr>
      <vt:lpstr>幻灯片 38</vt:lpstr>
      <vt:lpstr>Limits of Perceptron Learning</vt:lpstr>
      <vt:lpstr>Perceptron Learning Summary</vt:lpstr>
      <vt:lpstr>Beyond Perceptrons</vt:lpstr>
      <vt:lpstr>Beyond Perceptrons</vt:lpstr>
      <vt:lpstr>Two-Layer, Feed-Forward Neural Network</vt:lpstr>
      <vt:lpstr>Two-Layer, Feed-Forward Neural Network</vt:lpstr>
      <vt:lpstr>Beyond Perceptrons</vt:lpstr>
      <vt:lpstr>幻灯片 46</vt:lpstr>
      <vt:lpstr>XOR Example</vt:lpstr>
      <vt:lpstr>XOR Example</vt:lpstr>
      <vt:lpstr>Learning in Multi-Layer, Feed-Forward Neural Nets</vt:lpstr>
      <vt:lpstr>Learning in Multi-Layer, Feed-Forward Neural Nets</vt:lpstr>
      <vt:lpstr>幻灯片 51</vt:lpstr>
      <vt:lpstr>Updating the Weights</vt:lpstr>
      <vt:lpstr>Updating the Weights</vt:lpstr>
      <vt:lpstr>Updating the Weights</vt:lpstr>
      <vt:lpstr>Updating the Weights</vt:lpstr>
      <vt:lpstr>幻灯片 56</vt:lpstr>
      <vt:lpstr>First Derivative of Sigmoid Function</vt:lpstr>
      <vt:lpstr>Updating the Weights</vt:lpstr>
      <vt:lpstr>幻灯片 59</vt:lpstr>
      <vt:lpstr>Updating Weights in a 2-Layer Neural Network</vt:lpstr>
      <vt:lpstr>幻灯片 61</vt:lpstr>
      <vt:lpstr>Learning Hidden Layer Representation</vt:lpstr>
      <vt:lpstr>Learning Hidden Layer Representation</vt:lpstr>
      <vt:lpstr>Learning Hidden Layer Representation</vt:lpstr>
      <vt:lpstr>Feature Detectors</vt:lpstr>
      <vt:lpstr> What is this  Unit Doing?</vt:lpstr>
      <vt:lpstr>Hidden-Layer Units learn to be Feature Detectors</vt:lpstr>
      <vt:lpstr>What does this Unit Detect? </vt:lpstr>
      <vt:lpstr>What does this Unit Detect? </vt:lpstr>
      <vt:lpstr>What does this Unit Detect? </vt:lpstr>
      <vt:lpstr>What does this Unit Detect? </vt:lpstr>
      <vt:lpstr> </vt:lpstr>
      <vt:lpstr> </vt:lpstr>
      <vt:lpstr> </vt:lpstr>
      <vt:lpstr> </vt:lpstr>
      <vt:lpstr> </vt:lpstr>
      <vt:lpstr>Multi-layer Feed-forward Networks</vt:lpstr>
      <vt:lpstr>Forward Pass of a 3-Layer NN</vt:lpstr>
      <vt:lpstr>How Many Weights?</vt:lpstr>
      <vt:lpstr>Other Issues</vt:lpstr>
      <vt:lpstr>Setting Parameters</vt:lpstr>
      <vt:lpstr>Using Data</vt:lpstr>
      <vt:lpstr>Setting Parameters</vt:lpstr>
      <vt:lpstr>Other Issues</vt:lpstr>
      <vt:lpstr>Other Issues</vt:lpstr>
      <vt:lpstr>Other Issues</vt:lpstr>
      <vt:lpstr>How Many Hidden Units?</vt:lpstr>
      <vt:lpstr>Application:  Autonomous Driving</vt:lpstr>
      <vt:lpstr>ALVINN</vt:lpstr>
      <vt:lpstr>ALVINN</vt:lpstr>
      <vt:lpstr>ALVINN</vt:lpstr>
      <vt:lpstr>ALVINN’s 2-Layer Network</vt:lpstr>
      <vt:lpstr>ALVINN</vt:lpstr>
      <vt:lpstr>ALVINN</vt:lpstr>
      <vt:lpstr>ALVINN Demo</vt:lpstr>
      <vt:lpstr>Application:  Face Detection</vt:lpstr>
      <vt:lpstr>2-Layer Network</vt:lpstr>
      <vt:lpstr>Application:  Face Detection</vt:lpstr>
      <vt:lpstr>Face Detection Results</vt:lpstr>
      <vt:lpstr>Results</vt:lpstr>
      <vt:lpstr>Face Detection Demos (but not using neural nets)</vt:lpstr>
      <vt:lpstr>What is Wrong with Back-Propagation?</vt:lpstr>
      <vt:lpstr>Sigmoid Function</vt:lpstr>
      <vt:lpstr>Speeding Up Training</vt:lpstr>
      <vt:lpstr>Rectified Linear Function (ReLU)</vt:lpstr>
      <vt:lpstr>幻灯片 106</vt:lpstr>
      <vt:lpstr>幻灯片 107</vt:lpstr>
      <vt:lpstr>Deep Learning</vt:lpstr>
      <vt:lpstr>A Lot of Buzz about Deep Learning</vt:lpstr>
      <vt:lpstr>A Lot of Buzz about Deep Learning</vt:lpstr>
      <vt:lpstr>A Lot of Buzz about Deep Learning</vt:lpstr>
      <vt:lpstr>Why Deep Learning?</vt:lpstr>
      <vt:lpstr>Hierarchical, Representation Learning</vt:lpstr>
      <vt:lpstr>Feature Hierarchies</vt:lpstr>
      <vt:lpstr>So, Multiple Layers Make Sense </vt:lpstr>
      <vt:lpstr>幻灯片 116</vt:lpstr>
      <vt:lpstr>幻灯片 117</vt:lpstr>
      <vt:lpstr>So: multiple layers make sense </vt:lpstr>
      <vt:lpstr>Difficulties Training Deep Networks</vt:lpstr>
      <vt:lpstr>Pre-Train Multi-Layer NNs</vt:lpstr>
      <vt:lpstr>Pre-Train Multi-Layer NNs</vt:lpstr>
      <vt:lpstr>Pre-Train Multi-Layer NNs</vt:lpstr>
      <vt:lpstr>Pre-Train Multi-Layer NNs</vt:lpstr>
      <vt:lpstr>Pre-Train Multi-Layer NNs</vt:lpstr>
      <vt:lpstr>Pre-Train Multi-Layer NNs</vt:lpstr>
      <vt:lpstr>Pre-Train Multi-Layer NNs</vt:lpstr>
      <vt:lpstr>An Auto-Encoder is trained with a standard weight-adjustment algorithm to reproduce the input</vt:lpstr>
      <vt:lpstr>Training a Deep Network </vt:lpstr>
      <vt:lpstr>Convolutional Neural Networks</vt:lpstr>
      <vt:lpstr>CNNs</vt:lpstr>
      <vt:lpstr>幻灯片 131</vt:lpstr>
      <vt:lpstr>The Replicated Feature Approach: Local Connections and Shared Weights</vt:lpstr>
      <vt:lpstr>What does Replicating the Feature Detectors Achieve?</vt:lpstr>
      <vt:lpstr>Why are they called “Convolutional” NNs?</vt:lpstr>
      <vt:lpstr>Convolution Layers</vt:lpstr>
      <vt:lpstr>Pooling the Outputs of Replicated Feature Detectors</vt:lpstr>
      <vt:lpstr>CNN Architecture</vt:lpstr>
      <vt:lpstr>CNN Architecture</vt:lpstr>
      <vt:lpstr>LeCunn’s Digit Recognizer:  LeNet</vt:lpstr>
      <vt:lpstr>LeNet</vt:lpstr>
      <vt:lpstr>The Architecture of LeNet5</vt:lpstr>
      <vt:lpstr>The 82 Errors made by LeNet5</vt:lpstr>
      <vt:lpstr>From Handwritten Digits to 3D Objects</vt:lpstr>
      <vt:lpstr>                         Large Scale Visual Recognition Challenge (ILSVRC)</vt:lpstr>
      <vt:lpstr>Variety of Object Classes in ILSVRC</vt:lpstr>
      <vt:lpstr>SuperVision (SV)</vt:lpstr>
      <vt:lpstr>CNN for ILSVRC 2010</vt:lpstr>
      <vt:lpstr>Examples from the Test Set (with the network’s guesses)</vt:lpstr>
      <vt:lpstr>ILSVRC 2012</vt:lpstr>
      <vt:lpstr>Example Classification Results</vt:lpstr>
      <vt:lpstr>ImageNet Classifications 2012</vt:lpstr>
      <vt:lpstr>Error Rates on the ILSVRC 2012 Competition</vt:lpstr>
      <vt:lpstr>ILSVRC 2012: top rankers</vt:lpstr>
      <vt:lpstr>幻灯片 154</vt:lpstr>
      <vt:lpstr>ILSVRC 2013  with Large-Scale Object Detection</vt:lpstr>
      <vt:lpstr>ImageNet 2013: top rankers</vt:lpstr>
      <vt:lpstr>ImageNet Classifications 2013</vt:lpstr>
      <vt:lpstr>CNNs for Object Detection and Recognition</vt:lpstr>
      <vt:lpstr>CNNs for Object Detection</vt:lpstr>
      <vt:lpstr>CNNs for Scene Parsing</vt:lpstr>
      <vt:lpstr>CNNs for Scene Semantic Labeling RGBD Images</vt:lpstr>
      <vt:lpstr>CNNs for Action Detection</vt:lpstr>
      <vt:lpstr>Deep Learning Demos and Startups</vt:lpstr>
      <vt:lpstr>Number Recognition from Google’s Street View Images</vt:lpstr>
      <vt:lpstr>Number Recognition from Google’s Street View Images</vt:lpstr>
      <vt:lpstr>幻灯片 166</vt:lpstr>
      <vt:lpstr>幻灯片 167</vt:lpstr>
      <vt:lpstr>Caffe</vt:lpstr>
      <vt:lpstr>幻灯片 169</vt:lpstr>
      <vt:lpstr>幻灯片 170</vt:lpstr>
      <vt:lpstr>幻灯片 171</vt:lpstr>
      <vt:lpstr>幻灯片 172</vt:lpstr>
      <vt:lpstr>幻灯片 173</vt:lpstr>
      <vt:lpstr>Application:  Object Recognition</vt:lpstr>
      <vt:lpstr>Application:  Game Playing</vt:lpstr>
      <vt:lpstr>Deep Learning is providing breakthrough results in speech recognition and image classification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540 Intro to Artificial Intelligence</dc:title>
  <dc:creator>Charles Dyer</dc:creator>
  <cp:lastModifiedBy>暨南大学珠海学院</cp:lastModifiedBy>
  <cp:revision>1413</cp:revision>
  <cp:lastPrinted>2016-04-01T14:16:00Z</cp:lastPrinted>
  <dcterms:created xsi:type="dcterms:W3CDTF">2001-09-03T15:13:00Z</dcterms:created>
  <dcterms:modified xsi:type="dcterms:W3CDTF">2016-06-14T10:59:48Z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2052-10.1.0.5457</vt:lpwstr>
  </property>
</Properties>
</file>